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689" r:id="rId6"/>
    <p:sldMasterId id="2147483704" r:id="rId7"/>
    <p:sldMasterId id="2147483710" r:id="rId8"/>
    <p:sldMasterId id="2147483736" r:id="rId9"/>
  </p:sldMasterIdLst>
  <p:notesMasterIdLst>
    <p:notesMasterId r:id="rId49"/>
  </p:notesMasterIdLst>
  <p:sldIdLst>
    <p:sldId id="256" r:id="rId10"/>
    <p:sldId id="262" r:id="rId11"/>
    <p:sldId id="2145707972" r:id="rId12"/>
    <p:sldId id="2145708000" r:id="rId13"/>
    <p:sldId id="3443" r:id="rId14"/>
    <p:sldId id="292" r:id="rId15"/>
    <p:sldId id="3444" r:id="rId16"/>
    <p:sldId id="2145707946" r:id="rId17"/>
    <p:sldId id="2145707966" r:id="rId18"/>
    <p:sldId id="3446" r:id="rId19"/>
    <p:sldId id="2145707996" r:id="rId20"/>
    <p:sldId id="2145707997" r:id="rId21"/>
    <p:sldId id="3447" r:id="rId22"/>
    <p:sldId id="2145707998" r:id="rId23"/>
    <p:sldId id="3448" r:id="rId24"/>
    <p:sldId id="2145707950" r:id="rId25"/>
    <p:sldId id="2145707951" r:id="rId26"/>
    <p:sldId id="2145707952" r:id="rId27"/>
    <p:sldId id="2145708001" r:id="rId28"/>
    <p:sldId id="3455" r:id="rId29"/>
    <p:sldId id="3456" r:id="rId30"/>
    <p:sldId id="3457" r:id="rId31"/>
    <p:sldId id="3458" r:id="rId32"/>
    <p:sldId id="2145708002" r:id="rId33"/>
    <p:sldId id="3460" r:id="rId34"/>
    <p:sldId id="3461" r:id="rId35"/>
    <p:sldId id="2145708003" r:id="rId36"/>
    <p:sldId id="2145707974" r:id="rId37"/>
    <p:sldId id="2145707975" r:id="rId38"/>
    <p:sldId id="2145707991" r:id="rId39"/>
    <p:sldId id="2145707989" r:id="rId40"/>
    <p:sldId id="2145707992" r:id="rId41"/>
    <p:sldId id="2145708004" r:id="rId42"/>
    <p:sldId id="2145708005" r:id="rId43"/>
    <p:sldId id="3465" r:id="rId44"/>
    <p:sldId id="276" r:id="rId45"/>
    <p:sldId id="2145707984" r:id="rId46"/>
    <p:sldId id="2145707985" r:id="rId47"/>
    <p:sldId id="21457079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7369A1A-488B-86B3-0F72-A58C422A93D3}" name="Emma Ratcliffe" initials="ER" userId="S::emma.ratcliffe@housemark.co.uk::5b5e671b-af21-4f85-88b9-d9ee1a32c596" providerId="AD"/>
  <p188:author id="{54802274-4AE7-048D-C93D-771193AC4AE9}" name="Jordan Evans" initials="JE" userId="S::jordan.evans@placesforpeople.co.uk::49237e8b-a86b-4498-8b31-65b42817e454" providerId="AD"/>
  <p188:author id="{7448B9B0-A07A-B506-03D0-8EB1645DF026}" name="Jonathan Cox" initials="JC" userId="S::jonathan.cox@housemark.co.uk::b126a3ee-aad5-4010-bb1c-19d8a9730a48" providerId="AD"/>
  <p188:author id="{121E34CB-1098-5865-8CE3-ABA66BCCF69D}" name="Lisa Jenkinson" initials="LJ" userId="S::Lisa.Jenkinson@placesforpeople.co.uk::ce7cec4c-ad13-448c-af61-23fb9f7ee5fc" providerId="AD"/>
  <p188:author id="{3F0875E7-4658-5192-35A4-DD75AB4FDFA7}" name="Sona Kaur" initials="SK" userId="S::Sona.Kaur@placesforpeople.co.uk::3ff939f1-fea2-4746-a5c3-c5e39f15d9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ECACF"/>
    <a:srgbClr val="F8F8F8"/>
    <a:srgbClr val="EAEAEA"/>
    <a:srgbClr val="1FBB32"/>
    <a:srgbClr val="F43434"/>
    <a:srgbClr val="D9050A"/>
    <a:srgbClr val="1CBA42"/>
    <a:srgbClr val="F4060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Marples" userId="66e88653-726f-42b7-bdef-487013ddba2b" providerId="ADAL" clId="{BD014F52-45C3-404B-B9B3-01F216ADAA2A}"/>
    <pc:docChg chg="modSld">
      <pc:chgData name="Jeanette Marples" userId="66e88653-726f-42b7-bdef-487013ddba2b" providerId="ADAL" clId="{BD014F52-45C3-404B-B9B3-01F216ADAA2A}" dt="2026-03-16T11:54:51.310" v="0" actId="1076"/>
      <pc:docMkLst>
        <pc:docMk/>
      </pc:docMkLst>
      <pc:sldChg chg="modSp mod">
        <pc:chgData name="Jeanette Marples" userId="66e88653-726f-42b7-bdef-487013ddba2b" providerId="ADAL" clId="{BD014F52-45C3-404B-B9B3-01F216ADAA2A}" dt="2026-03-16T11:54:51.310" v="0" actId="1076"/>
        <pc:sldMkLst>
          <pc:docMk/>
          <pc:sldMk cId="891465951" sldId="2145707998"/>
        </pc:sldMkLst>
        <pc:spChg chg="mod">
          <ac:chgData name="Jeanette Marples" userId="66e88653-726f-42b7-bdef-487013ddba2b" providerId="ADAL" clId="{BD014F52-45C3-404B-B9B3-01F216ADAA2A}" dt="2026-03-16T11:54:51.310" v="0" actId="1076"/>
          <ac:spMkLst>
            <pc:docMk/>
            <pc:sldMk cId="891465951" sldId="2145707998"/>
            <ac:spMk id="3" creationId="{7A8ADC0C-D1E4-F7BA-A9DA-4610AD6D0ED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2024/25</c:v>
                </c:pt>
              </c:strCache>
            </c:strRef>
          </c:tx>
          <c:spPr>
            <a:solidFill>
              <a:schemeClr val="bg2">
                <a:lumMod val="75000"/>
              </a:schemeClr>
            </a:solidFill>
            <a:ln>
              <a:solidFill>
                <a:schemeClr val="bg2">
                  <a:lumMod val="75000"/>
                </a:schemeClr>
              </a:solidFill>
            </a:ln>
            <a:effectLst/>
          </c:spPr>
          <c:invertIfNegative val="0"/>
          <c:dPt>
            <c:idx val="1"/>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3-FF99-4DBC-9222-2EA20D7BEBE7}"/>
              </c:ext>
            </c:extLst>
          </c:dPt>
          <c:dPt>
            <c:idx val="2"/>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2-FF99-4DBC-9222-2EA20D7BEBE7}"/>
              </c:ext>
            </c:extLst>
          </c:dPt>
          <c:dPt>
            <c:idx val="3"/>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1-FF99-4DBC-9222-2EA20D7BEBE7}"/>
              </c:ext>
            </c:extLst>
          </c:dPt>
          <c:dPt>
            <c:idx val="4"/>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7-70B7-4B76-B94B-BEDA816E4A0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Fairly Dissatisfied</c:v>
                </c:pt>
                <c:pt idx="2">
                  <c:v>Neither Satisfied or Dissatisfied</c:v>
                </c:pt>
                <c:pt idx="3">
                  <c:v>Fairly Satisifed</c:v>
                </c:pt>
                <c:pt idx="4">
                  <c:v>Very Satisfied</c:v>
                </c:pt>
              </c:strCache>
            </c:strRef>
          </c:cat>
          <c:val>
            <c:numRef>
              <c:f>Sheet1!$B$2:$B$6</c:f>
              <c:numCache>
                <c:formatCode>0.0%</c:formatCode>
                <c:ptCount val="5"/>
                <c:pt idx="0">
                  <c:v>8.7999999999999995E-2</c:v>
                </c:pt>
                <c:pt idx="1">
                  <c:v>0.108</c:v>
                </c:pt>
                <c:pt idx="2">
                  <c:v>0.124</c:v>
                </c:pt>
                <c:pt idx="3">
                  <c:v>0.36099999999999999</c:v>
                </c:pt>
                <c:pt idx="4">
                  <c:v>0.32</c:v>
                </c:pt>
              </c:numCache>
            </c:numRef>
          </c:val>
          <c:extLst>
            <c:ext xmlns:c16="http://schemas.microsoft.com/office/drawing/2014/chart" uri="{C3380CC4-5D6E-409C-BE32-E72D297353CC}">
              <c16:uniqueId val="{00000000-710A-499A-AC80-2CFFD1BCE2D4}"/>
            </c:ext>
          </c:extLst>
        </c:ser>
        <c:ser>
          <c:idx val="1"/>
          <c:order val="1"/>
          <c:tx>
            <c:strRef>
              <c:f>Sheet1!$C$1</c:f>
              <c:strCache>
                <c:ptCount val="1"/>
                <c:pt idx="0">
                  <c:v>2025/26</c:v>
                </c:pt>
              </c:strCache>
            </c:strRef>
          </c:tx>
          <c:spPr>
            <a:solidFill>
              <a:schemeClr val="accent2"/>
            </a:solidFill>
            <a:ln>
              <a:no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9-76A6-42AD-B2A9-101627D3C997}"/>
              </c:ext>
            </c:extLst>
          </c:dPt>
          <c:dPt>
            <c:idx val="1"/>
            <c:invertIfNegative val="0"/>
            <c:bubble3D val="0"/>
            <c:spPr>
              <a:solidFill>
                <a:srgbClr val="FECACF"/>
              </a:solidFill>
              <a:ln>
                <a:solidFill>
                  <a:srgbClr val="FECACF"/>
                </a:solidFill>
              </a:ln>
              <a:effectLst/>
            </c:spPr>
            <c:extLst>
              <c:ext xmlns:c16="http://schemas.microsoft.com/office/drawing/2014/chart" uri="{C3380CC4-5D6E-409C-BE32-E72D297353CC}">
                <c16:uniqueId val="{0000000A-76A6-42AD-B2A9-101627D3C997}"/>
              </c:ext>
            </c:extLst>
          </c:dPt>
          <c:dPt>
            <c:idx val="2"/>
            <c:invertIfNegative val="0"/>
            <c:bubble3D val="0"/>
            <c:spPr>
              <a:solidFill>
                <a:srgbClr val="FFC000"/>
              </a:solidFill>
              <a:ln>
                <a:solidFill>
                  <a:srgbClr val="FFC000"/>
                </a:solidFill>
              </a:ln>
              <a:effectLst/>
            </c:spPr>
            <c:extLst>
              <c:ext xmlns:c16="http://schemas.microsoft.com/office/drawing/2014/chart" uri="{C3380CC4-5D6E-409C-BE32-E72D297353CC}">
                <c16:uniqueId val="{0000000B-76A6-42AD-B2A9-101627D3C997}"/>
              </c:ext>
            </c:extLst>
          </c:dPt>
          <c:dPt>
            <c:idx val="3"/>
            <c:invertIfNegative val="0"/>
            <c:bubble3D val="0"/>
            <c:spPr>
              <a:solidFill>
                <a:srgbClr val="92D050"/>
              </a:solidFill>
              <a:ln>
                <a:solidFill>
                  <a:srgbClr val="92D050"/>
                </a:solidFill>
              </a:ln>
              <a:effectLst/>
            </c:spPr>
            <c:extLst>
              <c:ext xmlns:c16="http://schemas.microsoft.com/office/drawing/2014/chart" uri="{C3380CC4-5D6E-409C-BE32-E72D297353CC}">
                <c16:uniqueId val="{0000000C-76A6-42AD-B2A9-101627D3C997}"/>
              </c:ext>
            </c:extLst>
          </c:dPt>
          <c:dPt>
            <c:idx val="4"/>
            <c:invertIfNegative val="0"/>
            <c:bubble3D val="0"/>
            <c:spPr>
              <a:solidFill>
                <a:srgbClr val="007E39"/>
              </a:solidFill>
              <a:ln>
                <a:solidFill>
                  <a:srgbClr val="007E39"/>
                </a:solidFill>
              </a:ln>
              <a:effectLst/>
            </c:spPr>
            <c:extLst>
              <c:ext xmlns:c16="http://schemas.microsoft.com/office/drawing/2014/chart" uri="{C3380CC4-5D6E-409C-BE32-E72D297353CC}">
                <c16:uniqueId val="{0000000D-76A6-42AD-B2A9-101627D3C99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Fairly Dissatisfied</c:v>
                </c:pt>
                <c:pt idx="2">
                  <c:v>Neither Satisfied or Dissatisfied</c:v>
                </c:pt>
                <c:pt idx="3">
                  <c:v>Fairly Satisifed</c:v>
                </c:pt>
                <c:pt idx="4">
                  <c:v>Very Satisfied</c:v>
                </c:pt>
              </c:strCache>
            </c:strRef>
          </c:cat>
          <c:val>
            <c:numRef>
              <c:f>Sheet1!$C$2:$C$6</c:f>
              <c:numCache>
                <c:formatCode>0.0%</c:formatCode>
                <c:ptCount val="5"/>
                <c:pt idx="0">
                  <c:v>0.106</c:v>
                </c:pt>
                <c:pt idx="1">
                  <c:v>9.2999999999999999E-2</c:v>
                </c:pt>
                <c:pt idx="2">
                  <c:v>0.105</c:v>
                </c:pt>
                <c:pt idx="3">
                  <c:v>0.34100000000000003</c:v>
                </c:pt>
                <c:pt idx="4">
                  <c:v>0.35499999999999998</c:v>
                </c:pt>
              </c:numCache>
            </c:numRef>
          </c:val>
          <c:extLst>
            <c:ext xmlns:c16="http://schemas.microsoft.com/office/drawing/2014/chart" uri="{C3380CC4-5D6E-409C-BE32-E72D297353CC}">
              <c16:uniqueId val="{00000008-76A6-42AD-B2A9-101627D3C997}"/>
            </c:ext>
          </c:extLst>
        </c:ser>
        <c:dLbls>
          <c:showLegendKey val="0"/>
          <c:showVal val="0"/>
          <c:showCatName val="0"/>
          <c:showSerName val="0"/>
          <c:showPercent val="0"/>
          <c:showBubbleSize val="0"/>
        </c:dLbls>
        <c:gapWidth val="350"/>
        <c:overlap val="-27"/>
        <c:axId val="423616352"/>
        <c:axId val="303036480"/>
      </c:barChart>
      <c:catAx>
        <c:axId val="423616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0.60000000000000009"/>
          <c:min val="0"/>
        </c:scaling>
        <c:delete val="0"/>
        <c:axPos val="l"/>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DM Sans" pitchFamily="2" charset="0"/>
                <a:ea typeface="+mn-ea"/>
                <a:cs typeface="+mn-cs"/>
              </a:defRPr>
            </a:pPr>
            <a:r>
              <a:rPr lang="en-GB" sz="1600"/>
              <a:t>TP09 Satisfaction with</a:t>
            </a:r>
            <a:r>
              <a:rPr lang="en-GB" sz="1600" baseline="0"/>
              <a:t> approach to complaint handling</a:t>
            </a:r>
            <a:endParaRPr lang="en-GB" sz="16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DM Sans" pitchFamily="2" charset="0"/>
              <a:ea typeface="+mn-ea"/>
              <a:cs typeface="+mn-cs"/>
            </a:defRPr>
          </a:pPr>
          <a:endParaRPr lang="en-GB"/>
        </a:p>
      </c:txPr>
    </c:title>
    <c:autoTitleDeleted val="0"/>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2025/26</c:v>
                </c:pt>
              </c:strCache>
            </c:strRef>
          </c:tx>
          <c:spPr>
            <a:solidFill>
              <a:srgbClr val="002060"/>
            </a:solidFill>
            <a:ln>
              <a:solidFill>
                <a:srgbClr val="002060"/>
              </a:solidFill>
            </a:ln>
            <a:effectLst/>
          </c:spPr>
          <c:invertIfNegative val="0"/>
          <c:dPt>
            <c:idx val="0"/>
            <c:invertIfNegative val="0"/>
            <c:bubble3D val="0"/>
            <c:spPr>
              <a:solidFill>
                <a:srgbClr val="007E39"/>
              </a:solidFill>
              <a:ln>
                <a:solidFill>
                  <a:srgbClr val="007E39"/>
                </a:solidFill>
              </a:ln>
              <a:effectLst/>
            </c:spPr>
            <c:extLst>
              <c:ext xmlns:c16="http://schemas.microsoft.com/office/drawing/2014/chart" uri="{C3380CC4-5D6E-409C-BE32-E72D297353CC}">
                <c16:uniqueId val="{00000000-A1F7-486E-B096-1E8D477E632D}"/>
              </c:ext>
            </c:extLst>
          </c:dPt>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A1F7-486E-B096-1E8D477E632D}"/>
              </c:ext>
            </c:extLst>
          </c:dPt>
          <c:dPt>
            <c:idx val="2"/>
            <c:invertIfNegative val="0"/>
            <c:bubble3D val="0"/>
            <c:spPr>
              <a:solidFill>
                <a:srgbClr val="FFC000"/>
              </a:solidFill>
              <a:ln>
                <a:solidFill>
                  <a:srgbClr val="FFC000"/>
                </a:solidFill>
              </a:ln>
              <a:effectLst/>
            </c:spPr>
            <c:extLst>
              <c:ext xmlns:c16="http://schemas.microsoft.com/office/drawing/2014/chart" uri="{C3380CC4-5D6E-409C-BE32-E72D297353CC}">
                <c16:uniqueId val="{00000002-A1F7-486E-B096-1E8D477E632D}"/>
              </c:ext>
            </c:extLst>
          </c:dPt>
          <c:dPt>
            <c:idx val="3"/>
            <c:invertIfNegative val="0"/>
            <c:bubble3D val="0"/>
            <c:spPr>
              <a:solidFill>
                <a:srgbClr val="FECACF"/>
              </a:solidFill>
              <a:ln>
                <a:solidFill>
                  <a:srgbClr val="FECACF"/>
                </a:solidFill>
              </a:ln>
              <a:effectLst/>
            </c:spPr>
            <c:extLst>
              <c:ext xmlns:c16="http://schemas.microsoft.com/office/drawing/2014/chart" uri="{C3380CC4-5D6E-409C-BE32-E72D297353CC}">
                <c16:uniqueId val="{00000003-A1F7-486E-B096-1E8D477E632D}"/>
              </c:ext>
            </c:extLst>
          </c:dPt>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4-A1F7-486E-B096-1E8D477E63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(28)</c:v>
                </c:pt>
                <c:pt idx="1">
                  <c:v>Fairly Satisfied (24)</c:v>
                </c:pt>
                <c:pt idx="2">
                  <c:v>Neither Satisfied or Dissatisfied (17)</c:v>
                </c:pt>
                <c:pt idx="3">
                  <c:v>Fairly Dissatisfied (19)</c:v>
                </c:pt>
                <c:pt idx="4">
                  <c:v>Very Dissatisfied (36)</c:v>
                </c:pt>
              </c:strCache>
            </c:strRef>
          </c:cat>
          <c:val>
            <c:numRef>
              <c:f>Sheet1!$B$2:$B$6</c:f>
              <c:numCache>
                <c:formatCode>0.0%</c:formatCode>
                <c:ptCount val="5"/>
                <c:pt idx="0">
                  <c:v>0.22600000000000001</c:v>
                </c:pt>
                <c:pt idx="1">
                  <c:v>0.19400000000000001</c:v>
                </c:pt>
                <c:pt idx="2">
                  <c:v>0.13700000000000001</c:v>
                </c:pt>
                <c:pt idx="3">
                  <c:v>0.153</c:v>
                </c:pt>
                <c:pt idx="4">
                  <c:v>0.28999999999999998</c:v>
                </c:pt>
              </c:numCache>
            </c:numRef>
          </c:val>
          <c:extLst>
            <c:ext xmlns:c16="http://schemas.microsoft.com/office/drawing/2014/chart" uri="{C3380CC4-5D6E-409C-BE32-E72D297353CC}">
              <c16:uniqueId val="{00000000-7B6F-42AD-B7BA-ACDC20CD7AC3}"/>
            </c:ext>
          </c:extLst>
        </c:ser>
        <c:ser>
          <c:idx val="1"/>
          <c:order val="1"/>
          <c:tx>
            <c:strRef>
              <c:f>Sheet1!$C$1</c:f>
              <c:strCache>
                <c:ptCount val="1"/>
                <c:pt idx="0">
                  <c:v>2024/25</c:v>
                </c:pt>
              </c:strCache>
            </c:strRef>
          </c:tx>
          <c:spPr>
            <a:solidFill>
              <a:schemeClr val="bg2">
                <a:lumMod val="75000"/>
              </a:schemeClr>
            </a:solidFill>
            <a:ln>
              <a:solidFill>
                <a:schemeClr val="bg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(28)</c:v>
                </c:pt>
                <c:pt idx="1">
                  <c:v>Fairly Satisfied (24)</c:v>
                </c:pt>
                <c:pt idx="2">
                  <c:v>Neither Satisfied or Dissatisfied (17)</c:v>
                </c:pt>
                <c:pt idx="3">
                  <c:v>Fairly Dissatisfied (19)</c:v>
                </c:pt>
                <c:pt idx="4">
                  <c:v>Very Dissatisfied (36)</c:v>
                </c:pt>
              </c:strCache>
            </c:strRef>
          </c:cat>
          <c:val>
            <c:numRef>
              <c:f>Sheet1!$C$2:$C$6</c:f>
              <c:numCache>
                <c:formatCode>0.0%</c:formatCode>
                <c:ptCount val="5"/>
                <c:pt idx="0">
                  <c:v>0.111</c:v>
                </c:pt>
                <c:pt idx="1">
                  <c:v>0.222</c:v>
                </c:pt>
                <c:pt idx="2">
                  <c:v>8.1000000000000003E-2</c:v>
                </c:pt>
                <c:pt idx="3">
                  <c:v>0.26700000000000002</c:v>
                </c:pt>
                <c:pt idx="4">
                  <c:v>0.31900000000000001</c:v>
                </c:pt>
              </c:numCache>
            </c:numRef>
          </c:val>
          <c:extLst>
            <c:ext xmlns:c16="http://schemas.microsoft.com/office/drawing/2014/chart" uri="{C3380CC4-5D6E-409C-BE32-E72D297353CC}">
              <c16:uniqueId val="{0000000A-4AD5-4747-BFD7-9A9B41EEDAC0}"/>
            </c:ext>
          </c:extLst>
        </c:ser>
        <c:dLbls>
          <c:showLegendKey val="0"/>
          <c:showVal val="0"/>
          <c:showCatName val="0"/>
          <c:showSerName val="0"/>
          <c:showPercent val="0"/>
          <c:showBubbleSize val="0"/>
        </c:dLbls>
        <c:gapWidth val="350"/>
        <c:overlap val="-27"/>
        <c:axId val="423616352"/>
        <c:axId val="303036480"/>
      </c:barChart>
      <c:catAx>
        <c:axId val="42361635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0.60000000000000009"/>
          <c:min val="0"/>
        </c:scaling>
        <c:delete val="0"/>
        <c:axPos val="r"/>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2"/>
          <c:dPt>
            <c:idx val="0"/>
            <c:bubble3D val="0"/>
            <c:spPr>
              <a:solidFill>
                <a:srgbClr val="002060"/>
              </a:solidFill>
              <a:ln w="19050">
                <a:solidFill>
                  <a:srgbClr val="002060"/>
                </a:solidFill>
              </a:ln>
              <a:effectLst/>
            </c:spPr>
            <c:extLst>
              <c:ext xmlns:c16="http://schemas.microsoft.com/office/drawing/2014/chart" uri="{C3380CC4-5D6E-409C-BE32-E72D297353CC}">
                <c16:uniqueId val="{00000001-0970-4DEF-8533-B52A1A75F38F}"/>
              </c:ext>
            </c:extLst>
          </c:dPt>
          <c:dPt>
            <c:idx val="1"/>
            <c:bubble3D val="0"/>
            <c:spPr>
              <a:solidFill>
                <a:schemeClr val="bg1">
                  <a:lumMod val="85000"/>
                </a:schemeClr>
              </a:solidFill>
              <a:ln w="19050">
                <a:solidFill>
                  <a:schemeClr val="bg1">
                    <a:lumMod val="85000"/>
                  </a:schemeClr>
                </a:solidFill>
              </a:ln>
              <a:effectLst/>
            </c:spPr>
            <c:extLst>
              <c:ext xmlns:c16="http://schemas.microsoft.com/office/drawing/2014/chart" uri="{C3380CC4-5D6E-409C-BE32-E72D297353CC}">
                <c16:uniqueId val="{00000003-0970-4DEF-8533-B52A1A75F38F}"/>
              </c:ext>
            </c:extLst>
          </c:dPt>
          <c:cat>
            <c:strRef>
              <c:f>Sheet1!$A$2:$A$3</c:f>
              <c:strCache>
                <c:ptCount val="2"/>
                <c:pt idx="0">
                  <c:v>Category 1</c:v>
                </c:pt>
                <c:pt idx="1">
                  <c:v>Category 2</c:v>
                </c:pt>
              </c:strCache>
            </c:strRef>
          </c:cat>
          <c:val>
            <c:numRef>
              <c:f>Sheet1!$B$2:$B$3</c:f>
              <c:numCache>
                <c:formatCode>General</c:formatCode>
                <c:ptCount val="2"/>
                <c:pt idx="0">
                  <c:v>0.19800000000000001</c:v>
                </c:pt>
                <c:pt idx="1">
                  <c:v>0.80200000000000005</c:v>
                </c:pt>
              </c:numCache>
            </c:numRef>
          </c:val>
          <c:extLst>
            <c:ext xmlns:c16="http://schemas.microsoft.com/office/drawing/2014/chart" uri="{C3380CC4-5D6E-409C-BE32-E72D297353CC}">
              <c16:uniqueId val="{00000004-0970-4DEF-8533-B52A1A75F38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r>
              <a:rPr lang="en-GB" sz="1600"/>
              <a:t>TP10 Satisfaction that communal areas are clean and well maintained</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endParaRPr lang="en-US"/>
        </a:p>
      </c:txPr>
    </c:title>
    <c:autoTitleDeleted val="0"/>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2025/26</c:v>
                </c:pt>
              </c:strCache>
            </c:strRef>
          </c:tx>
          <c:spPr>
            <a:solidFill>
              <a:srgbClr val="002060"/>
            </a:solidFill>
            <a:ln>
              <a:solidFill>
                <a:srgbClr val="002060"/>
              </a:solidFill>
            </a:ln>
            <a:effectLst/>
          </c:spPr>
          <c:invertIfNegative val="0"/>
          <c:dPt>
            <c:idx val="0"/>
            <c:invertIfNegative val="0"/>
            <c:bubble3D val="0"/>
            <c:spPr>
              <a:solidFill>
                <a:srgbClr val="007E39"/>
              </a:solidFill>
              <a:ln>
                <a:solidFill>
                  <a:srgbClr val="007E39"/>
                </a:solidFill>
              </a:ln>
              <a:effectLst/>
            </c:spPr>
            <c:extLst>
              <c:ext xmlns:c16="http://schemas.microsoft.com/office/drawing/2014/chart" uri="{C3380CC4-5D6E-409C-BE32-E72D297353CC}">
                <c16:uniqueId val="{00000000-A1F7-486E-B096-1E8D477E632D}"/>
              </c:ext>
            </c:extLst>
          </c:dPt>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A1F7-486E-B096-1E8D477E632D}"/>
              </c:ext>
            </c:extLst>
          </c:dPt>
          <c:dPt>
            <c:idx val="2"/>
            <c:invertIfNegative val="0"/>
            <c:bubble3D val="0"/>
            <c:spPr>
              <a:solidFill>
                <a:srgbClr val="FFC000"/>
              </a:solidFill>
              <a:ln>
                <a:solidFill>
                  <a:srgbClr val="FFC000"/>
                </a:solidFill>
              </a:ln>
              <a:effectLst/>
            </c:spPr>
            <c:extLst>
              <c:ext xmlns:c16="http://schemas.microsoft.com/office/drawing/2014/chart" uri="{C3380CC4-5D6E-409C-BE32-E72D297353CC}">
                <c16:uniqueId val="{00000002-A1F7-486E-B096-1E8D477E632D}"/>
              </c:ext>
            </c:extLst>
          </c:dPt>
          <c:dPt>
            <c:idx val="3"/>
            <c:invertIfNegative val="0"/>
            <c:bubble3D val="0"/>
            <c:spPr>
              <a:solidFill>
                <a:srgbClr val="FECACF"/>
              </a:solidFill>
              <a:ln>
                <a:solidFill>
                  <a:srgbClr val="FECACF"/>
                </a:solidFill>
              </a:ln>
              <a:effectLst/>
            </c:spPr>
            <c:extLst>
              <c:ext xmlns:c16="http://schemas.microsoft.com/office/drawing/2014/chart" uri="{C3380CC4-5D6E-409C-BE32-E72D297353CC}">
                <c16:uniqueId val="{00000003-A1F7-486E-B096-1E8D477E632D}"/>
              </c:ext>
            </c:extLst>
          </c:dPt>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4-A1F7-486E-B096-1E8D477E63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(63)</c:v>
                </c:pt>
                <c:pt idx="1">
                  <c:v>Fairly Satisfied (60)</c:v>
                </c:pt>
                <c:pt idx="2">
                  <c:v>Neither Satisfied or Dissatisfied (22)</c:v>
                </c:pt>
                <c:pt idx="3">
                  <c:v>Fairly Dissatisfied (20)</c:v>
                </c:pt>
                <c:pt idx="4">
                  <c:v>Very Dissatisfied (29)</c:v>
                </c:pt>
              </c:strCache>
            </c:strRef>
          </c:cat>
          <c:val>
            <c:numRef>
              <c:f>Sheet1!$B$2:$B$6</c:f>
              <c:numCache>
                <c:formatCode>0.0%</c:formatCode>
                <c:ptCount val="5"/>
                <c:pt idx="0">
                  <c:v>0.32500000000000001</c:v>
                </c:pt>
                <c:pt idx="1">
                  <c:v>0.309</c:v>
                </c:pt>
                <c:pt idx="2">
                  <c:v>0.113</c:v>
                </c:pt>
                <c:pt idx="3">
                  <c:v>0.10299999999999999</c:v>
                </c:pt>
                <c:pt idx="4">
                  <c:v>0.14899999999999999</c:v>
                </c:pt>
              </c:numCache>
            </c:numRef>
          </c:val>
          <c:extLst>
            <c:ext xmlns:c16="http://schemas.microsoft.com/office/drawing/2014/chart" uri="{C3380CC4-5D6E-409C-BE32-E72D297353CC}">
              <c16:uniqueId val="{00000000-7B6F-42AD-B7BA-ACDC20CD7AC3}"/>
            </c:ext>
          </c:extLst>
        </c:ser>
        <c:ser>
          <c:idx val="1"/>
          <c:order val="1"/>
          <c:tx>
            <c:strRef>
              <c:f>Sheet1!$C$1</c:f>
              <c:strCache>
                <c:ptCount val="1"/>
                <c:pt idx="0">
                  <c:v>2024/25</c:v>
                </c:pt>
              </c:strCache>
            </c:strRef>
          </c:tx>
          <c:spPr>
            <a:solidFill>
              <a:schemeClr val="bg2">
                <a:lumMod val="75000"/>
              </a:schemeClr>
            </a:solidFill>
            <a:ln>
              <a:solidFill>
                <a:schemeClr val="bg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(63)</c:v>
                </c:pt>
                <c:pt idx="1">
                  <c:v>Fairly Satisfied (60)</c:v>
                </c:pt>
                <c:pt idx="2">
                  <c:v>Neither Satisfied or Dissatisfied (22)</c:v>
                </c:pt>
                <c:pt idx="3">
                  <c:v>Fairly Dissatisfied (20)</c:v>
                </c:pt>
                <c:pt idx="4">
                  <c:v>Very Dissatisfied (29)</c:v>
                </c:pt>
              </c:strCache>
            </c:strRef>
          </c:cat>
          <c:val>
            <c:numRef>
              <c:f>Sheet1!$C$2:$C$6</c:f>
              <c:numCache>
                <c:formatCode>0.0%</c:formatCode>
                <c:ptCount val="5"/>
                <c:pt idx="0">
                  <c:v>0.35199999999999998</c:v>
                </c:pt>
                <c:pt idx="1">
                  <c:v>0.248</c:v>
                </c:pt>
                <c:pt idx="2">
                  <c:v>0.152</c:v>
                </c:pt>
                <c:pt idx="3">
                  <c:v>9.7000000000000003E-2</c:v>
                </c:pt>
                <c:pt idx="4">
                  <c:v>0.152</c:v>
                </c:pt>
              </c:numCache>
            </c:numRef>
          </c:val>
          <c:extLst>
            <c:ext xmlns:c16="http://schemas.microsoft.com/office/drawing/2014/chart" uri="{C3380CC4-5D6E-409C-BE32-E72D297353CC}">
              <c16:uniqueId val="{0000000A-1DD5-4AAC-9BFD-369B1F49C1D7}"/>
            </c:ext>
          </c:extLst>
        </c:ser>
        <c:dLbls>
          <c:dLblPos val="outEnd"/>
          <c:showLegendKey val="0"/>
          <c:showVal val="1"/>
          <c:showCatName val="0"/>
          <c:showSerName val="0"/>
          <c:showPercent val="0"/>
          <c:showBubbleSize val="0"/>
        </c:dLbls>
        <c:gapWidth val="350"/>
        <c:overlap val="-27"/>
        <c:axId val="423616352"/>
        <c:axId val="303036480"/>
      </c:barChart>
      <c:catAx>
        <c:axId val="42361635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1"/>
          <c:min val="0"/>
        </c:scaling>
        <c:delete val="0"/>
        <c:axPos val="r"/>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002060"/>
              </a:solidFill>
              <a:ln w="19050">
                <a:solidFill>
                  <a:srgbClr val="002060"/>
                </a:solidFill>
              </a:ln>
              <a:effectLst/>
            </c:spPr>
            <c:extLst>
              <c:ext xmlns:c16="http://schemas.microsoft.com/office/drawing/2014/chart" uri="{C3380CC4-5D6E-409C-BE32-E72D297353CC}">
                <c16:uniqueId val="{00000001-0970-4DEF-8533-B52A1A75F38F}"/>
              </c:ext>
            </c:extLst>
          </c:dPt>
          <c:dPt>
            <c:idx val="1"/>
            <c:bubble3D val="0"/>
            <c:spPr>
              <a:solidFill>
                <a:schemeClr val="bg1">
                  <a:lumMod val="85000"/>
                </a:schemeClr>
              </a:solidFill>
              <a:ln w="19050">
                <a:solidFill>
                  <a:schemeClr val="bg1">
                    <a:lumMod val="85000"/>
                  </a:schemeClr>
                </a:solidFill>
              </a:ln>
              <a:effectLst/>
            </c:spPr>
            <c:extLst>
              <c:ext xmlns:c16="http://schemas.microsoft.com/office/drawing/2014/chart" uri="{C3380CC4-5D6E-409C-BE32-E72D297353CC}">
                <c16:uniqueId val="{00000003-0970-4DEF-8533-B52A1A75F38F}"/>
              </c:ext>
            </c:extLst>
          </c:dPt>
          <c:cat>
            <c:strRef>
              <c:f>Sheet1!$A$2:$A$3</c:f>
              <c:strCache>
                <c:ptCount val="2"/>
                <c:pt idx="0">
                  <c:v>Category 1</c:v>
                </c:pt>
                <c:pt idx="1">
                  <c:v>Category 2</c:v>
                </c:pt>
              </c:strCache>
            </c:strRef>
          </c:cat>
          <c:val>
            <c:numRef>
              <c:f>Sheet1!$B$2:$B$3</c:f>
              <c:numCache>
                <c:formatCode>General</c:formatCode>
                <c:ptCount val="2"/>
                <c:pt idx="0">
                  <c:v>0.315</c:v>
                </c:pt>
                <c:pt idx="1">
                  <c:v>0.68500000000000005</c:v>
                </c:pt>
              </c:numCache>
            </c:numRef>
          </c:val>
          <c:extLst>
            <c:ext xmlns:c16="http://schemas.microsoft.com/office/drawing/2014/chart" uri="{C3380CC4-5D6E-409C-BE32-E72D297353CC}">
              <c16:uniqueId val="{00000004-0970-4DEF-8533-B52A1A75F38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r>
              <a:rPr lang="en-US" sz="1600">
                <a:solidFill>
                  <a:srgbClr val="000000"/>
                </a:solidFill>
                <a:latin typeface="DM Sans Medium" pitchFamily="2" charset="0"/>
              </a:rPr>
              <a:t>No</a:t>
            </a:r>
            <a:r>
              <a:rPr lang="en-US" sz="1600" baseline="0">
                <a:solidFill>
                  <a:srgbClr val="000000"/>
                </a:solidFill>
                <a:latin typeface="DM Sans Medium" pitchFamily="2" charset="0"/>
              </a:rPr>
              <a:t> relationship </a:t>
            </a:r>
            <a:endParaRPr lang="en-US" sz="1600">
              <a:solidFill>
                <a:srgbClr val="000000"/>
              </a:solidFill>
              <a:latin typeface="DM Sans Medium" pitchFamily="2" charset="0"/>
            </a:endParaRPr>
          </a:p>
        </c:rich>
      </c:tx>
      <c:layout>
        <c:manualLayout>
          <c:xMode val="edge"/>
          <c:yMode val="edge"/>
          <c:x val="0"/>
          <c:y val="1.4131847917534562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endParaRPr lang="en-US"/>
        </a:p>
      </c:txPr>
    </c:title>
    <c:autoTitleDeleted val="0"/>
    <c:plotArea>
      <c:layout>
        <c:manualLayout>
          <c:layoutTarget val="inner"/>
          <c:xMode val="edge"/>
          <c:yMode val="edge"/>
          <c:x val="0.10441292228189027"/>
          <c:y val="0.14212325926908848"/>
          <c:w val="0.86408126903845039"/>
          <c:h val="0.693306257271557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8"/>
            <c:spPr>
              <a:solidFill>
                <a:schemeClr val="accent6"/>
              </a:solidFill>
              <a:ln w="9525">
                <a:noFill/>
              </a:ln>
              <a:effectLst/>
            </c:spPr>
          </c:marker>
          <c:trendline>
            <c:spPr>
              <a:ln w="31750" cap="rnd">
                <a:solidFill>
                  <a:schemeClr val="tx1"/>
                </a:solidFill>
                <a:prstDash val="sysDot"/>
              </a:ln>
              <a:effectLst/>
            </c:spPr>
            <c:trendlineType val="linear"/>
            <c:dispRSqr val="0"/>
            <c:dispEq val="0"/>
          </c:trendline>
          <c:xVal>
            <c:numRef>
              <c:f>Sheet1!$A$2:$A$10</c:f>
              <c:numCache>
                <c:formatCode>General</c:formatCode>
                <c:ptCount val="9"/>
                <c:pt idx="0">
                  <c:v>0.7</c:v>
                </c:pt>
                <c:pt idx="1">
                  <c:v>1.8</c:v>
                </c:pt>
                <c:pt idx="2">
                  <c:v>2.6</c:v>
                </c:pt>
                <c:pt idx="3">
                  <c:v>1.5</c:v>
                </c:pt>
                <c:pt idx="4">
                  <c:v>0.8</c:v>
                </c:pt>
                <c:pt idx="5">
                  <c:v>1.2</c:v>
                </c:pt>
                <c:pt idx="6">
                  <c:v>2.2999999999999998</c:v>
                </c:pt>
                <c:pt idx="7">
                  <c:v>1.8</c:v>
                </c:pt>
                <c:pt idx="8">
                  <c:v>1.1000000000000001</c:v>
                </c:pt>
              </c:numCache>
            </c:numRef>
          </c:xVal>
          <c:yVal>
            <c:numRef>
              <c:f>Sheet1!$B$2:$B$10</c:f>
              <c:numCache>
                <c:formatCode>General</c:formatCode>
                <c:ptCount val="9"/>
                <c:pt idx="0">
                  <c:v>2.7</c:v>
                </c:pt>
                <c:pt idx="1">
                  <c:v>3.2</c:v>
                </c:pt>
                <c:pt idx="2">
                  <c:v>0.8</c:v>
                </c:pt>
                <c:pt idx="3">
                  <c:v>2.1</c:v>
                </c:pt>
                <c:pt idx="4">
                  <c:v>0.6</c:v>
                </c:pt>
                <c:pt idx="5">
                  <c:v>1.8</c:v>
                </c:pt>
                <c:pt idx="6">
                  <c:v>2.6</c:v>
                </c:pt>
                <c:pt idx="7">
                  <c:v>1.8</c:v>
                </c:pt>
                <c:pt idx="8">
                  <c:v>1.4</c:v>
                </c:pt>
              </c:numCache>
            </c:numRef>
          </c:yVal>
          <c:smooth val="0"/>
          <c:extLst>
            <c:ext xmlns:c16="http://schemas.microsoft.com/office/drawing/2014/chart" uri="{C3380CC4-5D6E-409C-BE32-E72D297353CC}">
              <c16:uniqueId val="{00000001-DD1F-48B9-94CE-AA742353DB80}"/>
            </c:ext>
          </c:extLst>
        </c:ser>
        <c:dLbls>
          <c:showLegendKey val="0"/>
          <c:showVal val="0"/>
          <c:showCatName val="0"/>
          <c:showSerName val="0"/>
          <c:showPercent val="0"/>
          <c:showBubbleSize val="0"/>
        </c:dLbls>
        <c:axId val="221878624"/>
        <c:axId val="627756288"/>
      </c:scatterChart>
      <c:valAx>
        <c:axId val="221878624"/>
        <c:scaling>
          <c:orientation val="minMax"/>
        </c:scaling>
        <c:delete val="1"/>
        <c:axPos val="b"/>
        <c:majorGridlines>
          <c:spPr>
            <a:ln w="3175" cap="flat" cmpd="sng" algn="ctr">
              <a:solidFill>
                <a:schemeClr val="bg1">
                  <a:lumMod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r>
                  <a:rPr lang="en-GB"/>
                  <a:t>Repairs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endParaRPr lang="en-US"/>
            </a:p>
          </c:txPr>
        </c:title>
        <c:numFmt formatCode="#,##0.0" sourceLinked="0"/>
        <c:majorTickMark val="none"/>
        <c:minorTickMark val="none"/>
        <c:tickLblPos val="nextTo"/>
        <c:crossAx val="627756288"/>
        <c:crosses val="autoZero"/>
        <c:crossBetween val="midCat"/>
      </c:valAx>
      <c:valAx>
        <c:axId val="627756288"/>
        <c:scaling>
          <c:orientation val="minMax"/>
        </c:scaling>
        <c:delete val="1"/>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r>
                  <a:rPr lang="en-GB"/>
                  <a:t>Overall</a:t>
                </a:r>
                <a:r>
                  <a:rPr lang="en-GB" baseline="0"/>
                  <a:t> Satisfaction</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endParaRPr lang="en-GB"/>
            </a:p>
          </c:txPr>
        </c:title>
        <c:numFmt formatCode="#,##0.0" sourceLinked="0"/>
        <c:majorTickMark val="none"/>
        <c:minorTickMark val="none"/>
        <c:tickLblPos val="nextTo"/>
        <c:crossAx val="221878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solidFill>
        <a:srgbClr val="FAFAFA"/>
      </a:solidFill>
    </a:ln>
    <a:effectLst/>
  </c:spPr>
  <c:txPr>
    <a:bodyPr/>
    <a:lstStyle/>
    <a:p>
      <a:pPr>
        <a:defRPr>
          <a:latin typeface="DM Sans"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r>
              <a:rPr lang="en-US" sz="1600">
                <a:solidFill>
                  <a:srgbClr val="000000"/>
                </a:solidFill>
                <a:latin typeface="DM Sans Medium" pitchFamily="2" charset="0"/>
              </a:rPr>
              <a:t>Strong</a:t>
            </a:r>
            <a:r>
              <a:rPr lang="en-US" sz="1600" baseline="0">
                <a:solidFill>
                  <a:srgbClr val="000000"/>
                </a:solidFill>
                <a:latin typeface="DM Sans Medium" pitchFamily="2" charset="0"/>
              </a:rPr>
              <a:t> relationship</a:t>
            </a:r>
            <a:endParaRPr lang="en-US" sz="1600">
              <a:solidFill>
                <a:srgbClr val="000000"/>
              </a:solidFill>
              <a:latin typeface="DM Sans Medium" pitchFamily="2" charset="0"/>
            </a:endParaRPr>
          </a:p>
        </c:rich>
      </c:tx>
      <c:layout>
        <c:manualLayout>
          <c:xMode val="edge"/>
          <c:yMode val="edge"/>
          <c:x val="9.9765009842519344E-3"/>
          <c:y val="1.8830423143331398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endParaRPr lang="en-US"/>
        </a:p>
      </c:txPr>
    </c:title>
    <c:autoTitleDeleted val="0"/>
    <c:plotArea>
      <c:layout>
        <c:manualLayout>
          <c:layoutTarget val="inner"/>
          <c:xMode val="edge"/>
          <c:yMode val="edge"/>
          <c:x val="0.11040594585029197"/>
          <c:y val="0.26022869937513637"/>
          <c:w val="0.86408126903845039"/>
          <c:h val="0.6933062572715577"/>
        </c:manualLayout>
      </c:layout>
      <c:scatterChart>
        <c:scatterStyle val="lineMarker"/>
        <c:varyColors val="0"/>
        <c:ser>
          <c:idx val="0"/>
          <c:order val="0"/>
          <c:tx>
            <c:strRef>
              <c:f>Sheet1!$B$1</c:f>
              <c:strCache>
                <c:ptCount val="1"/>
                <c:pt idx="0">
                  <c:v>TP02</c:v>
                </c:pt>
              </c:strCache>
            </c:strRef>
          </c:tx>
          <c:spPr>
            <a:ln w="19050" cap="rnd">
              <a:noFill/>
              <a:round/>
            </a:ln>
            <a:effectLst/>
          </c:spPr>
          <c:marker>
            <c:symbol val="circle"/>
            <c:size val="8"/>
            <c:spPr>
              <a:solidFill>
                <a:schemeClr val="accent6"/>
              </a:solidFill>
              <a:ln w="9525">
                <a:noFill/>
              </a:ln>
              <a:effectLst/>
            </c:spPr>
          </c:marker>
          <c:trendline>
            <c:spPr>
              <a:ln w="31750" cap="rnd">
                <a:solidFill>
                  <a:schemeClr val="tx1"/>
                </a:solidFill>
                <a:prstDash val="sysDot"/>
              </a:ln>
              <a:effectLst/>
            </c:spPr>
            <c:trendlineType val="linear"/>
            <c:dispRSqr val="0"/>
            <c:dispEq val="0"/>
          </c:trendline>
          <c:xVal>
            <c:numRef>
              <c:f>Sheet1!$A$2:$A$10</c:f>
              <c:numCache>
                <c:formatCode>General</c:formatCode>
                <c:ptCount val="9"/>
                <c:pt idx="0">
                  <c:v>0.7</c:v>
                </c:pt>
                <c:pt idx="1">
                  <c:v>1.8</c:v>
                </c:pt>
                <c:pt idx="2">
                  <c:v>2.6</c:v>
                </c:pt>
                <c:pt idx="3">
                  <c:v>1.5</c:v>
                </c:pt>
                <c:pt idx="4">
                  <c:v>0.8</c:v>
                </c:pt>
                <c:pt idx="5">
                  <c:v>1.2</c:v>
                </c:pt>
                <c:pt idx="6">
                  <c:v>2.2999999999999998</c:v>
                </c:pt>
                <c:pt idx="7">
                  <c:v>1.8</c:v>
                </c:pt>
                <c:pt idx="8">
                  <c:v>1.1000000000000001</c:v>
                </c:pt>
              </c:numCache>
            </c:numRef>
          </c:xVal>
          <c:yVal>
            <c:numRef>
              <c:f>Sheet1!$B$2:$B$10</c:f>
              <c:numCache>
                <c:formatCode>General</c:formatCode>
                <c:ptCount val="9"/>
                <c:pt idx="0">
                  <c:v>0.8</c:v>
                </c:pt>
                <c:pt idx="1">
                  <c:v>1.9</c:v>
                </c:pt>
                <c:pt idx="2">
                  <c:v>2.4</c:v>
                </c:pt>
                <c:pt idx="3">
                  <c:v>1.9</c:v>
                </c:pt>
                <c:pt idx="4">
                  <c:v>0.8</c:v>
                </c:pt>
                <c:pt idx="5">
                  <c:v>1.3</c:v>
                </c:pt>
                <c:pt idx="6">
                  <c:v>2.6</c:v>
                </c:pt>
                <c:pt idx="7">
                  <c:v>1.8</c:v>
                </c:pt>
                <c:pt idx="8">
                  <c:v>1.3</c:v>
                </c:pt>
              </c:numCache>
            </c:numRef>
          </c:yVal>
          <c:smooth val="0"/>
          <c:extLst>
            <c:ext xmlns:c16="http://schemas.microsoft.com/office/drawing/2014/chart" uri="{C3380CC4-5D6E-409C-BE32-E72D297353CC}">
              <c16:uniqueId val="{00000001-78E8-4001-8584-93D1D06A161E}"/>
            </c:ext>
          </c:extLst>
        </c:ser>
        <c:dLbls>
          <c:showLegendKey val="0"/>
          <c:showVal val="0"/>
          <c:showCatName val="0"/>
          <c:showSerName val="0"/>
          <c:showPercent val="0"/>
          <c:showBubbleSize val="0"/>
        </c:dLbls>
        <c:axId val="221878624"/>
        <c:axId val="627756288"/>
      </c:scatterChart>
      <c:valAx>
        <c:axId val="221878624"/>
        <c:scaling>
          <c:orientation val="minMax"/>
        </c:scaling>
        <c:delete val="1"/>
        <c:axPos val="b"/>
        <c:majorGridlines>
          <c:spPr>
            <a:ln w="3175" cap="flat" cmpd="sng" algn="ctr">
              <a:solidFill>
                <a:schemeClr val="bg1">
                  <a:lumMod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r>
                  <a:rPr lang="en-GB"/>
                  <a:t>Repairs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endParaRPr lang="en-US"/>
            </a:p>
          </c:txPr>
        </c:title>
        <c:numFmt formatCode="#,##0.0" sourceLinked="0"/>
        <c:majorTickMark val="none"/>
        <c:minorTickMark val="none"/>
        <c:tickLblPos val="nextTo"/>
        <c:crossAx val="627756288"/>
        <c:crosses val="autoZero"/>
        <c:crossBetween val="midCat"/>
      </c:valAx>
      <c:valAx>
        <c:axId val="627756288"/>
        <c:scaling>
          <c:orientation val="minMax"/>
        </c:scaling>
        <c:delete val="1"/>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r>
                  <a:rPr lang="en-GB"/>
                  <a:t>Overall</a:t>
                </a:r>
                <a:r>
                  <a:rPr lang="en-GB" baseline="0"/>
                  <a:t> Satisfaction</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DM Sans" pitchFamily="2" charset="0"/>
                  <a:ea typeface="+mn-ea"/>
                  <a:cs typeface="+mn-cs"/>
                </a:defRPr>
              </a:pPr>
              <a:endParaRPr lang="en-GB"/>
            </a:p>
          </c:txPr>
        </c:title>
        <c:numFmt formatCode="#,##0.0" sourceLinked="0"/>
        <c:majorTickMark val="none"/>
        <c:minorTickMark val="none"/>
        <c:tickLblPos val="nextTo"/>
        <c:crossAx val="221878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solidFill>
        <a:srgbClr val="FAFAFA"/>
      </a:solidFill>
    </a:ln>
    <a:effectLst/>
  </c:spPr>
  <c:txPr>
    <a:bodyPr/>
    <a:lstStyle/>
    <a:p>
      <a:pPr>
        <a:defRPr>
          <a:latin typeface="DM Sans"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DM Sans" pitchFamily="2" charset="0"/>
                <a:ea typeface="+mn-ea"/>
                <a:cs typeface="+mn-cs"/>
              </a:defRPr>
            </a:pPr>
            <a:r>
              <a:rPr lang="en-GB"/>
              <a:t>Correlation</a:t>
            </a:r>
            <a:r>
              <a:rPr lang="en-GB" baseline="0"/>
              <a:t> with overall perception</a:t>
            </a:r>
            <a:endParaRPr lang="en-GB"/>
          </a:p>
        </c:rich>
      </c:tx>
      <c:layout>
        <c:manualLayout>
          <c:xMode val="edge"/>
          <c:yMode val="edge"/>
          <c:x val="2.2281249999999985E-2"/>
          <c:y val="2.769799156846965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DM Sans" pitchFamily="2" charset="0"/>
              <a:ea typeface="+mn-ea"/>
              <a:cs typeface="+mn-cs"/>
            </a:defRPr>
          </a:pPr>
          <a:endParaRPr lang="en-GB"/>
        </a:p>
      </c:txPr>
    </c:title>
    <c:autoTitleDeleted val="0"/>
    <c:plotArea>
      <c:layout>
        <c:manualLayout>
          <c:layoutTarget val="inner"/>
          <c:xMode val="edge"/>
          <c:yMode val="edge"/>
          <c:x val="3.0741345217231764E-2"/>
          <c:y val="0.12988027125072668"/>
          <c:w val="0.93767902066701581"/>
          <c:h val="0.8275514137117056"/>
        </c:manualLayout>
      </c:layout>
      <c:barChart>
        <c:barDir val="bar"/>
        <c:grouping val="percentStacked"/>
        <c:varyColors val="0"/>
        <c:ser>
          <c:idx val="0"/>
          <c:order val="0"/>
          <c:tx>
            <c:strRef>
              <c:f>Sheet1!$B$1</c:f>
              <c:strCache>
                <c:ptCount val="1"/>
                <c:pt idx="0">
                  <c:v>Series 1</c:v>
                </c:pt>
              </c:strCache>
            </c:strRef>
          </c:tx>
          <c:spPr>
            <a:solidFill>
              <a:schemeClr val="tx1"/>
            </a:solidFill>
            <a:ln>
              <a:noFill/>
            </a:ln>
            <a:effectLst/>
          </c:spPr>
          <c:invertIfNegative val="0"/>
          <c:dLbls>
            <c:dLbl>
              <c:idx val="1"/>
              <c:dLblPos val="inBase"/>
              <c:showLegendKey val="0"/>
              <c:showVal val="0"/>
              <c:showCatName val="1"/>
              <c:showSerName val="0"/>
              <c:showPercent val="0"/>
              <c:showBubbleSize val="0"/>
              <c:separator> </c:separator>
              <c:extLst>
                <c:ext xmlns:c15="http://schemas.microsoft.com/office/drawing/2012/chart" uri="{CE6537A1-D6FC-4f65-9D91-7224C49458BB}">
                  <c15:layout>
                    <c:manualLayout>
                      <c:w val="0.27452325382847975"/>
                      <c:h val="6.4150714862807504E-2"/>
                    </c:manualLayout>
                  </c15:layout>
                </c:ext>
                <c:ext xmlns:c16="http://schemas.microsoft.com/office/drawing/2014/chart" uri="{C3380CC4-5D6E-409C-BE32-E72D297353CC}">
                  <c16:uniqueId val="{00000000-0268-41EE-960E-49FB765468DA}"/>
                </c:ext>
              </c:extLst>
            </c:dLbl>
            <c:dLbl>
              <c:idx val="3"/>
              <c:dLblPos val="inBase"/>
              <c:showLegendKey val="0"/>
              <c:showVal val="0"/>
              <c:showCatName val="1"/>
              <c:showSerName val="0"/>
              <c:showPercent val="0"/>
              <c:showBubbleSize val="0"/>
              <c:separator> </c:separator>
              <c:extLst>
                <c:ext xmlns:c15="http://schemas.microsoft.com/office/drawing/2012/chart" uri="{CE6537A1-D6FC-4f65-9D91-7224C49458BB}">
                  <c15:layout>
                    <c:manualLayout>
                      <c:w val="0.21305445810962551"/>
                      <c:h val="6.4150714862807504E-2"/>
                    </c:manualLayout>
                  </c15:layout>
                </c:ext>
                <c:ext xmlns:c16="http://schemas.microsoft.com/office/drawing/2014/chart" uri="{C3380CC4-5D6E-409C-BE32-E72D297353CC}">
                  <c16:uniqueId val="{00000000-C952-574F-94FA-4E6A98FC22F4}"/>
                </c:ext>
              </c:extLst>
            </c:dLbl>
            <c:spPr>
              <a:noFill/>
              <a:ln>
                <a:noFill/>
              </a:ln>
              <a:effectLst/>
            </c:spPr>
            <c:txPr>
              <a:bodyPr rot="0" spcFirstLastPara="1" vertOverflow="ellipsis" vert="horz" wrap="square" anchor="ctr" anchorCtr="1"/>
              <a:lstStyle/>
              <a:p>
                <a:pPr>
                  <a:defRPr sz="900" b="0" i="0" u="none" strike="noStrike" kern="1200" baseline="0">
                    <a:solidFill>
                      <a:srgbClr val="FAFAFA"/>
                    </a:solidFill>
                    <a:latin typeface="DM Sans" pitchFamily="2" charset="0"/>
                    <a:ea typeface="+mn-ea"/>
                    <a:cs typeface="+mn-cs"/>
                  </a:defRPr>
                </a:pPr>
                <a:endParaRPr lang="en-US"/>
              </a:p>
            </c:txPr>
            <c:dLblPos val="inBase"/>
            <c:showLegendKey val="0"/>
            <c:showVal val="0"/>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TP09 - Complaint handling</c:v>
                </c:pt>
                <c:pt idx="1">
                  <c:v>TP10 - Communal areas clean and well maintained</c:v>
                </c:pt>
                <c:pt idx="2">
                  <c:v>TP12 - ASB handling</c:v>
                </c:pt>
                <c:pt idx="3">
                  <c:v>TP11 - Contribution to neighbourhoods</c:v>
                </c:pt>
                <c:pt idx="4">
                  <c:v>TP03 - Speed of completing repairs</c:v>
                </c:pt>
                <c:pt idx="5">
                  <c:v>TP02 - Overall repairs service</c:v>
                </c:pt>
                <c:pt idx="6">
                  <c:v>TP07 - Keeps tenants informed</c:v>
                </c:pt>
                <c:pt idx="7">
                  <c:v>TP08 - Treat fairly and with respect</c:v>
                </c:pt>
                <c:pt idx="8">
                  <c:v>TP05 - Home is safe</c:v>
                </c:pt>
                <c:pt idx="9">
                  <c:v>TP06 - Listens to views and acts</c:v>
                </c:pt>
                <c:pt idx="10">
                  <c:v>TP04 - Home well maintained</c:v>
                </c:pt>
              </c:strCache>
            </c:strRef>
          </c:cat>
          <c:val>
            <c:numRef>
              <c:f>Sheet1!$B$2:$B$12</c:f>
              <c:numCache>
                <c:formatCode>0.00</c:formatCode>
                <c:ptCount val="11"/>
                <c:pt idx="0">
                  <c:v>0.27</c:v>
                </c:pt>
                <c:pt idx="1">
                  <c:v>0.37</c:v>
                </c:pt>
                <c:pt idx="2">
                  <c:v>0.43</c:v>
                </c:pt>
                <c:pt idx="3">
                  <c:v>0.48</c:v>
                </c:pt>
                <c:pt idx="4">
                  <c:v>0.49</c:v>
                </c:pt>
                <c:pt idx="5">
                  <c:v>0.55000000000000004</c:v>
                </c:pt>
                <c:pt idx="6">
                  <c:v>0.56000000000000005</c:v>
                </c:pt>
                <c:pt idx="7">
                  <c:v>0.56000000000000005</c:v>
                </c:pt>
                <c:pt idx="8">
                  <c:v>0.6</c:v>
                </c:pt>
                <c:pt idx="9">
                  <c:v>0.64</c:v>
                </c:pt>
                <c:pt idx="10">
                  <c:v>0.67</c:v>
                </c:pt>
              </c:numCache>
            </c:numRef>
          </c:val>
          <c:extLst>
            <c:ext xmlns:c16="http://schemas.microsoft.com/office/drawing/2014/chart" uri="{C3380CC4-5D6E-409C-BE32-E72D297353CC}">
              <c16:uniqueId val="{00000000-6396-487B-AB3A-3300C62D37BF}"/>
            </c:ext>
          </c:extLst>
        </c:ser>
        <c:ser>
          <c:idx val="1"/>
          <c:order val="1"/>
          <c:tx>
            <c:strRef>
              <c:f>Sheet1!$C$1</c:f>
              <c:strCache>
                <c:ptCount val="1"/>
                <c:pt idx="0">
                  <c:v>Series 2</c:v>
                </c:pt>
              </c:strCache>
            </c:strRef>
          </c:tx>
          <c:spPr>
            <a:solidFill>
              <a:schemeClr val="accent6"/>
            </a:solidFill>
            <a:ln>
              <a:noFill/>
            </a:ln>
            <a:effectLst/>
          </c:spPr>
          <c:invertIfNegative val="0"/>
          <c:dLbls>
            <c:dLbl>
              <c:idx val="0"/>
              <c:tx>
                <c:rich>
                  <a:bodyPr/>
                  <a:lstStyle/>
                  <a:p>
                    <a:fld id="{25F80913-BF87-430B-AFBF-7BE5A3ECC85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396-487B-AB3A-3300C62D37BF}"/>
                </c:ext>
              </c:extLst>
            </c:dLbl>
            <c:dLbl>
              <c:idx val="1"/>
              <c:tx>
                <c:rich>
                  <a:bodyPr/>
                  <a:lstStyle/>
                  <a:p>
                    <a:fld id="{27E4BAEA-4528-4A77-B285-B441496A5C9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396-487B-AB3A-3300C62D37BF}"/>
                </c:ext>
              </c:extLst>
            </c:dLbl>
            <c:dLbl>
              <c:idx val="2"/>
              <c:tx>
                <c:rich>
                  <a:bodyPr/>
                  <a:lstStyle/>
                  <a:p>
                    <a:fld id="{1F5B6248-2A03-4D01-9CC8-EA130A077B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396-487B-AB3A-3300C62D37BF}"/>
                </c:ext>
              </c:extLst>
            </c:dLbl>
            <c:dLbl>
              <c:idx val="3"/>
              <c:tx>
                <c:rich>
                  <a:bodyPr/>
                  <a:lstStyle/>
                  <a:p>
                    <a:fld id="{6E00ABA0-E2D9-46D2-BFFF-9069E992A0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396-487B-AB3A-3300C62D37BF}"/>
                </c:ext>
              </c:extLst>
            </c:dLbl>
            <c:dLbl>
              <c:idx val="4"/>
              <c:tx>
                <c:rich>
                  <a:bodyPr/>
                  <a:lstStyle/>
                  <a:p>
                    <a:fld id="{5CF5FA5C-3193-47AF-BB98-A06D482FE3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396-487B-AB3A-3300C62D37BF}"/>
                </c:ext>
              </c:extLst>
            </c:dLbl>
            <c:dLbl>
              <c:idx val="5"/>
              <c:tx>
                <c:rich>
                  <a:bodyPr/>
                  <a:lstStyle/>
                  <a:p>
                    <a:fld id="{6B190DC9-5ECE-4619-9211-F6AEE3AB41F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396-487B-AB3A-3300C62D37BF}"/>
                </c:ext>
              </c:extLst>
            </c:dLbl>
            <c:dLbl>
              <c:idx val="6"/>
              <c:tx>
                <c:rich>
                  <a:bodyPr/>
                  <a:lstStyle/>
                  <a:p>
                    <a:fld id="{44D017DE-C0B2-4A61-AC95-CBD94E56CCD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396-487B-AB3A-3300C62D37BF}"/>
                </c:ext>
              </c:extLst>
            </c:dLbl>
            <c:dLbl>
              <c:idx val="7"/>
              <c:tx>
                <c:rich>
                  <a:bodyPr/>
                  <a:lstStyle/>
                  <a:p>
                    <a:fld id="{A9E224DB-A055-4D13-9CC3-8504408B27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396-487B-AB3A-3300C62D37BF}"/>
                </c:ext>
              </c:extLst>
            </c:dLbl>
            <c:dLbl>
              <c:idx val="8"/>
              <c:tx>
                <c:rich>
                  <a:bodyPr/>
                  <a:lstStyle/>
                  <a:p>
                    <a:fld id="{19DF2F75-D734-47F3-AD73-2160A0267A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396-487B-AB3A-3300C62D37BF}"/>
                </c:ext>
              </c:extLst>
            </c:dLbl>
            <c:dLbl>
              <c:idx val="9"/>
              <c:tx>
                <c:rich>
                  <a:bodyPr/>
                  <a:lstStyle/>
                  <a:p>
                    <a:fld id="{A8735A0F-4632-49A3-A397-CC4BEC4091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396-487B-AB3A-3300C62D37BF}"/>
                </c:ext>
              </c:extLst>
            </c:dLbl>
            <c:dLbl>
              <c:idx val="10"/>
              <c:tx>
                <c:rich>
                  <a:bodyPr/>
                  <a:lstStyle/>
                  <a:p>
                    <a:fld id="{90B3FEC7-EFC3-4889-8634-ADCBEB8E18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396-487B-AB3A-3300C62D37BF}"/>
                </c:ext>
              </c:extLst>
            </c:dLbl>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DM Sans" pitchFamily="2" charset="0"/>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Sheet1!$A$2:$A$12</c:f>
              <c:strCache>
                <c:ptCount val="11"/>
                <c:pt idx="0">
                  <c:v>TP09 - Complaint handling</c:v>
                </c:pt>
                <c:pt idx="1">
                  <c:v>TP10 - Communal areas clean and well maintained</c:v>
                </c:pt>
                <c:pt idx="2">
                  <c:v>TP12 - ASB handling</c:v>
                </c:pt>
                <c:pt idx="3">
                  <c:v>TP11 - Contribution to neighbourhoods</c:v>
                </c:pt>
                <c:pt idx="4">
                  <c:v>TP03 - Speed of completing repairs</c:v>
                </c:pt>
                <c:pt idx="5">
                  <c:v>TP02 - Overall repairs service</c:v>
                </c:pt>
                <c:pt idx="6">
                  <c:v>TP07 - Keeps tenants informed</c:v>
                </c:pt>
                <c:pt idx="7">
                  <c:v>TP08 - Treat fairly and with respect</c:v>
                </c:pt>
                <c:pt idx="8">
                  <c:v>TP05 - Home is safe</c:v>
                </c:pt>
                <c:pt idx="9">
                  <c:v>TP06 - Listens to views and acts</c:v>
                </c:pt>
                <c:pt idx="10">
                  <c:v>TP04 - Home well maintained</c:v>
                </c:pt>
              </c:strCache>
            </c:strRef>
          </c:cat>
          <c:val>
            <c:numRef>
              <c:f>Sheet1!$C$2:$C$12</c:f>
              <c:numCache>
                <c:formatCode>0.00</c:formatCode>
                <c:ptCount val="11"/>
                <c:pt idx="0">
                  <c:v>0.73</c:v>
                </c:pt>
                <c:pt idx="1">
                  <c:v>0.63</c:v>
                </c:pt>
                <c:pt idx="2">
                  <c:v>0.57000000000000006</c:v>
                </c:pt>
                <c:pt idx="3">
                  <c:v>0.52</c:v>
                </c:pt>
                <c:pt idx="4">
                  <c:v>0.51</c:v>
                </c:pt>
                <c:pt idx="5">
                  <c:v>0.44999999999999996</c:v>
                </c:pt>
                <c:pt idx="6">
                  <c:v>0.43999999999999995</c:v>
                </c:pt>
                <c:pt idx="7">
                  <c:v>0.43999999999999995</c:v>
                </c:pt>
                <c:pt idx="8">
                  <c:v>0.4</c:v>
                </c:pt>
                <c:pt idx="9">
                  <c:v>0.36</c:v>
                </c:pt>
                <c:pt idx="10">
                  <c:v>0.32999999999999996</c:v>
                </c:pt>
              </c:numCache>
            </c:numRef>
          </c:val>
          <c:extLst>
            <c:ext xmlns:c15="http://schemas.microsoft.com/office/drawing/2012/chart" uri="{02D57815-91ED-43cb-92C2-25804820EDAC}">
              <c15:datalabelsRange>
                <c15:f>Sheet1!$B$2:$B$12</c15:f>
                <c15:dlblRangeCache>
                  <c:ptCount val="11"/>
                  <c:pt idx="0">
                    <c:v>0.27</c:v>
                  </c:pt>
                  <c:pt idx="1">
                    <c:v>0.37</c:v>
                  </c:pt>
                  <c:pt idx="2">
                    <c:v>0.43</c:v>
                  </c:pt>
                  <c:pt idx="3">
                    <c:v>0.48</c:v>
                  </c:pt>
                  <c:pt idx="4">
                    <c:v>0.49</c:v>
                  </c:pt>
                  <c:pt idx="5">
                    <c:v>0.55</c:v>
                  </c:pt>
                  <c:pt idx="6">
                    <c:v>0.56</c:v>
                  </c:pt>
                  <c:pt idx="7">
                    <c:v>0.56</c:v>
                  </c:pt>
                  <c:pt idx="8">
                    <c:v>0.60</c:v>
                  </c:pt>
                  <c:pt idx="9">
                    <c:v>0.64</c:v>
                  </c:pt>
                  <c:pt idx="10">
                    <c:v>0.67</c:v>
                  </c:pt>
                </c15:dlblRangeCache>
              </c15:datalabelsRange>
            </c:ext>
            <c:ext xmlns:c16="http://schemas.microsoft.com/office/drawing/2014/chart" uri="{C3380CC4-5D6E-409C-BE32-E72D297353CC}">
              <c16:uniqueId val="{0000000C-6396-487B-AB3A-3300C62D37BF}"/>
            </c:ext>
          </c:extLst>
        </c:ser>
        <c:dLbls>
          <c:showLegendKey val="0"/>
          <c:showVal val="0"/>
          <c:showCatName val="0"/>
          <c:showSerName val="0"/>
          <c:showPercent val="0"/>
          <c:showBubbleSize val="0"/>
        </c:dLbls>
        <c:gapWidth val="150"/>
        <c:overlap val="100"/>
        <c:axId val="435738624"/>
        <c:axId val="426276144"/>
      </c:barChart>
      <c:catAx>
        <c:axId val="435738624"/>
        <c:scaling>
          <c:orientation val="minMax"/>
        </c:scaling>
        <c:delete val="1"/>
        <c:axPos val="l"/>
        <c:numFmt formatCode="General" sourceLinked="1"/>
        <c:majorTickMark val="none"/>
        <c:minorTickMark val="none"/>
        <c:tickLblPos val="nextTo"/>
        <c:crossAx val="426276144"/>
        <c:crosses val="autoZero"/>
        <c:auto val="1"/>
        <c:lblAlgn val="ctr"/>
        <c:lblOffset val="100"/>
        <c:noMultiLvlLbl val="0"/>
      </c:catAx>
      <c:valAx>
        <c:axId val="426276144"/>
        <c:scaling>
          <c:orientation val="minMax"/>
        </c:scaling>
        <c:delete val="1"/>
        <c:axPos val="b"/>
        <c:numFmt formatCode="0%" sourceLinked="1"/>
        <c:majorTickMark val="none"/>
        <c:minorTickMark val="none"/>
        <c:tickLblPos val="nextTo"/>
        <c:crossAx val="435738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solidFill>
        <a:srgbClr val="FAFAFA"/>
      </a:solidFill>
    </a:ln>
    <a:effectLst/>
  </c:spPr>
  <c:txPr>
    <a:bodyPr/>
    <a:lstStyle/>
    <a:p>
      <a:pPr>
        <a:defRPr sz="1200">
          <a:solidFill>
            <a:srgbClr val="291A5F"/>
          </a:solidFill>
          <a:latin typeface="DM Sans"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r>
              <a:rPr lang="en-US" sz="1600">
                <a:solidFill>
                  <a:srgbClr val="000000"/>
                </a:solidFill>
                <a:latin typeface="DM Sans Medium" pitchFamily="2" charset="0"/>
              </a:rPr>
              <a:t>Tenant satisfaction (%)</a:t>
            </a:r>
          </a:p>
        </c:rich>
      </c:tx>
      <c:layout>
        <c:manualLayout>
          <c:xMode val="edge"/>
          <c:yMode val="edge"/>
          <c:x val="1.1682360801824436E-2"/>
          <c:y val="2.1093837060348182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endParaRPr lang="en-US"/>
        </a:p>
      </c:txPr>
    </c:title>
    <c:autoTitleDeleted val="0"/>
    <c:plotArea>
      <c:layout>
        <c:manualLayout>
          <c:layoutTarget val="inner"/>
          <c:xMode val="edge"/>
          <c:yMode val="edge"/>
          <c:x val="8.4297158945581221E-2"/>
          <c:y val="0.13635444654472406"/>
          <c:w val="0.90712871527768402"/>
          <c:h val="0.77803760683760681"/>
        </c:manualLayout>
      </c:layout>
      <c:barChart>
        <c:barDir val="col"/>
        <c:grouping val="clustered"/>
        <c:varyColors val="0"/>
        <c:ser>
          <c:idx val="0"/>
          <c:order val="0"/>
          <c:tx>
            <c:strRef>
              <c:f>Sheet1!$B$1</c:f>
              <c:strCache>
                <c:ptCount val="1"/>
                <c:pt idx="0">
                  <c:v>National Median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Repairs</c:v>
                </c:pt>
                <c:pt idx="2">
                  <c:v>Repairs speed</c:v>
                </c:pt>
                <c:pt idx="3">
                  <c:v>Well-maintained</c:v>
                </c:pt>
                <c:pt idx="4">
                  <c:v>Safety of home</c:v>
                </c:pt>
                <c:pt idx="5">
                  <c:v>Listens and acts</c:v>
                </c:pt>
              </c:strCache>
            </c:strRef>
          </c:cat>
          <c:val>
            <c:numRef>
              <c:f>Sheet1!$B$2:$B$7</c:f>
              <c:numCache>
                <c:formatCode>General</c:formatCode>
                <c:ptCount val="6"/>
                <c:pt idx="0">
                  <c:v>73.599999999999994</c:v>
                </c:pt>
                <c:pt idx="1">
                  <c:v>75.400000000000006</c:v>
                </c:pt>
                <c:pt idx="2">
                  <c:v>70.8</c:v>
                </c:pt>
                <c:pt idx="3">
                  <c:v>73.400000000000006</c:v>
                </c:pt>
                <c:pt idx="4">
                  <c:v>78.8</c:v>
                </c:pt>
                <c:pt idx="5">
                  <c:v>63.1</c:v>
                </c:pt>
              </c:numCache>
            </c:numRef>
          </c:val>
          <c:extLst>
            <c:ext xmlns:c16="http://schemas.microsoft.com/office/drawing/2014/chart" uri="{C3380CC4-5D6E-409C-BE32-E72D297353CC}">
              <c16:uniqueId val="{00000000-9186-4CF7-A93E-E4AEA14C78CC}"/>
            </c:ext>
          </c:extLst>
        </c:ser>
        <c:ser>
          <c:idx val="1"/>
          <c:order val="1"/>
          <c:tx>
            <c:strRef>
              <c:f>Sheet1!$C$1</c:f>
              <c:strCache>
                <c:ptCount val="1"/>
                <c:pt idx="0">
                  <c:v>Peer Median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Repairs</c:v>
                </c:pt>
                <c:pt idx="2">
                  <c:v>Repairs speed</c:v>
                </c:pt>
                <c:pt idx="3">
                  <c:v>Well-maintained</c:v>
                </c:pt>
                <c:pt idx="4">
                  <c:v>Safety of home</c:v>
                </c:pt>
                <c:pt idx="5">
                  <c:v>Listens and acts</c:v>
                </c:pt>
              </c:strCache>
            </c:strRef>
          </c:cat>
          <c:val>
            <c:numRef>
              <c:f>Sheet1!$C$2:$C$7</c:f>
              <c:numCache>
                <c:formatCode>General</c:formatCode>
                <c:ptCount val="6"/>
                <c:pt idx="0">
                  <c:v>69.2</c:v>
                </c:pt>
                <c:pt idx="1">
                  <c:v>72.8</c:v>
                </c:pt>
                <c:pt idx="2">
                  <c:v>68</c:v>
                </c:pt>
                <c:pt idx="3">
                  <c:v>70.8</c:v>
                </c:pt>
                <c:pt idx="4">
                  <c:v>75.599999999999994</c:v>
                </c:pt>
                <c:pt idx="5">
                  <c:v>57.7</c:v>
                </c:pt>
              </c:numCache>
            </c:numRef>
          </c:val>
          <c:extLst>
            <c:ext xmlns:c16="http://schemas.microsoft.com/office/drawing/2014/chart" uri="{C3380CC4-5D6E-409C-BE32-E72D297353CC}">
              <c16:uniqueId val="{00000001-9186-4CF7-A93E-E4AEA14C78CC}"/>
            </c:ext>
          </c:extLst>
        </c:ser>
        <c:ser>
          <c:idx val="2"/>
          <c:order val="2"/>
          <c:tx>
            <c:strRef>
              <c:f>Sheet1!$D$1</c:f>
              <c:strCache>
                <c:ptCount val="1"/>
                <c:pt idx="0">
                  <c:v>Peer Group High Score TP01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Repairs</c:v>
                </c:pt>
                <c:pt idx="2">
                  <c:v>Repairs speed</c:v>
                </c:pt>
                <c:pt idx="3">
                  <c:v>Well-maintained</c:v>
                </c:pt>
                <c:pt idx="4">
                  <c:v>Safety of home</c:v>
                </c:pt>
                <c:pt idx="5">
                  <c:v>Listens and acts</c:v>
                </c:pt>
              </c:strCache>
            </c:strRef>
          </c:cat>
          <c:val>
            <c:numRef>
              <c:f>Sheet1!$D$2:$D$7</c:f>
              <c:numCache>
                <c:formatCode>General</c:formatCode>
                <c:ptCount val="6"/>
                <c:pt idx="0" formatCode="0.0">
                  <c:v>85</c:v>
                </c:pt>
                <c:pt idx="1">
                  <c:v>83.4</c:v>
                </c:pt>
                <c:pt idx="2">
                  <c:v>78.599999999999994</c:v>
                </c:pt>
                <c:pt idx="3">
                  <c:v>84.7</c:v>
                </c:pt>
                <c:pt idx="4">
                  <c:v>86.2</c:v>
                </c:pt>
                <c:pt idx="5">
                  <c:v>73.5</c:v>
                </c:pt>
              </c:numCache>
            </c:numRef>
          </c:val>
          <c:extLst>
            <c:ext xmlns:c16="http://schemas.microsoft.com/office/drawing/2014/chart" uri="{C3380CC4-5D6E-409C-BE32-E72D297353CC}">
              <c16:uniqueId val="{00000002-9186-4CF7-A93E-E4AEA14C78CC}"/>
            </c:ext>
          </c:extLst>
        </c:ser>
        <c:ser>
          <c:idx val="3"/>
          <c:order val="3"/>
          <c:tx>
            <c:strRef>
              <c:f>Sheet1!$E$1</c:f>
              <c:strCache>
                <c:ptCount val="1"/>
                <c:pt idx="0">
                  <c:v>Mansfield District Council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Repairs</c:v>
                </c:pt>
                <c:pt idx="2">
                  <c:v>Repairs speed</c:v>
                </c:pt>
                <c:pt idx="3">
                  <c:v>Well-maintained</c:v>
                </c:pt>
                <c:pt idx="4">
                  <c:v>Safety of home</c:v>
                </c:pt>
                <c:pt idx="5">
                  <c:v>Listens and acts</c:v>
                </c:pt>
              </c:strCache>
            </c:strRef>
          </c:cat>
          <c:val>
            <c:numRef>
              <c:f>Sheet1!$E$2:$E$7</c:f>
              <c:numCache>
                <c:formatCode>General</c:formatCode>
                <c:ptCount val="6"/>
                <c:pt idx="0" formatCode="0.0">
                  <c:v>69.7</c:v>
                </c:pt>
                <c:pt idx="1">
                  <c:v>76.099999999999994</c:v>
                </c:pt>
                <c:pt idx="2">
                  <c:v>75</c:v>
                </c:pt>
                <c:pt idx="3">
                  <c:v>70.8</c:v>
                </c:pt>
                <c:pt idx="4">
                  <c:v>79.400000000000006</c:v>
                </c:pt>
                <c:pt idx="5">
                  <c:v>62.7</c:v>
                </c:pt>
              </c:numCache>
            </c:numRef>
          </c:val>
          <c:extLst>
            <c:ext xmlns:c16="http://schemas.microsoft.com/office/drawing/2014/chart" uri="{C3380CC4-5D6E-409C-BE32-E72D297353CC}">
              <c16:uniqueId val="{00000000-5D39-4651-A61C-DE25DAFD09C9}"/>
            </c:ext>
          </c:extLst>
        </c:ser>
        <c:dLbls>
          <c:showLegendKey val="0"/>
          <c:showVal val="0"/>
          <c:showCatName val="0"/>
          <c:showSerName val="0"/>
          <c:showPercent val="0"/>
          <c:showBubbleSize val="0"/>
        </c:dLbls>
        <c:gapWidth val="350"/>
        <c:overlap val="-27"/>
        <c:axId val="423616352"/>
        <c:axId val="303036480"/>
      </c:barChart>
      <c:catAx>
        <c:axId val="423616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scaling>
        <c:delete val="0"/>
        <c:axPos val="l"/>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legend>
      <c:legendPos val="t"/>
      <c:layout>
        <c:manualLayout>
          <c:xMode val="edge"/>
          <c:yMode val="edge"/>
          <c:x val="0.32079057511720649"/>
          <c:y val="3.9172008547008551E-2"/>
          <c:w val="0.67920942488279357"/>
          <c:h val="5.509361359446808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r>
              <a:rPr lang="en-US" sz="1600">
                <a:solidFill>
                  <a:srgbClr val="000000"/>
                </a:solidFill>
                <a:latin typeface="DM Sans Medium" pitchFamily="2" charset="0"/>
              </a:rPr>
              <a:t>Tenant satisfaction (%)</a:t>
            </a:r>
          </a:p>
        </c:rich>
      </c:tx>
      <c:layout>
        <c:manualLayout>
          <c:xMode val="edge"/>
          <c:yMode val="edge"/>
          <c:x val="1.1682360801824436E-2"/>
          <c:y val="2.1093837060348182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rgbClr val="000000"/>
              </a:solidFill>
              <a:latin typeface="DM Sans Medium" pitchFamily="2" charset="0"/>
              <a:ea typeface="+mn-ea"/>
              <a:cs typeface="+mn-cs"/>
            </a:defRPr>
          </a:pPr>
          <a:endParaRPr lang="en-US"/>
        </a:p>
      </c:txPr>
    </c:title>
    <c:autoTitleDeleted val="0"/>
    <c:plotArea>
      <c:layout>
        <c:manualLayout>
          <c:layoutTarget val="inner"/>
          <c:xMode val="edge"/>
          <c:yMode val="edge"/>
          <c:x val="8.4297158945581221E-2"/>
          <c:y val="0.13635444654472406"/>
          <c:w val="0.90712871527768402"/>
          <c:h val="0.77803760683760681"/>
        </c:manualLayout>
      </c:layout>
      <c:barChart>
        <c:barDir val="col"/>
        <c:grouping val="clustered"/>
        <c:varyColors val="0"/>
        <c:ser>
          <c:idx val="0"/>
          <c:order val="0"/>
          <c:tx>
            <c:strRef>
              <c:f>Sheet1!$B$1</c:f>
              <c:strCache>
                <c:ptCount val="1"/>
                <c:pt idx="0">
                  <c:v>National Median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Kept informed</c:v>
                </c:pt>
                <c:pt idx="1">
                  <c:v>Respect</c:v>
                </c:pt>
                <c:pt idx="2">
                  <c:v>Complaints</c:v>
                </c:pt>
                <c:pt idx="3">
                  <c:v>Communal areas</c:v>
                </c:pt>
                <c:pt idx="4">
                  <c:v>Neighbourhood</c:v>
                </c:pt>
                <c:pt idx="5">
                  <c:v>ASB</c:v>
                </c:pt>
              </c:strCache>
            </c:strRef>
          </c:cat>
          <c:val>
            <c:numRef>
              <c:f>Sheet1!$B$2:$B$7</c:f>
              <c:numCache>
                <c:formatCode>General</c:formatCode>
                <c:ptCount val="6"/>
                <c:pt idx="0">
                  <c:v>73.400000000000006</c:v>
                </c:pt>
                <c:pt idx="1">
                  <c:v>78.400000000000006</c:v>
                </c:pt>
                <c:pt idx="2" formatCode="0.0">
                  <c:v>36.25</c:v>
                </c:pt>
                <c:pt idx="3">
                  <c:v>67.3</c:v>
                </c:pt>
                <c:pt idx="4">
                  <c:v>65.3</c:v>
                </c:pt>
                <c:pt idx="5">
                  <c:v>60.1</c:v>
                </c:pt>
              </c:numCache>
            </c:numRef>
          </c:val>
          <c:extLst>
            <c:ext xmlns:c16="http://schemas.microsoft.com/office/drawing/2014/chart" uri="{C3380CC4-5D6E-409C-BE32-E72D297353CC}">
              <c16:uniqueId val="{00000000-903D-4DD3-AAF2-C89CEA707C11}"/>
            </c:ext>
          </c:extLst>
        </c:ser>
        <c:ser>
          <c:idx val="1"/>
          <c:order val="1"/>
          <c:tx>
            <c:strRef>
              <c:f>Sheet1!$C$1</c:f>
              <c:strCache>
                <c:ptCount val="1"/>
                <c:pt idx="0">
                  <c:v>Peer Median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Kept informed</c:v>
                </c:pt>
                <c:pt idx="1">
                  <c:v>Respect</c:v>
                </c:pt>
                <c:pt idx="2">
                  <c:v>Complaints</c:v>
                </c:pt>
                <c:pt idx="3">
                  <c:v>Communal areas</c:v>
                </c:pt>
                <c:pt idx="4">
                  <c:v>Neighbourhood</c:v>
                </c:pt>
                <c:pt idx="5">
                  <c:v>ASB</c:v>
                </c:pt>
              </c:strCache>
            </c:strRef>
          </c:cat>
          <c:val>
            <c:numRef>
              <c:f>Sheet1!$C$2:$C$7</c:f>
              <c:numCache>
                <c:formatCode>General</c:formatCode>
                <c:ptCount val="6"/>
                <c:pt idx="0">
                  <c:v>68.5</c:v>
                </c:pt>
                <c:pt idx="1">
                  <c:v>75.8</c:v>
                </c:pt>
                <c:pt idx="2">
                  <c:v>32.6</c:v>
                </c:pt>
                <c:pt idx="3">
                  <c:v>63.7</c:v>
                </c:pt>
                <c:pt idx="4" formatCode="0.0">
                  <c:v>62</c:v>
                </c:pt>
                <c:pt idx="5">
                  <c:v>57.9</c:v>
                </c:pt>
              </c:numCache>
            </c:numRef>
          </c:val>
          <c:extLst>
            <c:ext xmlns:c16="http://schemas.microsoft.com/office/drawing/2014/chart" uri="{C3380CC4-5D6E-409C-BE32-E72D297353CC}">
              <c16:uniqueId val="{00000001-903D-4DD3-AAF2-C89CEA707C11}"/>
            </c:ext>
          </c:extLst>
        </c:ser>
        <c:ser>
          <c:idx val="2"/>
          <c:order val="2"/>
          <c:tx>
            <c:strRef>
              <c:f>Sheet1!$D$1</c:f>
              <c:strCache>
                <c:ptCount val="1"/>
                <c:pt idx="0">
                  <c:v>Peer Group High Score TP01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Kept informed</c:v>
                </c:pt>
                <c:pt idx="1">
                  <c:v>Respect</c:v>
                </c:pt>
                <c:pt idx="2">
                  <c:v>Complaints</c:v>
                </c:pt>
                <c:pt idx="3">
                  <c:v>Communal areas</c:v>
                </c:pt>
                <c:pt idx="4">
                  <c:v>Neighbourhood</c:v>
                </c:pt>
                <c:pt idx="5">
                  <c:v>ASB</c:v>
                </c:pt>
              </c:strCache>
            </c:strRef>
          </c:cat>
          <c:val>
            <c:numRef>
              <c:f>Sheet1!$D$2:$D$7</c:f>
              <c:numCache>
                <c:formatCode>0.0</c:formatCode>
                <c:ptCount val="6"/>
                <c:pt idx="0">
                  <c:v>83.6</c:v>
                </c:pt>
                <c:pt idx="1">
                  <c:v>91.2</c:v>
                </c:pt>
                <c:pt idx="2">
                  <c:v>43.3</c:v>
                </c:pt>
                <c:pt idx="3">
                  <c:v>79.400000000000006</c:v>
                </c:pt>
                <c:pt idx="4">
                  <c:v>75</c:v>
                </c:pt>
                <c:pt idx="5">
                  <c:v>65</c:v>
                </c:pt>
              </c:numCache>
            </c:numRef>
          </c:val>
          <c:extLst>
            <c:ext xmlns:c16="http://schemas.microsoft.com/office/drawing/2014/chart" uri="{C3380CC4-5D6E-409C-BE32-E72D297353CC}">
              <c16:uniqueId val="{00000002-903D-4DD3-AAF2-C89CEA707C11}"/>
            </c:ext>
          </c:extLst>
        </c:ser>
        <c:ser>
          <c:idx val="3"/>
          <c:order val="3"/>
          <c:tx>
            <c:strRef>
              <c:f>Sheet1!$E$1</c:f>
              <c:strCache>
                <c:ptCount val="1"/>
                <c:pt idx="0">
                  <c:v>Mansfield District Council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Kept informed</c:v>
                </c:pt>
                <c:pt idx="1">
                  <c:v>Respect</c:v>
                </c:pt>
                <c:pt idx="2">
                  <c:v>Complaints</c:v>
                </c:pt>
                <c:pt idx="3">
                  <c:v>Communal areas</c:v>
                </c:pt>
                <c:pt idx="4">
                  <c:v>Neighbourhood</c:v>
                </c:pt>
                <c:pt idx="5">
                  <c:v>ASB</c:v>
                </c:pt>
              </c:strCache>
            </c:strRef>
          </c:cat>
          <c:val>
            <c:numRef>
              <c:f>Sheet1!$E$2:$E$7</c:f>
              <c:numCache>
                <c:formatCode>0.0</c:formatCode>
                <c:ptCount val="6"/>
                <c:pt idx="0" formatCode="General">
                  <c:v>69.2</c:v>
                </c:pt>
                <c:pt idx="1">
                  <c:v>79.3</c:v>
                </c:pt>
                <c:pt idx="2" formatCode="General">
                  <c:v>41.9</c:v>
                </c:pt>
                <c:pt idx="3" formatCode="General">
                  <c:v>63.4</c:v>
                </c:pt>
                <c:pt idx="4" formatCode="General">
                  <c:v>65.8</c:v>
                </c:pt>
                <c:pt idx="5">
                  <c:v>57.3</c:v>
                </c:pt>
              </c:numCache>
            </c:numRef>
          </c:val>
          <c:extLst>
            <c:ext xmlns:c16="http://schemas.microsoft.com/office/drawing/2014/chart" uri="{C3380CC4-5D6E-409C-BE32-E72D297353CC}">
              <c16:uniqueId val="{00000000-36F8-40EC-92C6-B10541051C3A}"/>
            </c:ext>
          </c:extLst>
        </c:ser>
        <c:dLbls>
          <c:showLegendKey val="0"/>
          <c:showVal val="0"/>
          <c:showCatName val="0"/>
          <c:showSerName val="0"/>
          <c:showPercent val="0"/>
          <c:showBubbleSize val="0"/>
        </c:dLbls>
        <c:gapWidth val="350"/>
        <c:overlap val="-27"/>
        <c:axId val="423616352"/>
        <c:axId val="303036480"/>
      </c:barChart>
      <c:catAx>
        <c:axId val="423616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scaling>
        <c:delete val="0"/>
        <c:axPos val="l"/>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legend>
      <c:legendPos val="t"/>
      <c:layout>
        <c:manualLayout>
          <c:xMode val="edge"/>
          <c:yMode val="edge"/>
          <c:x val="0.33218644443794115"/>
          <c:y val="3.9172008547008551E-2"/>
          <c:w val="0.66781355556205879"/>
          <c:h val="5.5253554225734573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Scores</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Easy (290)</c:v>
                </c:pt>
                <c:pt idx="1">
                  <c:v>Fairly Easy (203)</c:v>
                </c:pt>
                <c:pt idx="2">
                  <c:v>Neither Easy or Difficult (45)</c:v>
                </c:pt>
                <c:pt idx="3">
                  <c:v>Fairly Difficult (37)</c:v>
                </c:pt>
                <c:pt idx="4">
                  <c:v>Very Difficult (31)</c:v>
                </c:pt>
              </c:strCache>
            </c:strRef>
          </c:cat>
          <c:val>
            <c:numRef>
              <c:f>Sheet1!$B$2:$B$6</c:f>
              <c:numCache>
                <c:formatCode>0.0%</c:formatCode>
                <c:ptCount val="5"/>
                <c:pt idx="0">
                  <c:v>0.47899999999999998</c:v>
                </c:pt>
                <c:pt idx="1">
                  <c:v>0.33500000000000002</c:v>
                </c:pt>
                <c:pt idx="2">
                  <c:v>7.3999999999999996E-2</c:v>
                </c:pt>
                <c:pt idx="3">
                  <c:v>6.0999999999999999E-2</c:v>
                </c:pt>
                <c:pt idx="4">
                  <c:v>5.0999999999999997E-2</c:v>
                </c:pt>
              </c:numCache>
            </c:numRef>
          </c:val>
          <c:extLst>
            <c:ext xmlns:c16="http://schemas.microsoft.com/office/drawing/2014/chart" uri="{C3380CC4-5D6E-409C-BE32-E72D297353CC}">
              <c16:uniqueId val="{00000000-34A7-4402-8941-A4451F0CCC9B}"/>
            </c:ext>
          </c:extLst>
        </c:ser>
        <c:dLbls>
          <c:showLegendKey val="0"/>
          <c:showVal val="0"/>
          <c:showCatName val="0"/>
          <c:showSerName val="0"/>
          <c:showPercent val="0"/>
          <c:showBubbleSize val="0"/>
        </c:dLbls>
        <c:gapWidth val="350"/>
        <c:overlap val="-27"/>
        <c:axId val="423616352"/>
        <c:axId val="303036480"/>
      </c:barChart>
      <c:lineChart>
        <c:grouping val="standard"/>
        <c:varyColors val="0"/>
        <c:ser>
          <c:idx val="1"/>
          <c:order val="1"/>
          <c:tx>
            <c:strRef>
              <c:f>Sheet1!$C$1</c:f>
              <c:strCache>
                <c:ptCount val="1"/>
                <c:pt idx="0">
                  <c:v>TP01 Overall Satisfaction</c:v>
                </c:pt>
              </c:strCache>
            </c:strRef>
          </c:tx>
          <c:spPr>
            <a:ln w="34925" cap="rnd">
              <a:solidFill>
                <a:schemeClr val="tx1"/>
              </a:solidFill>
              <a:round/>
            </a:ln>
            <a:effectLst/>
          </c:spPr>
          <c:marker>
            <c:symbol val="none"/>
          </c:marker>
          <c:dLbls>
            <c:dLbl>
              <c:idx val="0"/>
              <c:tx>
                <c:rich>
                  <a:bodyPr/>
                  <a:lstStyle/>
                  <a:p>
                    <a:fld id="{B385EF9D-6AB6-E04D-88F7-CD8BB1576BF1}" type="VALUE">
                      <a:rPr lang="en-US" b="1">
                        <a:solidFill>
                          <a:srgbClr val="007E39"/>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0C-F047-ADA0-886A271CCC2C}"/>
                </c:ext>
              </c:extLst>
            </c:dLbl>
            <c:dLbl>
              <c:idx val="1"/>
              <c:layout>
                <c:manualLayout>
                  <c:x val="7.2988505747125544E-3"/>
                  <c:y val="2.442307692307692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E39"/>
                      </a:solidFill>
                      <a:latin typeface="DM Sans"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0C-F047-ADA0-886A271CCC2C}"/>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DM Sans" pitchFamily="2"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B0C-F047-ADA0-886A271CCC2C}"/>
                </c:ext>
              </c:extLst>
            </c:dLbl>
            <c:dLbl>
              <c:idx val="3"/>
              <c:layout>
                <c:manualLayout>
                  <c:x val="7.2988505747126438E-3"/>
                  <c:y val="-4.070512820512820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DM Sans"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0C-F047-ADA0-886A271CCC2C}"/>
                </c:ext>
              </c:extLst>
            </c:dLbl>
            <c:dLbl>
              <c:idx val="4"/>
              <c:layout>
                <c:manualLayout>
                  <c:x val="7.2988505747126438E-3"/>
                  <c:y val="1.899572649572649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DM Sans"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0C-F047-ADA0-886A271CCC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Easy (290)</c:v>
                </c:pt>
                <c:pt idx="1">
                  <c:v>Fairly Easy (203)</c:v>
                </c:pt>
                <c:pt idx="2">
                  <c:v>Neither Easy or Difficult (45)</c:v>
                </c:pt>
                <c:pt idx="3">
                  <c:v>Fairly Difficult (37)</c:v>
                </c:pt>
                <c:pt idx="4">
                  <c:v>Very Difficult (31)</c:v>
                </c:pt>
              </c:strCache>
            </c:strRef>
          </c:cat>
          <c:val>
            <c:numRef>
              <c:f>Sheet1!$C$2:$C$6</c:f>
              <c:numCache>
                <c:formatCode>0.0%</c:formatCode>
                <c:ptCount val="5"/>
                <c:pt idx="0">
                  <c:v>0.84299999999999997</c:v>
                </c:pt>
                <c:pt idx="1">
                  <c:v>0.72899999999999998</c:v>
                </c:pt>
                <c:pt idx="2">
                  <c:v>0.35599999999999998</c:v>
                </c:pt>
                <c:pt idx="3">
                  <c:v>0.432</c:v>
                </c:pt>
                <c:pt idx="4">
                  <c:v>0.25800000000000001</c:v>
                </c:pt>
              </c:numCache>
            </c:numRef>
          </c:val>
          <c:smooth val="0"/>
          <c:extLst>
            <c:ext xmlns:c16="http://schemas.microsoft.com/office/drawing/2014/chart" uri="{C3380CC4-5D6E-409C-BE32-E72D297353CC}">
              <c16:uniqueId val="{00000000-AB0C-F047-ADA0-886A271CCC2C}"/>
            </c:ext>
          </c:extLst>
        </c:ser>
        <c:dLbls>
          <c:showLegendKey val="0"/>
          <c:showVal val="0"/>
          <c:showCatName val="0"/>
          <c:showSerName val="0"/>
          <c:showPercent val="0"/>
          <c:showBubbleSize val="0"/>
        </c:dLbls>
        <c:marker val="1"/>
        <c:smooth val="0"/>
        <c:axId val="423616352"/>
        <c:axId val="303036480"/>
      </c:lineChart>
      <c:catAx>
        <c:axId val="42361635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1"/>
          <c:min val="0"/>
        </c:scaling>
        <c:delete val="0"/>
        <c:axPos val="r"/>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44529132807578E-2"/>
          <c:y val="0.13635444654472406"/>
          <c:w val="0.93708049782825631"/>
          <c:h val="0.77803760683760681"/>
        </c:manualLayout>
      </c:layout>
      <c:lineChart>
        <c:grouping val="standard"/>
        <c:varyColors val="0"/>
        <c:ser>
          <c:idx val="0"/>
          <c:order val="0"/>
          <c:tx>
            <c:strRef>
              <c:f>Sheet1!$B$1</c:f>
              <c:strCache>
                <c:ptCount val="1"/>
                <c:pt idx="0">
                  <c:v>TP01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Pt>
            <c:idx val="1"/>
            <c:marker>
              <c:symbol val="circl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3-FF99-4DBC-9222-2EA20D7BEBE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M Sans"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2023/24</c:v>
                </c:pt>
                <c:pt idx="1">
                  <c:v>2024/25</c:v>
                </c:pt>
                <c:pt idx="2">
                  <c:v>2025/26</c:v>
                </c:pt>
              </c:strCache>
            </c:strRef>
          </c:cat>
          <c:val>
            <c:numRef>
              <c:f>Sheet1!$B$2:$B$4</c:f>
              <c:numCache>
                <c:formatCode>0.0%</c:formatCode>
                <c:ptCount val="3"/>
                <c:pt idx="0">
                  <c:v>0.60699999999999998</c:v>
                </c:pt>
                <c:pt idx="1">
                  <c:v>0.68</c:v>
                </c:pt>
                <c:pt idx="2">
                  <c:v>0.69699999999999995</c:v>
                </c:pt>
              </c:numCache>
            </c:numRef>
          </c:val>
          <c:smooth val="0"/>
          <c:extLst>
            <c:ext xmlns:c16="http://schemas.microsoft.com/office/drawing/2014/chart" uri="{C3380CC4-5D6E-409C-BE32-E72D297353CC}">
              <c16:uniqueId val="{00000000-710A-499A-AC80-2CFFD1BCE2D4}"/>
            </c:ext>
          </c:extLst>
        </c:ser>
        <c:dLbls>
          <c:showLegendKey val="0"/>
          <c:showVal val="0"/>
          <c:showCatName val="0"/>
          <c:showSerName val="0"/>
          <c:showPercent val="0"/>
          <c:showBubbleSize val="0"/>
        </c:dLbls>
        <c:marker val="1"/>
        <c:smooth val="0"/>
        <c:axId val="423616352"/>
        <c:axId val="303036480"/>
      </c:lineChart>
      <c:catAx>
        <c:axId val="423616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0.8"/>
          <c:min val="0.4"/>
        </c:scaling>
        <c:delete val="0"/>
        <c:axPos val="l"/>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001915708812"/>
          <c:y val="0.13635444654472406"/>
          <c:w val="0.8710340038314176"/>
          <c:h val="0.77803760683760681"/>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8-0AD3-804D-B764-E408865D69B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3-14D6-4B94-9B02-C234B5F2B8F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14D6-4B94-9B02-C234B5F2B8F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7-14D6-4B94-9B02-C234B5F2B8F4}"/>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9-260B-C546-98F9-9110697A37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 TP01</c:v>
                </c:pt>
                <c:pt idx="1">
                  <c:v>Under 25</c:v>
                </c:pt>
                <c:pt idx="2">
                  <c:v>25-34</c:v>
                </c:pt>
                <c:pt idx="3">
                  <c:v>35-44</c:v>
                </c:pt>
                <c:pt idx="4">
                  <c:v>45-54</c:v>
                </c:pt>
                <c:pt idx="5">
                  <c:v>55-64</c:v>
                </c:pt>
                <c:pt idx="6">
                  <c:v>65-74</c:v>
                </c:pt>
                <c:pt idx="7">
                  <c:v>75-84</c:v>
                </c:pt>
                <c:pt idx="8">
                  <c:v>85 and over</c:v>
                </c:pt>
              </c:strCache>
            </c:strRef>
          </c:cat>
          <c:val>
            <c:numRef>
              <c:f>Sheet1!$B$2:$B$10</c:f>
              <c:numCache>
                <c:formatCode>0.0%</c:formatCode>
                <c:ptCount val="9"/>
                <c:pt idx="0">
                  <c:v>0.69699999999999995</c:v>
                </c:pt>
                <c:pt idx="1">
                  <c:v>0.75</c:v>
                </c:pt>
                <c:pt idx="2">
                  <c:v>0.57099999999999995</c:v>
                </c:pt>
                <c:pt idx="3">
                  <c:v>0.629</c:v>
                </c:pt>
                <c:pt idx="4">
                  <c:v>0.66100000000000003</c:v>
                </c:pt>
                <c:pt idx="5">
                  <c:v>0.68700000000000006</c:v>
                </c:pt>
                <c:pt idx="6">
                  <c:v>0.72599999999999998</c:v>
                </c:pt>
                <c:pt idx="7">
                  <c:v>0.86699999999999999</c:v>
                </c:pt>
                <c:pt idx="8">
                  <c:v>0.90900000000000003</c:v>
                </c:pt>
              </c:numCache>
            </c:numRef>
          </c:val>
          <c:extLst>
            <c:ext xmlns:c16="http://schemas.microsoft.com/office/drawing/2014/chart" uri="{C3380CC4-5D6E-409C-BE32-E72D297353CC}">
              <c16:uniqueId val="{00000008-14D6-4B94-9B02-C234B5F2B8F4}"/>
            </c:ext>
          </c:extLst>
        </c:ser>
        <c:dLbls>
          <c:showLegendKey val="0"/>
          <c:showVal val="0"/>
          <c:showCatName val="0"/>
          <c:showSerName val="0"/>
          <c:showPercent val="0"/>
          <c:showBubbleSize val="0"/>
        </c:dLbls>
        <c:gapWidth val="250"/>
        <c:axId val="423616352"/>
        <c:axId val="303036480"/>
      </c:barChart>
      <c:catAx>
        <c:axId val="4236163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1"/>
        </c:scaling>
        <c:delete val="0"/>
        <c:axPos val="t"/>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26137989217503"/>
          <c:y val="0.13635444654472406"/>
          <c:w val="0.76519263548554772"/>
          <c:h val="0.77803760683760681"/>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8-0AD3-804D-B764-E408865D69B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3-14D6-4B94-9B02-C234B5F2B8F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14D6-4B94-9B02-C234B5F2B8F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7-14D6-4B94-9B02-C234B5F2B8F4}"/>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9-771F-C44A-93C6-8F84926140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Overall TP01</c:v>
                </c:pt>
                <c:pt idx="1">
                  <c:v>Asian (2)</c:v>
                </c:pt>
                <c:pt idx="2">
                  <c:v>Asian/Asian British Bangladesh (1)</c:v>
                </c:pt>
                <c:pt idx="3">
                  <c:v>Black British African (2)</c:v>
                </c:pt>
                <c:pt idx="4">
                  <c:v>Black British Caribbean (1)</c:v>
                </c:pt>
                <c:pt idx="5">
                  <c:v>Mixed Other (1)</c:v>
                </c:pt>
                <c:pt idx="6">
                  <c:v>Other (3)</c:v>
                </c:pt>
                <c:pt idx="7">
                  <c:v>White British (576)</c:v>
                </c:pt>
                <c:pt idx="8">
                  <c:v>White European (10)</c:v>
                </c:pt>
                <c:pt idx="9">
                  <c:v>White Irish (2)</c:v>
                </c:pt>
                <c:pt idx="10">
                  <c:v>Not stated (15)</c:v>
                </c:pt>
                <c:pt idx="12">
                  <c:v>Female (373)</c:v>
                </c:pt>
                <c:pt idx="13">
                  <c:v>Male (255)</c:v>
                </c:pt>
              </c:strCache>
            </c:strRef>
          </c:cat>
          <c:val>
            <c:numRef>
              <c:f>Sheet1!$B$2:$B$15</c:f>
              <c:numCache>
                <c:formatCode>0.0%</c:formatCode>
                <c:ptCount val="14"/>
                <c:pt idx="0">
                  <c:v>0.69699999999999995</c:v>
                </c:pt>
                <c:pt idx="1">
                  <c:v>1</c:v>
                </c:pt>
                <c:pt idx="2">
                  <c:v>1</c:v>
                </c:pt>
                <c:pt idx="3">
                  <c:v>1</c:v>
                </c:pt>
                <c:pt idx="4">
                  <c:v>0</c:v>
                </c:pt>
                <c:pt idx="5">
                  <c:v>1</c:v>
                </c:pt>
                <c:pt idx="6">
                  <c:v>0.33300000000000002</c:v>
                </c:pt>
                <c:pt idx="7">
                  <c:v>0.69799999999999995</c:v>
                </c:pt>
                <c:pt idx="8">
                  <c:v>0.7</c:v>
                </c:pt>
                <c:pt idx="9">
                  <c:v>0.5</c:v>
                </c:pt>
                <c:pt idx="10">
                  <c:v>0.46700000000000003</c:v>
                </c:pt>
                <c:pt idx="12">
                  <c:v>0.67800000000000005</c:v>
                </c:pt>
                <c:pt idx="13">
                  <c:v>0.71399999999999997</c:v>
                </c:pt>
              </c:numCache>
            </c:numRef>
          </c:val>
          <c:extLst>
            <c:ext xmlns:c16="http://schemas.microsoft.com/office/drawing/2014/chart" uri="{C3380CC4-5D6E-409C-BE32-E72D297353CC}">
              <c16:uniqueId val="{00000008-14D6-4B94-9B02-C234B5F2B8F4}"/>
            </c:ext>
          </c:extLst>
        </c:ser>
        <c:dLbls>
          <c:showLegendKey val="0"/>
          <c:showVal val="0"/>
          <c:showCatName val="0"/>
          <c:showSerName val="0"/>
          <c:showPercent val="0"/>
          <c:showBubbleSize val="0"/>
        </c:dLbls>
        <c:gapWidth val="250"/>
        <c:axId val="423616352"/>
        <c:axId val="303036480"/>
      </c:barChart>
      <c:catAx>
        <c:axId val="4236163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0"/>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1"/>
        </c:scaling>
        <c:delete val="0"/>
        <c:axPos val="t"/>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5316502020484"/>
          <c:y val="0.13635444654472406"/>
          <c:w val="0.80590085035751791"/>
          <c:h val="0.77803760683760681"/>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8-0AD3-804D-B764-E408865D69B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3-14D6-4B94-9B02-C234B5F2B8F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14D6-4B94-9B02-C234B5F2B8F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7-14D6-4B94-9B02-C234B5F2B8F4}"/>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9-DF80-0044-BC89-8ED2178F24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Overall TP01</c:v>
                </c:pt>
                <c:pt idx="1">
                  <c:v>Detached (19)</c:v>
                </c:pt>
                <c:pt idx="2">
                  <c:v>End Terrace (101)</c:v>
                </c:pt>
                <c:pt idx="3">
                  <c:v>Mid Terrace (87)</c:v>
                </c:pt>
                <c:pt idx="4">
                  <c:v>Semi Detached (285)</c:v>
                </c:pt>
                <c:pt idx="5">
                  <c:v>Not stated (68)</c:v>
                </c:pt>
                <c:pt idx="7">
                  <c:v>Extra Care (4)</c:v>
                </c:pt>
                <c:pt idx="8">
                  <c:v>General Needs (447)</c:v>
                </c:pt>
                <c:pt idx="9">
                  <c:v>Over 55 (4)</c:v>
                </c:pt>
                <c:pt idx="10">
                  <c:v>Supported (204)</c:v>
                </c:pt>
              </c:strCache>
            </c:strRef>
          </c:cat>
          <c:val>
            <c:numRef>
              <c:f>Sheet1!$B$2:$B$12</c:f>
              <c:numCache>
                <c:formatCode>0.0%</c:formatCode>
                <c:ptCount val="11"/>
                <c:pt idx="0">
                  <c:v>0.69699999999999995</c:v>
                </c:pt>
                <c:pt idx="1">
                  <c:v>0.84199999999999997</c:v>
                </c:pt>
                <c:pt idx="2">
                  <c:v>0.72299999999999998</c:v>
                </c:pt>
                <c:pt idx="3">
                  <c:v>0.77</c:v>
                </c:pt>
                <c:pt idx="4">
                  <c:v>0.67400000000000004</c:v>
                </c:pt>
                <c:pt idx="5">
                  <c:v>0.57399999999999995</c:v>
                </c:pt>
                <c:pt idx="7">
                  <c:v>0.75</c:v>
                </c:pt>
                <c:pt idx="8">
                  <c:v>0.65300000000000002</c:v>
                </c:pt>
                <c:pt idx="9">
                  <c:v>0.75</c:v>
                </c:pt>
                <c:pt idx="10">
                  <c:v>0.78900000000000003</c:v>
                </c:pt>
              </c:numCache>
            </c:numRef>
          </c:val>
          <c:extLst>
            <c:ext xmlns:c16="http://schemas.microsoft.com/office/drawing/2014/chart" uri="{C3380CC4-5D6E-409C-BE32-E72D297353CC}">
              <c16:uniqueId val="{00000008-14D6-4B94-9B02-C234B5F2B8F4}"/>
            </c:ext>
          </c:extLst>
        </c:ser>
        <c:dLbls>
          <c:showLegendKey val="0"/>
          <c:showVal val="0"/>
          <c:showCatName val="0"/>
          <c:showSerName val="0"/>
          <c:showPercent val="0"/>
          <c:showBubbleSize val="0"/>
        </c:dLbls>
        <c:gapWidth val="250"/>
        <c:axId val="423616352"/>
        <c:axId val="303036480"/>
      </c:barChart>
      <c:catAx>
        <c:axId val="4236163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0"/>
          <a:lstStyle/>
          <a:p>
            <a:pPr>
              <a:defRPr sz="1197"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1"/>
        </c:scaling>
        <c:delete val="0"/>
        <c:axPos val="t"/>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1336476289386"/>
          <c:y val="0.21464314377771151"/>
          <c:w val="0.85310700112135374"/>
          <c:h val="0.69435261402644377"/>
        </c:manualLayout>
      </c:layout>
      <c:barChart>
        <c:barDir val="bar"/>
        <c:grouping val="stacked"/>
        <c:varyColors val="0"/>
        <c:ser>
          <c:idx val="0"/>
          <c:order val="0"/>
          <c:tx>
            <c:strRef>
              <c:f>Sheet1!$B$1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DM Sans"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TP12</c:v>
                </c:pt>
                <c:pt idx="1">
                  <c:v>TP11</c:v>
                </c:pt>
                <c:pt idx="2">
                  <c:v>TP10</c:v>
                </c:pt>
                <c:pt idx="3">
                  <c:v>TP09</c:v>
                </c:pt>
                <c:pt idx="4">
                  <c:v>TP08</c:v>
                </c:pt>
                <c:pt idx="5">
                  <c:v>TP07</c:v>
                </c:pt>
                <c:pt idx="6">
                  <c:v>TP06</c:v>
                </c:pt>
                <c:pt idx="7">
                  <c:v>TP05</c:v>
                </c:pt>
                <c:pt idx="8">
                  <c:v>TP04</c:v>
                </c:pt>
                <c:pt idx="9">
                  <c:v>TP03</c:v>
                </c:pt>
                <c:pt idx="10">
                  <c:v>TP02</c:v>
                </c:pt>
                <c:pt idx="11">
                  <c:v>TP01</c:v>
                </c:pt>
              </c:strCache>
            </c:strRef>
          </c:cat>
          <c:val>
            <c:numRef>
              <c:f>Sheet1!$B$2:$B$13</c:f>
              <c:numCache>
                <c:formatCode>0.0%</c:formatCode>
                <c:ptCount val="12"/>
                <c:pt idx="0">
                  <c:v>0.157</c:v>
                </c:pt>
                <c:pt idx="1">
                  <c:v>8.7999999999999995E-2</c:v>
                </c:pt>
                <c:pt idx="2">
                  <c:v>0.14899999999999999</c:v>
                </c:pt>
                <c:pt idx="3">
                  <c:v>0.28999999999999998</c:v>
                </c:pt>
                <c:pt idx="4">
                  <c:v>0.05</c:v>
                </c:pt>
                <c:pt idx="5">
                  <c:v>0.111</c:v>
                </c:pt>
                <c:pt idx="6">
                  <c:v>0.161</c:v>
                </c:pt>
                <c:pt idx="7">
                  <c:v>8.8999999999999996E-2</c:v>
                </c:pt>
                <c:pt idx="8">
                  <c:v>0.11600000000000001</c:v>
                </c:pt>
                <c:pt idx="9">
                  <c:v>0.104</c:v>
                </c:pt>
                <c:pt idx="10">
                  <c:v>7.1999999999999995E-2</c:v>
                </c:pt>
                <c:pt idx="11">
                  <c:v>0.106</c:v>
                </c:pt>
              </c:numCache>
            </c:numRef>
          </c:val>
          <c:extLst>
            <c:ext xmlns:c16="http://schemas.microsoft.com/office/drawing/2014/chart" uri="{C3380CC4-5D6E-409C-BE32-E72D297353CC}">
              <c16:uniqueId val="{00000000-E7A4-42D5-BFCA-D9D7C1003A31}"/>
            </c:ext>
          </c:extLst>
        </c:ser>
        <c:ser>
          <c:idx val="1"/>
          <c:order val="1"/>
          <c:tx>
            <c:strRef>
              <c:f>Sheet1!$C$1</c:f>
              <c:strCache>
                <c:ptCount val="1"/>
                <c:pt idx="0">
                  <c:v>Fairly Dissatisifed</c:v>
                </c:pt>
              </c:strCache>
            </c:strRef>
          </c:tx>
          <c:spPr>
            <a:solidFill>
              <a:srgbClr val="FECACF"/>
            </a:solidFill>
            <a:ln>
              <a:solidFill>
                <a:srgbClr val="FECAC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M Sans"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TP12</c:v>
                </c:pt>
                <c:pt idx="1">
                  <c:v>TP11</c:v>
                </c:pt>
                <c:pt idx="2">
                  <c:v>TP10</c:v>
                </c:pt>
                <c:pt idx="3">
                  <c:v>TP09</c:v>
                </c:pt>
                <c:pt idx="4">
                  <c:v>TP08</c:v>
                </c:pt>
                <c:pt idx="5">
                  <c:v>TP07</c:v>
                </c:pt>
                <c:pt idx="6">
                  <c:v>TP06</c:v>
                </c:pt>
                <c:pt idx="7">
                  <c:v>TP05</c:v>
                </c:pt>
                <c:pt idx="8">
                  <c:v>TP04</c:v>
                </c:pt>
                <c:pt idx="9">
                  <c:v>TP03</c:v>
                </c:pt>
                <c:pt idx="10">
                  <c:v>TP02</c:v>
                </c:pt>
                <c:pt idx="11">
                  <c:v>TP01</c:v>
                </c:pt>
              </c:strCache>
            </c:strRef>
          </c:cat>
          <c:val>
            <c:numRef>
              <c:f>Sheet1!$C$2:$C$13</c:f>
              <c:numCache>
                <c:formatCode>0.0%</c:formatCode>
                <c:ptCount val="12"/>
                <c:pt idx="0">
                  <c:v>8.8999999999999996E-2</c:v>
                </c:pt>
                <c:pt idx="1">
                  <c:v>8.4000000000000005E-2</c:v>
                </c:pt>
                <c:pt idx="2">
                  <c:v>0.10299999999999999</c:v>
                </c:pt>
                <c:pt idx="3">
                  <c:v>0.153</c:v>
                </c:pt>
                <c:pt idx="4">
                  <c:v>5.1999999999999998E-2</c:v>
                </c:pt>
                <c:pt idx="5">
                  <c:v>7.0000000000000007E-2</c:v>
                </c:pt>
                <c:pt idx="6">
                  <c:v>7.3999999999999996E-2</c:v>
                </c:pt>
                <c:pt idx="7">
                  <c:v>0.06</c:v>
                </c:pt>
                <c:pt idx="8">
                  <c:v>0.09</c:v>
                </c:pt>
                <c:pt idx="9">
                  <c:v>7.0000000000000007E-2</c:v>
                </c:pt>
                <c:pt idx="10">
                  <c:v>8.1000000000000003E-2</c:v>
                </c:pt>
                <c:pt idx="11">
                  <c:v>9.2999999999999999E-2</c:v>
                </c:pt>
              </c:numCache>
            </c:numRef>
          </c:val>
          <c:extLst>
            <c:ext xmlns:c16="http://schemas.microsoft.com/office/drawing/2014/chart" uri="{C3380CC4-5D6E-409C-BE32-E72D297353CC}">
              <c16:uniqueId val="{00000001-E7A4-42D5-BFCA-D9D7C1003A31}"/>
            </c:ext>
          </c:extLst>
        </c:ser>
        <c:ser>
          <c:idx val="2"/>
          <c:order val="2"/>
          <c:tx>
            <c:strRef>
              <c:f>Sheet1!$D$1</c:f>
              <c:strCache>
                <c:ptCount val="1"/>
                <c:pt idx="0">
                  <c:v>Neither Satisifed or Dissatisfied</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M Sans"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TP12</c:v>
                </c:pt>
                <c:pt idx="1">
                  <c:v>TP11</c:v>
                </c:pt>
                <c:pt idx="2">
                  <c:v>TP10</c:v>
                </c:pt>
                <c:pt idx="3">
                  <c:v>TP09</c:v>
                </c:pt>
                <c:pt idx="4">
                  <c:v>TP08</c:v>
                </c:pt>
                <c:pt idx="5">
                  <c:v>TP07</c:v>
                </c:pt>
                <c:pt idx="6">
                  <c:v>TP06</c:v>
                </c:pt>
                <c:pt idx="7">
                  <c:v>TP05</c:v>
                </c:pt>
                <c:pt idx="8">
                  <c:v>TP04</c:v>
                </c:pt>
                <c:pt idx="9">
                  <c:v>TP03</c:v>
                </c:pt>
                <c:pt idx="10">
                  <c:v>TP02</c:v>
                </c:pt>
                <c:pt idx="11">
                  <c:v>TP01</c:v>
                </c:pt>
              </c:strCache>
            </c:strRef>
          </c:cat>
          <c:val>
            <c:numRef>
              <c:f>Sheet1!$D$2:$D$13</c:f>
              <c:numCache>
                <c:formatCode>0.0%</c:formatCode>
                <c:ptCount val="12"/>
                <c:pt idx="0">
                  <c:v>0.182</c:v>
                </c:pt>
                <c:pt idx="1">
                  <c:v>0.17</c:v>
                </c:pt>
                <c:pt idx="2">
                  <c:v>0.113</c:v>
                </c:pt>
                <c:pt idx="3">
                  <c:v>0.13700000000000001</c:v>
                </c:pt>
                <c:pt idx="4">
                  <c:v>0.105</c:v>
                </c:pt>
                <c:pt idx="5">
                  <c:v>0.127</c:v>
                </c:pt>
                <c:pt idx="6">
                  <c:v>0.13800000000000001</c:v>
                </c:pt>
                <c:pt idx="7">
                  <c:v>5.7000000000000002E-2</c:v>
                </c:pt>
                <c:pt idx="8">
                  <c:v>8.5999999999999993E-2</c:v>
                </c:pt>
                <c:pt idx="9">
                  <c:v>7.6999999999999999E-2</c:v>
                </c:pt>
                <c:pt idx="10">
                  <c:v>8.6999999999999994E-2</c:v>
                </c:pt>
                <c:pt idx="11">
                  <c:v>0.105</c:v>
                </c:pt>
              </c:numCache>
            </c:numRef>
          </c:val>
          <c:extLst>
            <c:ext xmlns:c16="http://schemas.microsoft.com/office/drawing/2014/chart" uri="{C3380CC4-5D6E-409C-BE32-E72D297353CC}">
              <c16:uniqueId val="{00000002-E7A4-42D5-BFCA-D9D7C1003A31}"/>
            </c:ext>
          </c:extLst>
        </c:ser>
        <c:ser>
          <c:idx val="3"/>
          <c:order val="3"/>
          <c:tx>
            <c:strRef>
              <c:f>Sheet1!$E$1</c:f>
              <c:strCache>
                <c:ptCount val="1"/>
                <c:pt idx="0">
                  <c:v>Fairly Satisifed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M Sans"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TP12</c:v>
                </c:pt>
                <c:pt idx="1">
                  <c:v>TP11</c:v>
                </c:pt>
                <c:pt idx="2">
                  <c:v>TP10</c:v>
                </c:pt>
                <c:pt idx="3">
                  <c:v>TP09</c:v>
                </c:pt>
                <c:pt idx="4">
                  <c:v>TP08</c:v>
                </c:pt>
                <c:pt idx="5">
                  <c:v>TP07</c:v>
                </c:pt>
                <c:pt idx="6">
                  <c:v>TP06</c:v>
                </c:pt>
                <c:pt idx="7">
                  <c:v>TP05</c:v>
                </c:pt>
                <c:pt idx="8">
                  <c:v>TP04</c:v>
                </c:pt>
                <c:pt idx="9">
                  <c:v>TP03</c:v>
                </c:pt>
                <c:pt idx="10">
                  <c:v>TP02</c:v>
                </c:pt>
                <c:pt idx="11">
                  <c:v>TP01</c:v>
                </c:pt>
              </c:strCache>
            </c:strRef>
          </c:cat>
          <c:val>
            <c:numRef>
              <c:f>Sheet1!$E$2:$E$13</c:f>
              <c:numCache>
                <c:formatCode>0.0%</c:formatCode>
                <c:ptCount val="12"/>
                <c:pt idx="0">
                  <c:v>0.28899999999999998</c:v>
                </c:pt>
                <c:pt idx="1">
                  <c:v>0.33300000000000002</c:v>
                </c:pt>
                <c:pt idx="2">
                  <c:v>0.309</c:v>
                </c:pt>
                <c:pt idx="3">
                  <c:v>0.19400000000000001</c:v>
                </c:pt>
                <c:pt idx="4">
                  <c:v>0.44700000000000001</c:v>
                </c:pt>
                <c:pt idx="5">
                  <c:v>0.29599999999999999</c:v>
                </c:pt>
                <c:pt idx="6">
                  <c:v>0.27400000000000002</c:v>
                </c:pt>
                <c:pt idx="7">
                  <c:v>0.26300000000000001</c:v>
                </c:pt>
                <c:pt idx="8">
                  <c:v>0.24399999999999999</c:v>
                </c:pt>
                <c:pt idx="9">
                  <c:v>0.248</c:v>
                </c:pt>
                <c:pt idx="10">
                  <c:v>0.253</c:v>
                </c:pt>
                <c:pt idx="11">
                  <c:v>0.34100000000000003</c:v>
                </c:pt>
              </c:numCache>
            </c:numRef>
          </c:val>
          <c:extLst>
            <c:ext xmlns:c16="http://schemas.microsoft.com/office/drawing/2014/chart" uri="{C3380CC4-5D6E-409C-BE32-E72D297353CC}">
              <c16:uniqueId val="{00000003-E7A4-42D5-BFCA-D9D7C1003A31}"/>
            </c:ext>
          </c:extLst>
        </c:ser>
        <c:ser>
          <c:idx val="4"/>
          <c:order val="4"/>
          <c:tx>
            <c:strRef>
              <c:f>Sheet1!$F$1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M Sans"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TP12</c:v>
                </c:pt>
                <c:pt idx="1">
                  <c:v>TP11</c:v>
                </c:pt>
                <c:pt idx="2">
                  <c:v>TP10</c:v>
                </c:pt>
                <c:pt idx="3">
                  <c:v>TP09</c:v>
                </c:pt>
                <c:pt idx="4">
                  <c:v>TP08</c:v>
                </c:pt>
                <c:pt idx="5">
                  <c:v>TP07</c:v>
                </c:pt>
                <c:pt idx="6">
                  <c:v>TP06</c:v>
                </c:pt>
                <c:pt idx="7">
                  <c:v>TP05</c:v>
                </c:pt>
                <c:pt idx="8">
                  <c:v>TP04</c:v>
                </c:pt>
                <c:pt idx="9">
                  <c:v>TP03</c:v>
                </c:pt>
                <c:pt idx="10">
                  <c:v>TP02</c:v>
                </c:pt>
                <c:pt idx="11">
                  <c:v>TP01</c:v>
                </c:pt>
              </c:strCache>
            </c:strRef>
          </c:cat>
          <c:val>
            <c:numRef>
              <c:f>Sheet1!$F$2:$F$13</c:f>
              <c:numCache>
                <c:formatCode>0.0%</c:formatCode>
                <c:ptCount val="12"/>
                <c:pt idx="0">
                  <c:v>0.28399999999999997</c:v>
                </c:pt>
                <c:pt idx="1">
                  <c:v>0.32500000000000001</c:v>
                </c:pt>
                <c:pt idx="2">
                  <c:v>0.32500000000000001</c:v>
                </c:pt>
                <c:pt idx="3">
                  <c:v>0.22600000000000001</c:v>
                </c:pt>
                <c:pt idx="4">
                  <c:v>0.34599999999999997</c:v>
                </c:pt>
                <c:pt idx="5">
                  <c:v>0.39500000000000002</c:v>
                </c:pt>
                <c:pt idx="6">
                  <c:v>0.35299999999999998</c:v>
                </c:pt>
                <c:pt idx="7">
                  <c:v>0.53</c:v>
                </c:pt>
                <c:pt idx="8">
                  <c:v>0.46400000000000002</c:v>
                </c:pt>
                <c:pt idx="9">
                  <c:v>0.502</c:v>
                </c:pt>
                <c:pt idx="10">
                  <c:v>0.50800000000000001</c:v>
                </c:pt>
                <c:pt idx="11">
                  <c:v>0.35499999999999998</c:v>
                </c:pt>
              </c:numCache>
            </c:numRef>
          </c:val>
          <c:extLst>
            <c:ext xmlns:c16="http://schemas.microsoft.com/office/drawing/2014/chart" uri="{C3380CC4-5D6E-409C-BE32-E72D297353CC}">
              <c16:uniqueId val="{00000004-E7A4-42D5-BFCA-D9D7C1003A31}"/>
            </c:ext>
          </c:extLst>
        </c:ser>
        <c:dLbls>
          <c:dLblPos val="ctr"/>
          <c:showLegendKey val="0"/>
          <c:showVal val="1"/>
          <c:showCatName val="0"/>
          <c:showSerName val="0"/>
          <c:showPercent val="0"/>
          <c:showBubbleSize val="0"/>
        </c:dLbls>
        <c:gapWidth val="150"/>
        <c:overlap val="100"/>
        <c:axId val="435738624"/>
        <c:axId val="426276144"/>
      </c:barChart>
      <c:catAx>
        <c:axId val="43573862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00000"/>
                </a:solidFill>
                <a:latin typeface="DM Sans" pitchFamily="2" charset="0"/>
                <a:ea typeface="+mn-ea"/>
                <a:cs typeface="+mn-cs"/>
              </a:defRPr>
            </a:pPr>
            <a:endParaRPr lang="en-US"/>
          </a:p>
        </c:txPr>
        <c:crossAx val="426276144"/>
        <c:crosses val="autoZero"/>
        <c:auto val="1"/>
        <c:lblAlgn val="ctr"/>
        <c:lblOffset val="100"/>
        <c:noMultiLvlLbl val="0"/>
      </c:catAx>
      <c:valAx>
        <c:axId val="426276144"/>
        <c:scaling>
          <c:orientation val="minMax"/>
          <c:max val="1"/>
        </c:scaling>
        <c:delete val="0"/>
        <c:axPos val="b"/>
        <c:majorGridlines>
          <c:spPr>
            <a:ln w="9525" cap="flat" cmpd="sng" algn="ctr">
              <a:solidFill>
                <a:schemeClr val="bg2">
                  <a:lumMod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35738624"/>
        <c:crosses val="autoZero"/>
        <c:crossBetween val="between"/>
      </c:valAx>
      <c:spPr>
        <a:noFill/>
        <a:ln>
          <a:noFill/>
        </a:ln>
        <a:effectLst/>
      </c:spPr>
    </c:plotArea>
    <c:legend>
      <c:legendPos val="t"/>
      <c:layout>
        <c:manualLayout>
          <c:xMode val="edge"/>
          <c:yMode val="edge"/>
          <c:x val="1.4894442287438129E-3"/>
          <c:y val="0.10992190421843076"/>
          <c:w val="0.98023863728158145"/>
          <c:h val="6.607122042972840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solidFill>
        <a:srgbClr val="FAFAFA"/>
      </a:solidFill>
    </a:ln>
    <a:effectLst/>
  </c:spPr>
  <c:txPr>
    <a:bodyPr/>
    <a:lstStyle/>
    <a:p>
      <a:pPr>
        <a:defRPr sz="1200">
          <a:solidFill>
            <a:srgbClr val="000000"/>
          </a:solidFill>
          <a:latin typeface="DM Sans"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r>
              <a:rPr lang="en-GB" sz="1600"/>
              <a:t>TP02 Satisfaction with</a:t>
            </a:r>
            <a:r>
              <a:rPr lang="en-GB" sz="1600" baseline="0"/>
              <a:t> overall repairs service</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endParaRPr lang="en-GB"/>
        </a:p>
      </c:txPr>
    </c:title>
    <c:autoTitleDeleted val="0"/>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2025/26</c:v>
                </c:pt>
              </c:strCache>
            </c:strRef>
          </c:tx>
          <c:spPr>
            <a:solidFill>
              <a:srgbClr val="C00000"/>
            </a:solidFill>
            <a:ln>
              <a:solidFill>
                <a:srgbClr val="C00000"/>
              </a:solidFill>
            </a:ln>
            <a:effectLst/>
          </c:spPr>
          <c:invertIfNegative val="0"/>
          <c:dPt>
            <c:idx val="0"/>
            <c:invertIfNegative val="0"/>
            <c:bubble3D val="0"/>
            <c:spPr>
              <a:solidFill>
                <a:srgbClr val="007E39"/>
              </a:solidFill>
              <a:ln>
                <a:solidFill>
                  <a:srgbClr val="007E39"/>
                </a:solidFill>
              </a:ln>
              <a:effectLst/>
            </c:spPr>
            <c:extLst>
              <c:ext xmlns:c16="http://schemas.microsoft.com/office/drawing/2014/chart" uri="{C3380CC4-5D6E-409C-BE32-E72D297353CC}">
                <c16:uniqueId val="{00000000-A1F7-486E-B096-1E8D477E632D}"/>
              </c:ext>
            </c:extLst>
          </c:dPt>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A1F7-486E-B096-1E8D477E632D}"/>
              </c:ext>
            </c:extLst>
          </c:dPt>
          <c:dPt>
            <c:idx val="2"/>
            <c:invertIfNegative val="0"/>
            <c:bubble3D val="0"/>
            <c:spPr>
              <a:solidFill>
                <a:srgbClr val="FFC000"/>
              </a:solidFill>
              <a:ln>
                <a:solidFill>
                  <a:srgbClr val="FFC000"/>
                </a:solidFill>
              </a:ln>
              <a:effectLst/>
            </c:spPr>
            <c:extLst>
              <c:ext xmlns:c16="http://schemas.microsoft.com/office/drawing/2014/chart" uri="{C3380CC4-5D6E-409C-BE32-E72D297353CC}">
                <c16:uniqueId val="{00000002-A1F7-486E-B096-1E8D477E632D}"/>
              </c:ext>
            </c:extLst>
          </c:dPt>
          <c:dPt>
            <c:idx val="3"/>
            <c:invertIfNegative val="0"/>
            <c:bubble3D val="0"/>
            <c:spPr>
              <a:solidFill>
                <a:srgbClr val="FECACF"/>
              </a:solidFill>
              <a:ln>
                <a:solidFill>
                  <a:srgbClr val="FECACF"/>
                </a:solidFill>
              </a:ln>
              <a:effectLst/>
            </c:spPr>
            <c:extLst>
              <c:ext xmlns:c16="http://schemas.microsoft.com/office/drawing/2014/chart" uri="{C3380CC4-5D6E-409C-BE32-E72D297353CC}">
                <c16:uniqueId val="{00000003-A1F7-486E-B096-1E8D477E63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(227)</c:v>
                </c:pt>
                <c:pt idx="1">
                  <c:v>Fairly Satisfied (113)</c:v>
                </c:pt>
                <c:pt idx="2">
                  <c:v>Neither Satisfied or Dissatisfied (39)</c:v>
                </c:pt>
                <c:pt idx="3">
                  <c:v>Fairly Dissatisfied (36)</c:v>
                </c:pt>
                <c:pt idx="4">
                  <c:v>Very Dissatisfied (32)</c:v>
                </c:pt>
              </c:strCache>
            </c:strRef>
          </c:cat>
          <c:val>
            <c:numRef>
              <c:f>Sheet1!$B$2:$B$6</c:f>
              <c:numCache>
                <c:formatCode>0.0%</c:formatCode>
                <c:ptCount val="5"/>
                <c:pt idx="0">
                  <c:v>0.50800000000000001</c:v>
                </c:pt>
                <c:pt idx="1">
                  <c:v>0.253</c:v>
                </c:pt>
                <c:pt idx="2">
                  <c:v>8.6999999999999994E-2</c:v>
                </c:pt>
                <c:pt idx="3">
                  <c:v>8.1000000000000003E-2</c:v>
                </c:pt>
                <c:pt idx="4">
                  <c:v>7.1999999999999995E-2</c:v>
                </c:pt>
              </c:numCache>
            </c:numRef>
          </c:val>
          <c:extLst>
            <c:ext xmlns:c16="http://schemas.microsoft.com/office/drawing/2014/chart" uri="{C3380CC4-5D6E-409C-BE32-E72D297353CC}">
              <c16:uniqueId val="{00000000-7B6F-42AD-B7BA-ACDC20CD7AC3}"/>
            </c:ext>
          </c:extLst>
        </c:ser>
        <c:ser>
          <c:idx val="1"/>
          <c:order val="1"/>
          <c:tx>
            <c:strRef>
              <c:f>Sheet1!$C$1</c:f>
              <c:strCache>
                <c:ptCount val="1"/>
                <c:pt idx="0">
                  <c:v>2024/25</c:v>
                </c:pt>
              </c:strCache>
            </c:strRef>
          </c:tx>
          <c:spPr>
            <a:solidFill>
              <a:schemeClr val="bg2">
                <a:lumMod val="75000"/>
              </a:schemeClr>
            </a:solidFill>
            <a:ln>
              <a:solidFill>
                <a:schemeClr val="bg2">
                  <a:lumMod val="75000"/>
                </a:schemeClr>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9-4D62-4539-B463-68E070DF73A3}"/>
              </c:ext>
            </c:extLst>
          </c:dPt>
          <c:dPt>
            <c:idx val="1"/>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B-4D62-4539-B463-68E070DF73A3}"/>
              </c:ext>
            </c:extLst>
          </c:dPt>
          <c:dPt>
            <c:idx val="2"/>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D-4D62-4539-B463-68E070DF73A3}"/>
              </c:ext>
            </c:extLst>
          </c:dPt>
          <c:dPt>
            <c:idx val="3"/>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F-4D62-4539-B463-68E070DF73A3}"/>
              </c:ext>
            </c:extLst>
          </c:dPt>
          <c:dPt>
            <c:idx val="4"/>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11-4D62-4539-B463-68E070DF73A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(227)</c:v>
                </c:pt>
                <c:pt idx="1">
                  <c:v>Fairly Satisfied (113)</c:v>
                </c:pt>
                <c:pt idx="2">
                  <c:v>Neither Satisfied or Dissatisfied (39)</c:v>
                </c:pt>
                <c:pt idx="3">
                  <c:v>Fairly Dissatisfied (36)</c:v>
                </c:pt>
                <c:pt idx="4">
                  <c:v>Very Dissatisfied (32)</c:v>
                </c:pt>
              </c:strCache>
            </c:strRef>
          </c:cat>
          <c:val>
            <c:numRef>
              <c:f>Sheet1!$C$2:$C$6</c:f>
              <c:numCache>
                <c:formatCode>0.0%</c:formatCode>
                <c:ptCount val="5"/>
                <c:pt idx="0">
                  <c:v>0.439</c:v>
                </c:pt>
                <c:pt idx="1">
                  <c:v>0.29099999999999998</c:v>
                </c:pt>
                <c:pt idx="2">
                  <c:v>0.09</c:v>
                </c:pt>
                <c:pt idx="3">
                  <c:v>8.7999999999999995E-2</c:v>
                </c:pt>
                <c:pt idx="4">
                  <c:v>9.2999999999999999E-2</c:v>
                </c:pt>
              </c:numCache>
            </c:numRef>
          </c:val>
          <c:extLst>
            <c:ext xmlns:c16="http://schemas.microsoft.com/office/drawing/2014/chart" uri="{C3380CC4-5D6E-409C-BE32-E72D297353CC}">
              <c16:uniqueId val="{0000000B-D236-401E-8F4F-A32CD5946046}"/>
            </c:ext>
          </c:extLst>
        </c:ser>
        <c:dLbls>
          <c:showLegendKey val="0"/>
          <c:showVal val="0"/>
          <c:showCatName val="0"/>
          <c:showSerName val="0"/>
          <c:showPercent val="0"/>
          <c:showBubbleSize val="0"/>
        </c:dLbls>
        <c:gapWidth val="350"/>
        <c:overlap val="-27"/>
        <c:axId val="423616352"/>
        <c:axId val="303036480"/>
      </c:barChart>
      <c:catAx>
        <c:axId val="42361635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0.60000000000000009"/>
          <c:min val="0"/>
        </c:scaling>
        <c:delete val="0"/>
        <c:axPos val="r"/>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002060"/>
              </a:solidFill>
              <a:ln w="19050">
                <a:solidFill>
                  <a:srgbClr val="002060"/>
                </a:solidFill>
              </a:ln>
              <a:effectLst/>
            </c:spPr>
            <c:extLst>
              <c:ext xmlns:c16="http://schemas.microsoft.com/office/drawing/2014/chart" uri="{C3380CC4-5D6E-409C-BE32-E72D297353CC}">
                <c16:uniqueId val="{00000001-0970-4DEF-8533-B52A1A75F38F}"/>
              </c:ext>
            </c:extLst>
          </c:dPt>
          <c:dPt>
            <c:idx val="1"/>
            <c:bubble3D val="0"/>
            <c:spPr>
              <a:solidFill>
                <a:schemeClr val="bg1">
                  <a:lumMod val="85000"/>
                </a:schemeClr>
              </a:solidFill>
              <a:ln w="19050">
                <a:solidFill>
                  <a:schemeClr val="bg1">
                    <a:lumMod val="85000"/>
                  </a:schemeClr>
                </a:solidFill>
              </a:ln>
              <a:effectLst/>
            </c:spPr>
            <c:extLst>
              <c:ext xmlns:c16="http://schemas.microsoft.com/office/drawing/2014/chart" uri="{C3380CC4-5D6E-409C-BE32-E72D297353CC}">
                <c16:uniqueId val="{00000003-0970-4DEF-8533-B52A1A75F38F}"/>
              </c:ext>
            </c:extLst>
          </c:dPt>
          <c:cat>
            <c:strRef>
              <c:f>Sheet1!$A$2:$A$3</c:f>
              <c:strCache>
                <c:ptCount val="2"/>
                <c:pt idx="0">
                  <c:v>Category 1</c:v>
                </c:pt>
                <c:pt idx="1">
                  <c:v>Category 2</c:v>
                </c:pt>
              </c:strCache>
            </c:strRef>
          </c:cat>
          <c:val>
            <c:numRef>
              <c:f>Sheet1!$B$2:$B$3</c:f>
              <c:numCache>
                <c:formatCode>General</c:formatCode>
                <c:ptCount val="2"/>
                <c:pt idx="0">
                  <c:v>0.7</c:v>
                </c:pt>
                <c:pt idx="1">
                  <c:v>0.30000000000000004</c:v>
                </c:pt>
              </c:numCache>
            </c:numRef>
          </c:val>
          <c:extLst>
            <c:ext xmlns:c16="http://schemas.microsoft.com/office/drawing/2014/chart" uri="{C3380CC4-5D6E-409C-BE32-E72D297353CC}">
              <c16:uniqueId val="{00000004-0970-4DEF-8533-B52A1A75F38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r>
              <a:rPr lang="en-GB" sz="1600"/>
              <a:t>TP03 Satisfaction with</a:t>
            </a:r>
            <a:r>
              <a:rPr lang="en-GB" sz="1600" baseline="0"/>
              <a:t> time taken to complete  repairs</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DM Sans" pitchFamily="2" charset="0"/>
              <a:ea typeface="+mn-ea"/>
              <a:cs typeface="+mn-cs"/>
            </a:defRPr>
          </a:pPr>
          <a:endParaRPr lang="en-GB"/>
        </a:p>
      </c:txPr>
    </c:title>
    <c:autoTitleDeleted val="0"/>
    <c:plotArea>
      <c:layout>
        <c:manualLayout>
          <c:layoutTarget val="inner"/>
          <c:xMode val="edge"/>
          <c:yMode val="edge"/>
          <c:x val="5.3544529132807578E-2"/>
          <c:y val="0.13635444654472406"/>
          <c:w val="0.93708049782825631"/>
          <c:h val="0.77803760683760681"/>
        </c:manualLayout>
      </c:layout>
      <c:barChart>
        <c:barDir val="col"/>
        <c:grouping val="clustered"/>
        <c:varyColors val="0"/>
        <c:ser>
          <c:idx val="0"/>
          <c:order val="0"/>
          <c:tx>
            <c:strRef>
              <c:f>Sheet1!$B$1</c:f>
              <c:strCache>
                <c:ptCount val="1"/>
                <c:pt idx="0">
                  <c:v>2025/26</c:v>
                </c:pt>
              </c:strCache>
            </c:strRef>
          </c:tx>
          <c:spPr>
            <a:solidFill>
              <a:srgbClr val="002060"/>
            </a:solidFill>
            <a:ln>
              <a:solidFill>
                <a:srgbClr val="002060"/>
              </a:solidFill>
            </a:ln>
            <a:effectLst/>
          </c:spPr>
          <c:invertIfNegative val="0"/>
          <c:dPt>
            <c:idx val="0"/>
            <c:invertIfNegative val="0"/>
            <c:bubble3D val="0"/>
            <c:spPr>
              <a:solidFill>
                <a:srgbClr val="007E39"/>
              </a:solidFill>
              <a:ln>
                <a:solidFill>
                  <a:srgbClr val="007E39"/>
                </a:solidFill>
              </a:ln>
              <a:effectLst/>
            </c:spPr>
            <c:extLst>
              <c:ext xmlns:c16="http://schemas.microsoft.com/office/drawing/2014/chart" uri="{C3380CC4-5D6E-409C-BE32-E72D297353CC}">
                <c16:uniqueId val="{00000001-4F89-46BD-97C0-C62A667B7BF3}"/>
              </c:ext>
            </c:extLst>
          </c:dPt>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3-4F89-46BD-97C0-C62A667B7BF3}"/>
              </c:ext>
            </c:extLst>
          </c:dPt>
          <c:dPt>
            <c:idx val="2"/>
            <c:invertIfNegative val="0"/>
            <c:bubble3D val="0"/>
            <c:spPr>
              <a:solidFill>
                <a:srgbClr val="FFC000"/>
              </a:solidFill>
              <a:ln>
                <a:solidFill>
                  <a:srgbClr val="FFC000"/>
                </a:solidFill>
              </a:ln>
              <a:effectLst/>
            </c:spPr>
            <c:extLst>
              <c:ext xmlns:c16="http://schemas.microsoft.com/office/drawing/2014/chart" uri="{C3380CC4-5D6E-409C-BE32-E72D297353CC}">
                <c16:uniqueId val="{00000005-4F89-46BD-97C0-C62A667B7BF3}"/>
              </c:ext>
            </c:extLst>
          </c:dPt>
          <c:dPt>
            <c:idx val="3"/>
            <c:invertIfNegative val="0"/>
            <c:bubble3D val="0"/>
            <c:spPr>
              <a:solidFill>
                <a:srgbClr val="FECACF"/>
              </a:solidFill>
              <a:ln>
                <a:solidFill>
                  <a:srgbClr val="FECACF"/>
                </a:solidFill>
              </a:ln>
              <a:effectLst/>
            </c:spPr>
            <c:extLst>
              <c:ext xmlns:c16="http://schemas.microsoft.com/office/drawing/2014/chart" uri="{C3380CC4-5D6E-409C-BE32-E72D297353CC}">
                <c16:uniqueId val="{00000007-4F89-46BD-97C0-C62A667B7BF3}"/>
              </c:ext>
            </c:extLst>
          </c:dPt>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9-4F89-46BD-97C0-C62A667B7BF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(223)</c:v>
                </c:pt>
                <c:pt idx="1">
                  <c:v>Fairly Satisfied (110)</c:v>
                </c:pt>
                <c:pt idx="2">
                  <c:v>Neither Satisfied or Dissatisfied (34)</c:v>
                </c:pt>
                <c:pt idx="3">
                  <c:v>Fairly Dissatisfied (31)</c:v>
                </c:pt>
                <c:pt idx="4">
                  <c:v>Very Dissatisfied (46)</c:v>
                </c:pt>
              </c:strCache>
            </c:strRef>
          </c:cat>
          <c:val>
            <c:numRef>
              <c:f>Sheet1!$B$2:$B$6</c:f>
              <c:numCache>
                <c:formatCode>0.0%</c:formatCode>
                <c:ptCount val="5"/>
                <c:pt idx="0">
                  <c:v>0.502</c:v>
                </c:pt>
                <c:pt idx="1">
                  <c:v>0.248</c:v>
                </c:pt>
                <c:pt idx="2">
                  <c:v>7.6999999999999999E-2</c:v>
                </c:pt>
                <c:pt idx="3">
                  <c:v>7.0000000000000007E-2</c:v>
                </c:pt>
                <c:pt idx="4">
                  <c:v>0.104</c:v>
                </c:pt>
              </c:numCache>
            </c:numRef>
          </c:val>
          <c:extLst>
            <c:ext xmlns:c16="http://schemas.microsoft.com/office/drawing/2014/chart" uri="{C3380CC4-5D6E-409C-BE32-E72D297353CC}">
              <c16:uniqueId val="{0000000A-4F89-46BD-97C0-C62A667B7BF3}"/>
            </c:ext>
          </c:extLst>
        </c:ser>
        <c:ser>
          <c:idx val="1"/>
          <c:order val="1"/>
          <c:tx>
            <c:strRef>
              <c:f>Sheet1!$C$1</c:f>
              <c:strCache>
                <c:ptCount val="1"/>
                <c:pt idx="0">
                  <c:v>2024/25</c:v>
                </c:pt>
              </c:strCache>
            </c:strRef>
          </c:tx>
          <c:spPr>
            <a:solidFill>
              <a:schemeClr val="bg2">
                <a:lumMod val="75000"/>
              </a:schemeClr>
            </a:solidFill>
            <a:ln>
              <a:solidFill>
                <a:schemeClr val="bg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(223)</c:v>
                </c:pt>
                <c:pt idx="1">
                  <c:v>Fairly Satisfied (110)</c:v>
                </c:pt>
                <c:pt idx="2">
                  <c:v>Neither Satisfied or Dissatisfied (34)</c:v>
                </c:pt>
                <c:pt idx="3">
                  <c:v>Fairly Dissatisfied (31)</c:v>
                </c:pt>
                <c:pt idx="4">
                  <c:v>Very Dissatisfied (46)</c:v>
                </c:pt>
              </c:strCache>
            </c:strRef>
          </c:cat>
          <c:val>
            <c:numRef>
              <c:f>Sheet1!$C$2:$C$6</c:f>
              <c:numCache>
                <c:formatCode>0.0%</c:formatCode>
                <c:ptCount val="5"/>
                <c:pt idx="0">
                  <c:v>0.36299999999999999</c:v>
                </c:pt>
                <c:pt idx="1">
                  <c:v>0.32700000000000001</c:v>
                </c:pt>
                <c:pt idx="2">
                  <c:v>7.4999999999999997E-2</c:v>
                </c:pt>
                <c:pt idx="3">
                  <c:v>0.108</c:v>
                </c:pt>
                <c:pt idx="4">
                  <c:v>0.126</c:v>
                </c:pt>
              </c:numCache>
            </c:numRef>
          </c:val>
          <c:extLst>
            <c:ext xmlns:c16="http://schemas.microsoft.com/office/drawing/2014/chart" uri="{C3380CC4-5D6E-409C-BE32-E72D297353CC}">
              <c16:uniqueId val="{0000000C-14D4-4E77-AEDB-491584E064D8}"/>
            </c:ext>
          </c:extLst>
        </c:ser>
        <c:dLbls>
          <c:showLegendKey val="0"/>
          <c:showVal val="0"/>
          <c:showCatName val="0"/>
          <c:showSerName val="0"/>
          <c:showPercent val="0"/>
          <c:showBubbleSize val="0"/>
        </c:dLbls>
        <c:gapWidth val="350"/>
        <c:overlap val="-27"/>
        <c:axId val="423616352"/>
        <c:axId val="303036480"/>
      </c:barChart>
      <c:catAx>
        <c:axId val="42361635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DM Sans" pitchFamily="2" charset="0"/>
                <a:ea typeface="+mn-ea"/>
                <a:cs typeface="+mn-cs"/>
              </a:defRPr>
            </a:pPr>
            <a:endParaRPr lang="en-US"/>
          </a:p>
        </c:txPr>
        <c:crossAx val="303036480"/>
        <c:crosses val="autoZero"/>
        <c:auto val="1"/>
        <c:lblAlgn val="ctr"/>
        <c:lblOffset val="0"/>
        <c:noMultiLvlLbl val="0"/>
      </c:catAx>
      <c:valAx>
        <c:axId val="303036480"/>
        <c:scaling>
          <c:orientation val="minMax"/>
          <c:max val="0.60000000000000009"/>
          <c:min val="0"/>
        </c:scaling>
        <c:delete val="0"/>
        <c:axPos val="r"/>
        <c:majorGridlines>
          <c:spPr>
            <a:ln w="3175" cap="flat" cmpd="sng" algn="ctr">
              <a:solidFill>
                <a:schemeClr val="bg2">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DM Sans" pitchFamily="2" charset="0"/>
                <a:ea typeface="+mn-ea"/>
                <a:cs typeface="+mn-cs"/>
              </a:defRPr>
            </a:pPr>
            <a:endParaRPr lang="en-US"/>
          </a:p>
        </c:txPr>
        <c:crossAx val="423616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AFAFA"/>
    </a:solidFill>
    <a:ln>
      <a:noFill/>
    </a:ln>
    <a:effectLst/>
  </c:spPr>
  <c:txPr>
    <a:bodyPr/>
    <a:lstStyle/>
    <a:p>
      <a:pPr>
        <a:defRPr>
          <a:solidFill>
            <a:schemeClr val="tx1"/>
          </a:solidFill>
          <a:latin typeface="DM Sans"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CC699-DAEB-4C94-89C2-DB5F0E73F3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335E6894-5C33-493D-A855-B95D4E65E6CB}">
      <dgm:prSet phldrT="[Text]"/>
      <dgm:spPr>
        <a:xfrm>
          <a:off x="4704665" y="39140"/>
          <a:ext cx="1341437" cy="1341437"/>
        </a:xfrm>
        <a:prstGeom prst="rect">
          <a:avLst/>
        </a:prstGeom>
        <a:noFill/>
        <a:ln>
          <a:noFill/>
        </a:ln>
        <a:effectLst/>
      </dgm:spPr>
      <dgm:t>
        <a:bodyPr/>
        <a:lstStyle/>
        <a:p>
          <a:pPr>
            <a:buNone/>
          </a:pPr>
          <a:r>
            <a:rPr lang="en-GB">
              <a:solidFill>
                <a:srgbClr val="291A5F">
                  <a:hueOff val="0"/>
                  <a:satOff val="0"/>
                  <a:lumOff val="0"/>
                  <a:alphaOff val="0"/>
                </a:srgbClr>
              </a:solidFill>
              <a:latin typeface="Calibri" panose="020F0502020204030204"/>
              <a:ea typeface="+mn-ea"/>
              <a:cs typeface="+mn-cs"/>
            </a:rPr>
            <a:t>1. Research</a:t>
          </a:r>
        </a:p>
      </dgm:t>
    </dgm:pt>
    <dgm:pt modelId="{9FF03AC7-7D8C-416B-9BD6-FFA44625C335}" type="parTrans" cxnId="{907F6BF6-48B2-4464-8A8D-C87845D09FDF}">
      <dgm:prSet/>
      <dgm:spPr/>
      <dgm:t>
        <a:bodyPr/>
        <a:lstStyle/>
        <a:p>
          <a:endParaRPr lang="en-GB"/>
        </a:p>
      </dgm:t>
    </dgm:pt>
    <dgm:pt modelId="{EA43D05D-89E9-442E-8778-5F4B31C3224E}" type="sibTrans" cxnId="{907F6BF6-48B2-4464-8A8D-C87845D09FDF}">
      <dgm:prSet/>
      <dgm:spPr>
        <a:xfrm>
          <a:off x="1549560" y="385"/>
          <a:ext cx="5028878" cy="5028878"/>
        </a:xfrm>
        <a:prstGeom prst="circularArrow">
          <a:avLst>
            <a:gd name="adj1" fmla="val 5202"/>
            <a:gd name="adj2" fmla="val 336015"/>
            <a:gd name="adj3" fmla="val 21292825"/>
            <a:gd name="adj4" fmla="val 19766604"/>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87A1A22E-982E-4962-A500-6E6A6D02F829}">
      <dgm:prSet phldrT="[Text]"/>
      <dgm:spPr>
        <a:xfrm>
          <a:off x="5515145" y="2533541"/>
          <a:ext cx="1341437" cy="1341437"/>
        </a:xfrm>
        <a:prstGeom prst="rect">
          <a:avLst/>
        </a:prstGeom>
        <a:noFill/>
        <a:ln>
          <a:noFill/>
        </a:ln>
        <a:effectLst/>
      </dgm:spPr>
      <dgm:t>
        <a:bodyPr/>
        <a:lstStyle/>
        <a:p>
          <a:pPr>
            <a:buNone/>
          </a:pPr>
          <a:r>
            <a:rPr lang="en-GB">
              <a:solidFill>
                <a:srgbClr val="291A5F">
                  <a:hueOff val="0"/>
                  <a:satOff val="0"/>
                  <a:lumOff val="0"/>
                  <a:alphaOff val="0"/>
                </a:srgbClr>
              </a:solidFill>
              <a:latin typeface="Calibri" panose="020F0502020204030204"/>
              <a:ea typeface="+mn-ea"/>
              <a:cs typeface="+mn-cs"/>
            </a:rPr>
            <a:t>2. Feeding back results internally </a:t>
          </a:r>
        </a:p>
      </dgm:t>
    </dgm:pt>
    <dgm:pt modelId="{E9595658-F859-4520-927A-6D18D669ACBB}" type="parTrans" cxnId="{16AE2C2C-24C5-4F2E-8A72-0B0FB99D8517}">
      <dgm:prSet/>
      <dgm:spPr/>
      <dgm:t>
        <a:bodyPr/>
        <a:lstStyle/>
        <a:p>
          <a:endParaRPr lang="en-GB"/>
        </a:p>
      </dgm:t>
    </dgm:pt>
    <dgm:pt modelId="{5EF3FDDE-68DB-4678-8DA9-55D41B7322C1}" type="sibTrans" cxnId="{16AE2C2C-24C5-4F2E-8A72-0B0FB99D8517}">
      <dgm:prSet/>
      <dgm:spPr>
        <a:xfrm>
          <a:off x="1549560" y="385"/>
          <a:ext cx="5028878" cy="5028878"/>
        </a:xfrm>
        <a:prstGeom prst="circularArrow">
          <a:avLst>
            <a:gd name="adj1" fmla="val 5202"/>
            <a:gd name="adj2" fmla="val 336015"/>
            <a:gd name="adj3" fmla="val 4014266"/>
            <a:gd name="adj4" fmla="val 225382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E0F35899-1283-4907-82A1-194E93660D9B}">
      <dgm:prSet phldrT="[Text]"/>
      <dgm:spPr>
        <a:xfrm>
          <a:off x="3393281" y="4075166"/>
          <a:ext cx="1341437" cy="1341437"/>
        </a:xfrm>
        <a:prstGeom prst="rect">
          <a:avLst/>
        </a:prstGeom>
        <a:noFill/>
        <a:ln>
          <a:noFill/>
        </a:ln>
        <a:effectLst/>
      </dgm:spPr>
      <dgm:t>
        <a:bodyPr/>
        <a:lstStyle/>
        <a:p>
          <a:pPr>
            <a:buNone/>
          </a:pPr>
          <a:r>
            <a:rPr lang="en-GB">
              <a:solidFill>
                <a:srgbClr val="291A5F">
                  <a:hueOff val="0"/>
                  <a:satOff val="0"/>
                  <a:lumOff val="0"/>
                  <a:alphaOff val="0"/>
                </a:srgbClr>
              </a:solidFill>
              <a:latin typeface="Calibri" panose="020F0502020204030204"/>
              <a:ea typeface="+mn-ea"/>
              <a:cs typeface="+mn-cs"/>
            </a:rPr>
            <a:t>3. Creating an action plan</a:t>
          </a:r>
        </a:p>
      </dgm:t>
    </dgm:pt>
    <dgm:pt modelId="{76243F74-2B33-4DE7-B5A8-8424642F34A0}" type="parTrans" cxnId="{1277CDBE-603B-4720-86FC-710A078D4CE3}">
      <dgm:prSet/>
      <dgm:spPr/>
      <dgm:t>
        <a:bodyPr/>
        <a:lstStyle/>
        <a:p>
          <a:endParaRPr lang="en-GB"/>
        </a:p>
      </dgm:t>
    </dgm:pt>
    <dgm:pt modelId="{32A4D771-4608-46A0-8661-DD423C8922DD}" type="sibTrans" cxnId="{1277CDBE-603B-4720-86FC-710A078D4CE3}">
      <dgm:prSet/>
      <dgm:spPr>
        <a:xfrm>
          <a:off x="1549560" y="385"/>
          <a:ext cx="5028878" cy="5028878"/>
        </a:xfrm>
        <a:prstGeom prst="circularArrow">
          <a:avLst>
            <a:gd name="adj1" fmla="val 5202"/>
            <a:gd name="adj2" fmla="val 336015"/>
            <a:gd name="adj3" fmla="val 8210155"/>
            <a:gd name="adj4" fmla="val 644971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4EC38F78-1FAE-4109-9F0E-68132B6C2DA9}">
      <dgm:prSet phldrT="[Text]"/>
      <dgm:spPr>
        <a:xfrm>
          <a:off x="1271416" y="2533541"/>
          <a:ext cx="1341437" cy="1341437"/>
        </a:xfrm>
        <a:prstGeom prst="rect">
          <a:avLst/>
        </a:prstGeom>
        <a:noFill/>
        <a:ln>
          <a:noFill/>
        </a:ln>
        <a:effectLst/>
      </dgm:spPr>
      <dgm:t>
        <a:bodyPr/>
        <a:lstStyle/>
        <a:p>
          <a:pPr>
            <a:buNone/>
          </a:pPr>
          <a:r>
            <a:rPr lang="en-GB">
              <a:solidFill>
                <a:srgbClr val="291A5F">
                  <a:hueOff val="0"/>
                  <a:satOff val="0"/>
                  <a:lumOff val="0"/>
                  <a:alphaOff val="0"/>
                </a:srgbClr>
              </a:solidFill>
              <a:latin typeface="Calibri" panose="020F0502020204030204"/>
              <a:ea typeface="+mn-ea"/>
              <a:cs typeface="+mn-cs"/>
            </a:rPr>
            <a:t>4. Implementing the plan – ‘doing stuff’</a:t>
          </a:r>
        </a:p>
      </dgm:t>
    </dgm:pt>
    <dgm:pt modelId="{F618536E-5791-419A-AE87-C89DFB9DFDBA}" type="parTrans" cxnId="{1F45F584-2FBA-4D3E-8216-C21F74405ED5}">
      <dgm:prSet/>
      <dgm:spPr/>
      <dgm:t>
        <a:bodyPr/>
        <a:lstStyle/>
        <a:p>
          <a:endParaRPr lang="en-GB"/>
        </a:p>
      </dgm:t>
    </dgm:pt>
    <dgm:pt modelId="{306ED818-685A-448A-9F9D-719C03114F6B}" type="sibTrans" cxnId="{1F45F584-2FBA-4D3E-8216-C21F74405ED5}">
      <dgm:prSet/>
      <dgm:spPr>
        <a:xfrm>
          <a:off x="1549560" y="385"/>
          <a:ext cx="5028878" cy="5028878"/>
        </a:xfrm>
        <a:prstGeom prst="circularArrow">
          <a:avLst>
            <a:gd name="adj1" fmla="val 5202"/>
            <a:gd name="adj2" fmla="val 336015"/>
            <a:gd name="adj3" fmla="val 12297380"/>
            <a:gd name="adj4" fmla="val 10771160"/>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C531E92B-56D7-4962-93F1-CA10D5DA3F46}">
      <dgm:prSet phldrT="[Text]"/>
      <dgm:spPr>
        <a:xfrm>
          <a:off x="2081896" y="39140"/>
          <a:ext cx="1341437" cy="1341437"/>
        </a:xfrm>
        <a:prstGeom prst="rect">
          <a:avLst/>
        </a:prstGeom>
        <a:noFill/>
        <a:ln>
          <a:noFill/>
        </a:ln>
        <a:effectLst/>
      </dgm:spPr>
      <dgm:t>
        <a:bodyPr/>
        <a:lstStyle/>
        <a:p>
          <a:pPr>
            <a:buNone/>
          </a:pPr>
          <a:r>
            <a:rPr lang="en-GB">
              <a:solidFill>
                <a:srgbClr val="291A5F">
                  <a:hueOff val="0"/>
                  <a:satOff val="0"/>
                  <a:lumOff val="0"/>
                  <a:alphaOff val="0"/>
                </a:srgbClr>
              </a:solidFill>
              <a:latin typeface="Calibri" panose="020F0502020204030204"/>
              <a:ea typeface="+mn-ea"/>
              <a:cs typeface="+mn-cs"/>
            </a:rPr>
            <a:t>5. Feeding results back externally (‘you said…we did’)</a:t>
          </a:r>
        </a:p>
      </dgm:t>
    </dgm:pt>
    <dgm:pt modelId="{D289D744-9664-4B74-BE7B-7D9B2ED4B7F6}" type="parTrans" cxnId="{E6DD0262-DF40-462B-BD28-210F3B9EA703}">
      <dgm:prSet/>
      <dgm:spPr/>
      <dgm:t>
        <a:bodyPr/>
        <a:lstStyle/>
        <a:p>
          <a:endParaRPr lang="en-GB"/>
        </a:p>
      </dgm:t>
    </dgm:pt>
    <dgm:pt modelId="{36F5D705-E66C-434F-B160-09273C9FD548}" type="sibTrans" cxnId="{E6DD0262-DF40-462B-BD28-210F3B9EA703}">
      <dgm:prSet/>
      <dgm:spPr>
        <a:xfrm>
          <a:off x="1549560" y="385"/>
          <a:ext cx="5028878" cy="5028878"/>
        </a:xfrm>
        <a:prstGeom prst="circularArrow">
          <a:avLst>
            <a:gd name="adj1" fmla="val 5202"/>
            <a:gd name="adj2" fmla="val 336015"/>
            <a:gd name="adj3" fmla="val 16865256"/>
            <a:gd name="adj4" fmla="val 1519872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20DAA0C1-1C1D-44E3-AE50-8CA124D135D0}" type="pres">
      <dgm:prSet presAssocID="{472CC699-DAEB-4C94-89C2-DB5F0E73F31B}" presName="cycle" presStyleCnt="0">
        <dgm:presLayoutVars>
          <dgm:dir/>
          <dgm:resizeHandles val="exact"/>
        </dgm:presLayoutVars>
      </dgm:prSet>
      <dgm:spPr/>
    </dgm:pt>
    <dgm:pt modelId="{F6099717-C8CE-4B37-A83F-1C0029743DB5}" type="pres">
      <dgm:prSet presAssocID="{335E6894-5C33-493D-A855-B95D4E65E6CB}" presName="dummy" presStyleCnt="0"/>
      <dgm:spPr/>
    </dgm:pt>
    <dgm:pt modelId="{35D2605C-9BBB-43E6-918A-E05219311EA7}" type="pres">
      <dgm:prSet presAssocID="{335E6894-5C33-493D-A855-B95D4E65E6CB}" presName="node" presStyleLbl="revTx" presStyleIdx="0" presStyleCnt="5">
        <dgm:presLayoutVars>
          <dgm:bulletEnabled val="1"/>
        </dgm:presLayoutVars>
      </dgm:prSet>
      <dgm:spPr/>
    </dgm:pt>
    <dgm:pt modelId="{D2821C10-9C91-4F5A-AF6B-E51D507648F4}" type="pres">
      <dgm:prSet presAssocID="{EA43D05D-89E9-442E-8778-5F4B31C3224E}" presName="sibTrans" presStyleLbl="node1" presStyleIdx="0" presStyleCnt="5"/>
      <dgm:spPr/>
    </dgm:pt>
    <dgm:pt modelId="{EA8DE182-6C1D-4E22-A4C3-FAD4209DDDF2}" type="pres">
      <dgm:prSet presAssocID="{87A1A22E-982E-4962-A500-6E6A6D02F829}" presName="dummy" presStyleCnt="0"/>
      <dgm:spPr/>
    </dgm:pt>
    <dgm:pt modelId="{3F43DE5F-D283-4F5A-AD7C-EA9CA581F7EE}" type="pres">
      <dgm:prSet presAssocID="{87A1A22E-982E-4962-A500-6E6A6D02F829}" presName="node" presStyleLbl="revTx" presStyleIdx="1" presStyleCnt="5">
        <dgm:presLayoutVars>
          <dgm:bulletEnabled val="1"/>
        </dgm:presLayoutVars>
      </dgm:prSet>
      <dgm:spPr/>
    </dgm:pt>
    <dgm:pt modelId="{7F85FD10-8FFC-4862-858D-45F0E07745D8}" type="pres">
      <dgm:prSet presAssocID="{5EF3FDDE-68DB-4678-8DA9-55D41B7322C1}" presName="sibTrans" presStyleLbl="node1" presStyleIdx="1" presStyleCnt="5"/>
      <dgm:spPr/>
    </dgm:pt>
    <dgm:pt modelId="{0BFEFFF2-0278-4C9E-BB5A-952562B75C95}" type="pres">
      <dgm:prSet presAssocID="{E0F35899-1283-4907-82A1-194E93660D9B}" presName="dummy" presStyleCnt="0"/>
      <dgm:spPr/>
    </dgm:pt>
    <dgm:pt modelId="{654AC6C5-6C6D-4F72-8DFE-59F02D5AA3CA}" type="pres">
      <dgm:prSet presAssocID="{E0F35899-1283-4907-82A1-194E93660D9B}" presName="node" presStyleLbl="revTx" presStyleIdx="2" presStyleCnt="5">
        <dgm:presLayoutVars>
          <dgm:bulletEnabled val="1"/>
        </dgm:presLayoutVars>
      </dgm:prSet>
      <dgm:spPr/>
    </dgm:pt>
    <dgm:pt modelId="{9268E420-D838-4137-9894-6AB0130651B6}" type="pres">
      <dgm:prSet presAssocID="{32A4D771-4608-46A0-8661-DD423C8922DD}" presName="sibTrans" presStyleLbl="node1" presStyleIdx="2" presStyleCnt="5"/>
      <dgm:spPr/>
    </dgm:pt>
    <dgm:pt modelId="{27376561-9246-4F4A-9927-56ADB8B0E52B}" type="pres">
      <dgm:prSet presAssocID="{4EC38F78-1FAE-4109-9F0E-68132B6C2DA9}" presName="dummy" presStyleCnt="0"/>
      <dgm:spPr/>
    </dgm:pt>
    <dgm:pt modelId="{6A20B4D9-027E-4CEA-B06F-5BDF186BDD14}" type="pres">
      <dgm:prSet presAssocID="{4EC38F78-1FAE-4109-9F0E-68132B6C2DA9}" presName="node" presStyleLbl="revTx" presStyleIdx="3" presStyleCnt="5">
        <dgm:presLayoutVars>
          <dgm:bulletEnabled val="1"/>
        </dgm:presLayoutVars>
      </dgm:prSet>
      <dgm:spPr/>
    </dgm:pt>
    <dgm:pt modelId="{535A3954-17FC-4F1D-B87D-7BC94D9D96AD}" type="pres">
      <dgm:prSet presAssocID="{306ED818-685A-448A-9F9D-719C03114F6B}" presName="sibTrans" presStyleLbl="node1" presStyleIdx="3" presStyleCnt="5"/>
      <dgm:spPr/>
    </dgm:pt>
    <dgm:pt modelId="{3849828A-BF07-42A2-A722-94A021E0088C}" type="pres">
      <dgm:prSet presAssocID="{C531E92B-56D7-4962-93F1-CA10D5DA3F46}" presName="dummy" presStyleCnt="0"/>
      <dgm:spPr/>
    </dgm:pt>
    <dgm:pt modelId="{476C5866-0882-4E12-9A4E-1B50F817777C}" type="pres">
      <dgm:prSet presAssocID="{C531E92B-56D7-4962-93F1-CA10D5DA3F46}" presName="node" presStyleLbl="revTx" presStyleIdx="4" presStyleCnt="5">
        <dgm:presLayoutVars>
          <dgm:bulletEnabled val="1"/>
        </dgm:presLayoutVars>
      </dgm:prSet>
      <dgm:spPr/>
    </dgm:pt>
    <dgm:pt modelId="{F6A11DAD-0CA6-4EAD-8AA4-D5AC86DAEA3F}" type="pres">
      <dgm:prSet presAssocID="{36F5D705-E66C-434F-B160-09273C9FD548}" presName="sibTrans" presStyleLbl="node1" presStyleIdx="4" presStyleCnt="5"/>
      <dgm:spPr/>
    </dgm:pt>
  </dgm:ptLst>
  <dgm:cxnLst>
    <dgm:cxn modelId="{94A7F629-F1A3-4BF3-8D67-ACCAD72D76BF}" type="presOf" srcId="{36F5D705-E66C-434F-B160-09273C9FD548}" destId="{F6A11DAD-0CA6-4EAD-8AA4-D5AC86DAEA3F}" srcOrd="0" destOrd="0" presId="urn:microsoft.com/office/officeart/2005/8/layout/cycle1"/>
    <dgm:cxn modelId="{0CFD6D2B-99F4-48CA-88C0-13D0072E5152}" type="presOf" srcId="{4EC38F78-1FAE-4109-9F0E-68132B6C2DA9}" destId="{6A20B4D9-027E-4CEA-B06F-5BDF186BDD14}" srcOrd="0" destOrd="0" presId="urn:microsoft.com/office/officeart/2005/8/layout/cycle1"/>
    <dgm:cxn modelId="{16AE2C2C-24C5-4F2E-8A72-0B0FB99D8517}" srcId="{472CC699-DAEB-4C94-89C2-DB5F0E73F31B}" destId="{87A1A22E-982E-4962-A500-6E6A6D02F829}" srcOrd="1" destOrd="0" parTransId="{E9595658-F859-4520-927A-6D18D669ACBB}" sibTransId="{5EF3FDDE-68DB-4678-8DA9-55D41B7322C1}"/>
    <dgm:cxn modelId="{0FDDEC60-3FE9-4904-961D-BBF993840485}" type="presOf" srcId="{306ED818-685A-448A-9F9D-719C03114F6B}" destId="{535A3954-17FC-4F1D-B87D-7BC94D9D96AD}" srcOrd="0" destOrd="0" presId="urn:microsoft.com/office/officeart/2005/8/layout/cycle1"/>
    <dgm:cxn modelId="{E6DD0262-DF40-462B-BD28-210F3B9EA703}" srcId="{472CC699-DAEB-4C94-89C2-DB5F0E73F31B}" destId="{C531E92B-56D7-4962-93F1-CA10D5DA3F46}" srcOrd="4" destOrd="0" parTransId="{D289D744-9664-4B74-BE7B-7D9B2ED4B7F6}" sibTransId="{36F5D705-E66C-434F-B160-09273C9FD548}"/>
    <dgm:cxn modelId="{84621048-A126-44E1-93DB-32E71D06336E}" type="presOf" srcId="{87A1A22E-982E-4962-A500-6E6A6D02F829}" destId="{3F43DE5F-D283-4F5A-AD7C-EA9CA581F7EE}" srcOrd="0" destOrd="0" presId="urn:microsoft.com/office/officeart/2005/8/layout/cycle1"/>
    <dgm:cxn modelId="{652BDF6A-1523-4D33-884D-0403FEBB95C4}" type="presOf" srcId="{E0F35899-1283-4907-82A1-194E93660D9B}" destId="{654AC6C5-6C6D-4F72-8DFE-59F02D5AA3CA}" srcOrd="0" destOrd="0" presId="urn:microsoft.com/office/officeart/2005/8/layout/cycle1"/>
    <dgm:cxn modelId="{53448E4E-3D31-425F-857D-D31751992DBB}" type="presOf" srcId="{EA43D05D-89E9-442E-8778-5F4B31C3224E}" destId="{D2821C10-9C91-4F5A-AF6B-E51D507648F4}" srcOrd="0" destOrd="0" presId="urn:microsoft.com/office/officeart/2005/8/layout/cycle1"/>
    <dgm:cxn modelId="{1F45F584-2FBA-4D3E-8216-C21F74405ED5}" srcId="{472CC699-DAEB-4C94-89C2-DB5F0E73F31B}" destId="{4EC38F78-1FAE-4109-9F0E-68132B6C2DA9}" srcOrd="3" destOrd="0" parTransId="{F618536E-5791-419A-AE87-C89DFB9DFDBA}" sibTransId="{306ED818-685A-448A-9F9D-719C03114F6B}"/>
    <dgm:cxn modelId="{96F322A3-E319-45C8-9094-F2FEB0233097}" type="presOf" srcId="{5EF3FDDE-68DB-4678-8DA9-55D41B7322C1}" destId="{7F85FD10-8FFC-4862-858D-45F0E07745D8}" srcOrd="0" destOrd="0" presId="urn:microsoft.com/office/officeart/2005/8/layout/cycle1"/>
    <dgm:cxn modelId="{1277CDBE-603B-4720-86FC-710A078D4CE3}" srcId="{472CC699-DAEB-4C94-89C2-DB5F0E73F31B}" destId="{E0F35899-1283-4907-82A1-194E93660D9B}" srcOrd="2" destOrd="0" parTransId="{76243F74-2B33-4DE7-B5A8-8424642F34A0}" sibTransId="{32A4D771-4608-46A0-8661-DD423C8922DD}"/>
    <dgm:cxn modelId="{B6242DC8-5B86-4532-AF51-D609B0E73B8B}" type="presOf" srcId="{335E6894-5C33-493D-A855-B95D4E65E6CB}" destId="{35D2605C-9BBB-43E6-918A-E05219311EA7}" srcOrd="0" destOrd="0" presId="urn:microsoft.com/office/officeart/2005/8/layout/cycle1"/>
    <dgm:cxn modelId="{F08689CD-6812-4207-B3F8-72EE8F71BB11}" type="presOf" srcId="{472CC699-DAEB-4C94-89C2-DB5F0E73F31B}" destId="{20DAA0C1-1C1D-44E3-AE50-8CA124D135D0}" srcOrd="0" destOrd="0" presId="urn:microsoft.com/office/officeart/2005/8/layout/cycle1"/>
    <dgm:cxn modelId="{1862C2F1-01D3-4172-B699-065BC09A56FF}" type="presOf" srcId="{C531E92B-56D7-4962-93F1-CA10D5DA3F46}" destId="{476C5866-0882-4E12-9A4E-1B50F817777C}" srcOrd="0" destOrd="0" presId="urn:microsoft.com/office/officeart/2005/8/layout/cycle1"/>
    <dgm:cxn modelId="{907F6BF6-48B2-4464-8A8D-C87845D09FDF}" srcId="{472CC699-DAEB-4C94-89C2-DB5F0E73F31B}" destId="{335E6894-5C33-493D-A855-B95D4E65E6CB}" srcOrd="0" destOrd="0" parTransId="{9FF03AC7-7D8C-416B-9BD6-FFA44625C335}" sibTransId="{EA43D05D-89E9-442E-8778-5F4B31C3224E}"/>
    <dgm:cxn modelId="{A62520FD-FADB-4A67-8586-17E0E1618A53}" type="presOf" srcId="{32A4D771-4608-46A0-8661-DD423C8922DD}" destId="{9268E420-D838-4137-9894-6AB0130651B6}" srcOrd="0" destOrd="0" presId="urn:microsoft.com/office/officeart/2005/8/layout/cycle1"/>
    <dgm:cxn modelId="{76C088BA-71F0-4167-8DEC-C46A0071DC20}" type="presParOf" srcId="{20DAA0C1-1C1D-44E3-AE50-8CA124D135D0}" destId="{F6099717-C8CE-4B37-A83F-1C0029743DB5}" srcOrd="0" destOrd="0" presId="urn:microsoft.com/office/officeart/2005/8/layout/cycle1"/>
    <dgm:cxn modelId="{8AFEF90B-0288-4084-A5D8-895499844FEA}" type="presParOf" srcId="{20DAA0C1-1C1D-44E3-AE50-8CA124D135D0}" destId="{35D2605C-9BBB-43E6-918A-E05219311EA7}" srcOrd="1" destOrd="0" presId="urn:microsoft.com/office/officeart/2005/8/layout/cycle1"/>
    <dgm:cxn modelId="{783E7491-F480-46EA-A6E1-ADEB3B424BDD}" type="presParOf" srcId="{20DAA0C1-1C1D-44E3-AE50-8CA124D135D0}" destId="{D2821C10-9C91-4F5A-AF6B-E51D507648F4}" srcOrd="2" destOrd="0" presId="urn:microsoft.com/office/officeart/2005/8/layout/cycle1"/>
    <dgm:cxn modelId="{349683E9-4E01-4471-8153-9EA7B33AF5F5}" type="presParOf" srcId="{20DAA0C1-1C1D-44E3-AE50-8CA124D135D0}" destId="{EA8DE182-6C1D-4E22-A4C3-FAD4209DDDF2}" srcOrd="3" destOrd="0" presId="urn:microsoft.com/office/officeart/2005/8/layout/cycle1"/>
    <dgm:cxn modelId="{AB5E36B9-D2A5-4D4E-B694-C7BAF9779A75}" type="presParOf" srcId="{20DAA0C1-1C1D-44E3-AE50-8CA124D135D0}" destId="{3F43DE5F-D283-4F5A-AD7C-EA9CA581F7EE}" srcOrd="4" destOrd="0" presId="urn:microsoft.com/office/officeart/2005/8/layout/cycle1"/>
    <dgm:cxn modelId="{572D38CE-E8B2-45CC-847E-FC940AA44C8B}" type="presParOf" srcId="{20DAA0C1-1C1D-44E3-AE50-8CA124D135D0}" destId="{7F85FD10-8FFC-4862-858D-45F0E07745D8}" srcOrd="5" destOrd="0" presId="urn:microsoft.com/office/officeart/2005/8/layout/cycle1"/>
    <dgm:cxn modelId="{501407B5-101E-4036-BBF4-F951A80B1BD0}" type="presParOf" srcId="{20DAA0C1-1C1D-44E3-AE50-8CA124D135D0}" destId="{0BFEFFF2-0278-4C9E-BB5A-952562B75C95}" srcOrd="6" destOrd="0" presId="urn:microsoft.com/office/officeart/2005/8/layout/cycle1"/>
    <dgm:cxn modelId="{CDE3599F-E82E-41DF-8950-5EDE40A20718}" type="presParOf" srcId="{20DAA0C1-1C1D-44E3-AE50-8CA124D135D0}" destId="{654AC6C5-6C6D-4F72-8DFE-59F02D5AA3CA}" srcOrd="7" destOrd="0" presId="urn:microsoft.com/office/officeart/2005/8/layout/cycle1"/>
    <dgm:cxn modelId="{D13BB279-646B-4C8C-8ADD-D8FCC9F3783F}" type="presParOf" srcId="{20DAA0C1-1C1D-44E3-AE50-8CA124D135D0}" destId="{9268E420-D838-4137-9894-6AB0130651B6}" srcOrd="8" destOrd="0" presId="urn:microsoft.com/office/officeart/2005/8/layout/cycle1"/>
    <dgm:cxn modelId="{266C877A-1DE3-47C6-A9C4-327726280765}" type="presParOf" srcId="{20DAA0C1-1C1D-44E3-AE50-8CA124D135D0}" destId="{27376561-9246-4F4A-9927-56ADB8B0E52B}" srcOrd="9" destOrd="0" presId="urn:microsoft.com/office/officeart/2005/8/layout/cycle1"/>
    <dgm:cxn modelId="{412177E2-7283-4448-A2B5-B1A7034AD6E6}" type="presParOf" srcId="{20DAA0C1-1C1D-44E3-AE50-8CA124D135D0}" destId="{6A20B4D9-027E-4CEA-B06F-5BDF186BDD14}" srcOrd="10" destOrd="0" presId="urn:microsoft.com/office/officeart/2005/8/layout/cycle1"/>
    <dgm:cxn modelId="{B79C6858-FE4E-4640-A997-171C6A006638}" type="presParOf" srcId="{20DAA0C1-1C1D-44E3-AE50-8CA124D135D0}" destId="{535A3954-17FC-4F1D-B87D-7BC94D9D96AD}" srcOrd="11" destOrd="0" presId="urn:microsoft.com/office/officeart/2005/8/layout/cycle1"/>
    <dgm:cxn modelId="{A1FDC665-2B11-4193-A789-22098B0EF04F}" type="presParOf" srcId="{20DAA0C1-1C1D-44E3-AE50-8CA124D135D0}" destId="{3849828A-BF07-42A2-A722-94A021E0088C}" srcOrd="12" destOrd="0" presId="urn:microsoft.com/office/officeart/2005/8/layout/cycle1"/>
    <dgm:cxn modelId="{94AEEA42-6570-49EF-940A-0C4EA9A3469E}" type="presParOf" srcId="{20DAA0C1-1C1D-44E3-AE50-8CA124D135D0}" destId="{476C5866-0882-4E12-9A4E-1B50F817777C}" srcOrd="13" destOrd="0" presId="urn:microsoft.com/office/officeart/2005/8/layout/cycle1"/>
    <dgm:cxn modelId="{CDDC0064-84D6-4B24-B647-8320E3981650}" type="presParOf" srcId="{20DAA0C1-1C1D-44E3-AE50-8CA124D135D0}" destId="{F6A11DAD-0CA6-4EAD-8AA4-D5AC86DAEA3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39C8C-25C2-4606-B945-B28C4EF64B93}" type="doc">
      <dgm:prSet loTypeId="urn:microsoft.com/office/officeart/2005/8/layout/funnel1" loCatId="process" qsTypeId="urn:microsoft.com/office/officeart/2005/8/quickstyle/simple3" qsCatId="simple" csTypeId="urn:microsoft.com/office/officeart/2005/8/colors/accent0_1" csCatId="mainScheme" phldr="1"/>
      <dgm:spPr/>
      <dgm:t>
        <a:bodyPr/>
        <a:lstStyle/>
        <a:p>
          <a:endParaRPr lang="en-GB"/>
        </a:p>
      </dgm:t>
    </dgm:pt>
    <dgm:pt modelId="{896A9D36-A6A1-48AF-BB4A-8196510E8912}">
      <dgm:prSet phldrT="[Text]"/>
      <dgm:spPr>
        <a:xfrm>
          <a:off x="3928533" y="342730"/>
          <a:ext cx="1524000" cy="1524000"/>
        </a:xfrm>
        <a:prstGeom prst="ellipse">
          <a:avLst/>
        </a:prstGeom>
      </dgm:spPr>
      <dgm:t>
        <a:bodyPr/>
        <a:lstStyle/>
        <a:p>
          <a:pPr>
            <a:buNone/>
          </a:pPr>
          <a:r>
            <a:rPr lang="en-GB">
              <a:latin typeface="Calibri" panose="020F0502020204030204"/>
              <a:ea typeface="+mn-ea"/>
              <a:cs typeface="+mn-cs"/>
            </a:rPr>
            <a:t>Low Impact / Low Satisfaction(Givens) </a:t>
          </a:r>
        </a:p>
      </dgm:t>
    </dgm:pt>
    <dgm:pt modelId="{5BFC3B74-E5A4-488F-BEC8-0EBF211C1499}" type="parTrans" cxnId="{AEB9F90F-76F2-464F-A698-C853DD516316}">
      <dgm:prSet/>
      <dgm:spPr/>
      <dgm:t>
        <a:bodyPr/>
        <a:lstStyle/>
        <a:p>
          <a:endParaRPr lang="en-GB"/>
        </a:p>
      </dgm:t>
    </dgm:pt>
    <dgm:pt modelId="{A9CB0405-B0BF-42AA-819E-5C7921C4553A}" type="sibTrans" cxnId="{AEB9F90F-76F2-464F-A698-C853DD516316}">
      <dgm:prSet/>
      <dgm:spPr/>
      <dgm:t>
        <a:bodyPr/>
        <a:lstStyle/>
        <a:p>
          <a:endParaRPr lang="en-GB"/>
        </a:p>
      </dgm:t>
    </dgm:pt>
    <dgm:pt modelId="{C243AE41-B875-4AF5-ACAB-FFEE9FE8AD0B}">
      <dgm:prSet phldrT="[Text]"/>
      <dgm:spPr>
        <a:xfrm>
          <a:off x="2370666" y="711200"/>
          <a:ext cx="1524000" cy="1524000"/>
        </a:xfrm>
        <a:prstGeom prst="ellipse">
          <a:avLst/>
        </a:prstGeom>
      </dgm:spPr>
      <dgm:t>
        <a:bodyPr/>
        <a:lstStyle/>
        <a:p>
          <a:pPr>
            <a:buNone/>
          </a:pPr>
          <a:r>
            <a:rPr lang="en-GB">
              <a:latin typeface="Calibri" panose="020F0502020204030204"/>
              <a:ea typeface="+mn-ea"/>
              <a:cs typeface="+mn-cs"/>
            </a:rPr>
            <a:t>High Impact / Low Satisfaction (Enhancers)</a:t>
          </a:r>
        </a:p>
      </dgm:t>
    </dgm:pt>
    <dgm:pt modelId="{7566A83B-7709-4BC6-B2C1-3C41D644E65D}" type="parTrans" cxnId="{381CADE9-446B-4D2F-8B31-AF043DBA6394}">
      <dgm:prSet/>
      <dgm:spPr/>
      <dgm:t>
        <a:bodyPr/>
        <a:lstStyle/>
        <a:p>
          <a:endParaRPr lang="en-GB"/>
        </a:p>
      </dgm:t>
    </dgm:pt>
    <dgm:pt modelId="{CD62C783-6429-46F6-88C6-1EE46DF5E8EC}" type="sibTrans" cxnId="{381CADE9-446B-4D2F-8B31-AF043DBA6394}">
      <dgm:prSet/>
      <dgm:spPr/>
      <dgm:t>
        <a:bodyPr/>
        <a:lstStyle/>
        <a:p>
          <a:endParaRPr lang="en-GB"/>
        </a:p>
      </dgm:t>
    </dgm:pt>
    <dgm:pt modelId="{D79963DD-B649-4155-9ECE-CE6063F33AC8}">
      <dgm:prSet phldrT="[Text]"/>
      <dgm:spPr>
        <a:xfrm>
          <a:off x="3461173" y="1854538"/>
          <a:ext cx="1524000" cy="1524000"/>
        </a:xfrm>
        <a:prstGeom prst="ellipse">
          <a:avLst/>
        </a:prstGeom>
      </dgm:spPr>
      <dgm:t>
        <a:bodyPr/>
        <a:lstStyle/>
        <a:p>
          <a:pPr>
            <a:buNone/>
          </a:pPr>
          <a:r>
            <a:rPr lang="en-GB">
              <a:latin typeface="Calibri" panose="020F0502020204030204"/>
              <a:ea typeface="+mn-ea"/>
              <a:cs typeface="+mn-cs"/>
            </a:rPr>
            <a:t>High Impact / High Satisfaction (Maintain)</a:t>
          </a:r>
        </a:p>
      </dgm:t>
    </dgm:pt>
    <dgm:pt modelId="{184897B5-AFA0-432C-9CD6-DFC910BF468F}" type="parTrans" cxnId="{FD82B9BB-B05F-4CFE-8AA4-EDA52744DCE8}">
      <dgm:prSet/>
      <dgm:spPr/>
      <dgm:t>
        <a:bodyPr/>
        <a:lstStyle/>
        <a:p>
          <a:endParaRPr lang="en-GB"/>
        </a:p>
      </dgm:t>
    </dgm:pt>
    <dgm:pt modelId="{74964F10-9C1E-4195-91EE-62C549645573}" type="sibTrans" cxnId="{FD82B9BB-B05F-4CFE-8AA4-EDA52744DCE8}">
      <dgm:prSet/>
      <dgm:spPr/>
      <dgm:t>
        <a:bodyPr/>
        <a:lstStyle/>
        <a:p>
          <a:endParaRPr lang="en-GB"/>
        </a:p>
      </dgm:t>
    </dgm:pt>
    <dgm:pt modelId="{16002E9A-74D5-48E8-A7E4-93A0052FEB98}">
      <dgm:prSet phldrT="[Text]"/>
      <dgm:spPr>
        <a:xfrm>
          <a:off x="2031999" y="4368800"/>
          <a:ext cx="4064000" cy="1016000"/>
        </a:xfrm>
        <a:prstGeom prst="rect">
          <a:avLst/>
        </a:prstGeom>
      </dgm:spPr>
      <dgm:t>
        <a:bodyPr/>
        <a:lstStyle/>
        <a:p>
          <a:pPr>
            <a:buNone/>
          </a:pPr>
          <a:r>
            <a:rPr lang="en-GB">
              <a:latin typeface="Calibri" panose="020F0502020204030204"/>
              <a:ea typeface="+mn-ea"/>
              <a:cs typeface="+mn-cs"/>
            </a:rPr>
            <a:t>Focus for Improvement</a:t>
          </a:r>
        </a:p>
      </dgm:t>
    </dgm:pt>
    <dgm:pt modelId="{799BBE82-A074-439C-A8CE-F03F9D894A09}" type="parTrans" cxnId="{2A9C9DEE-2A13-42AD-82BB-36FB1182322A}">
      <dgm:prSet/>
      <dgm:spPr/>
      <dgm:t>
        <a:bodyPr/>
        <a:lstStyle/>
        <a:p>
          <a:endParaRPr lang="en-GB"/>
        </a:p>
      </dgm:t>
    </dgm:pt>
    <dgm:pt modelId="{5B9C318E-8704-4553-AC34-85AB63EA38B9}" type="sibTrans" cxnId="{2A9C9DEE-2A13-42AD-82BB-36FB1182322A}">
      <dgm:prSet/>
      <dgm:spPr/>
      <dgm:t>
        <a:bodyPr/>
        <a:lstStyle/>
        <a:p>
          <a:endParaRPr lang="en-GB"/>
        </a:p>
      </dgm:t>
    </dgm:pt>
    <dgm:pt modelId="{E6EFFBA5-AB69-4C3A-9E27-876FCABECEB0}">
      <dgm:prSet phldrT="[Text]"/>
      <dgm:spPr/>
      <dgm:t>
        <a:bodyPr/>
        <a:lstStyle/>
        <a:p>
          <a:endParaRPr lang="en-GB"/>
        </a:p>
      </dgm:t>
    </dgm:pt>
    <dgm:pt modelId="{AE2391EF-26DF-423E-A8C0-845F6F0439F3}" type="parTrans" cxnId="{49A15162-A5BF-46FF-B20E-580CBC6B1ECF}">
      <dgm:prSet/>
      <dgm:spPr/>
      <dgm:t>
        <a:bodyPr/>
        <a:lstStyle/>
        <a:p>
          <a:endParaRPr lang="en-GB"/>
        </a:p>
      </dgm:t>
    </dgm:pt>
    <dgm:pt modelId="{B0949AC0-68E3-4F88-9494-5C1D9B0AD7A4}" type="sibTrans" cxnId="{49A15162-A5BF-46FF-B20E-580CBC6B1ECF}">
      <dgm:prSet/>
      <dgm:spPr/>
      <dgm:t>
        <a:bodyPr/>
        <a:lstStyle/>
        <a:p>
          <a:endParaRPr lang="en-GB"/>
        </a:p>
      </dgm:t>
    </dgm:pt>
    <dgm:pt modelId="{2EA352E6-E49D-45E7-BE94-A98CB94CDC73}" type="pres">
      <dgm:prSet presAssocID="{A3D39C8C-25C2-4606-B945-B28C4EF64B93}" presName="Name0" presStyleCnt="0">
        <dgm:presLayoutVars>
          <dgm:chMax val="4"/>
          <dgm:resizeHandles val="exact"/>
        </dgm:presLayoutVars>
      </dgm:prSet>
      <dgm:spPr/>
    </dgm:pt>
    <dgm:pt modelId="{08BC1731-F51B-435A-BC27-E2C045FA3D78}" type="pres">
      <dgm:prSet presAssocID="{A3D39C8C-25C2-4606-B945-B28C4EF64B93}" presName="ellipse" presStyleLbl="trBgShp" presStyleIdx="0" presStyleCnt="1"/>
      <dgm:spPr>
        <a:xfrm>
          <a:off x="1872826" y="220133"/>
          <a:ext cx="4368800" cy="1517226"/>
        </a:xfrm>
        <a:prstGeom prst="ellipse">
          <a:avLst/>
        </a:prstGeom>
      </dgm:spPr>
    </dgm:pt>
    <dgm:pt modelId="{29AF488E-9AF4-4D27-BCC1-014C5EB0C4C3}" type="pres">
      <dgm:prSet presAssocID="{A3D39C8C-25C2-4606-B945-B28C4EF64B93}" presName="arrow1" presStyleLbl="fgShp" presStyleIdx="0" presStyleCnt="1"/>
      <dgm:spPr>
        <a:xfrm>
          <a:off x="3640666" y="3935306"/>
          <a:ext cx="846666" cy="541866"/>
        </a:xfrm>
        <a:prstGeom prst="downArrow">
          <a:avLst/>
        </a:prstGeom>
      </dgm:spPr>
    </dgm:pt>
    <dgm:pt modelId="{25112913-4ED6-4C02-92CC-D83080CE1FA5}" type="pres">
      <dgm:prSet presAssocID="{A3D39C8C-25C2-4606-B945-B28C4EF64B93}" presName="rectangle" presStyleLbl="revTx" presStyleIdx="0" presStyleCnt="1">
        <dgm:presLayoutVars>
          <dgm:bulletEnabled val="1"/>
        </dgm:presLayoutVars>
      </dgm:prSet>
      <dgm:spPr/>
    </dgm:pt>
    <dgm:pt modelId="{9EE6482D-7E1F-4B25-9CD9-5922EDD0FF23}" type="pres">
      <dgm:prSet presAssocID="{C243AE41-B875-4AF5-ACAB-FFEE9FE8AD0B}" presName="item1" presStyleLbl="node1" presStyleIdx="0" presStyleCnt="3">
        <dgm:presLayoutVars>
          <dgm:bulletEnabled val="1"/>
        </dgm:presLayoutVars>
      </dgm:prSet>
      <dgm:spPr/>
    </dgm:pt>
    <dgm:pt modelId="{2A906C52-524A-4DF0-9261-BF68B43CD9EC}" type="pres">
      <dgm:prSet presAssocID="{D79963DD-B649-4155-9ECE-CE6063F33AC8}" presName="item2" presStyleLbl="node1" presStyleIdx="1" presStyleCnt="3">
        <dgm:presLayoutVars>
          <dgm:bulletEnabled val="1"/>
        </dgm:presLayoutVars>
      </dgm:prSet>
      <dgm:spPr/>
    </dgm:pt>
    <dgm:pt modelId="{989B2D9A-62E3-40DA-9B65-9D00C8254FC2}" type="pres">
      <dgm:prSet presAssocID="{16002E9A-74D5-48E8-A7E4-93A0052FEB98}" presName="item3" presStyleLbl="node1" presStyleIdx="2" presStyleCnt="3">
        <dgm:presLayoutVars>
          <dgm:bulletEnabled val="1"/>
        </dgm:presLayoutVars>
      </dgm:prSet>
      <dgm:spPr/>
    </dgm:pt>
    <dgm:pt modelId="{EFA63031-5FEF-40AA-850B-718B7A555522}" type="pres">
      <dgm:prSet presAssocID="{A3D39C8C-25C2-4606-B945-B28C4EF64B93}" presName="funnel" presStyleLbl="trAlignAcc1" presStyleIdx="0" presStyleCnt="1" custLinFactNeighborX="853" custLinFactNeighborY="-9599"/>
      <dgm:spPr>
        <a:xfrm>
          <a:off x="1693333" y="33866"/>
          <a:ext cx="4741333" cy="3793066"/>
        </a:xfrm>
        <a:prstGeom prst="funnel">
          <a:avLst/>
        </a:prstGeom>
      </dgm:spPr>
    </dgm:pt>
  </dgm:ptLst>
  <dgm:cxnLst>
    <dgm:cxn modelId="{AEB9F90F-76F2-464F-A698-C853DD516316}" srcId="{A3D39C8C-25C2-4606-B945-B28C4EF64B93}" destId="{896A9D36-A6A1-48AF-BB4A-8196510E8912}" srcOrd="0" destOrd="0" parTransId="{5BFC3B74-E5A4-488F-BEC8-0EBF211C1499}" sibTransId="{A9CB0405-B0BF-42AA-819E-5C7921C4553A}"/>
    <dgm:cxn modelId="{3839075D-0E1E-4393-87B7-2421E7448317}" type="presOf" srcId="{A3D39C8C-25C2-4606-B945-B28C4EF64B93}" destId="{2EA352E6-E49D-45E7-BE94-A98CB94CDC73}" srcOrd="0" destOrd="0" presId="urn:microsoft.com/office/officeart/2005/8/layout/funnel1"/>
    <dgm:cxn modelId="{02301E41-A680-49D2-A15B-8DA6B7BA4969}" type="presOf" srcId="{C243AE41-B875-4AF5-ACAB-FFEE9FE8AD0B}" destId="{2A906C52-524A-4DF0-9261-BF68B43CD9EC}" srcOrd="0" destOrd="0" presId="urn:microsoft.com/office/officeart/2005/8/layout/funnel1"/>
    <dgm:cxn modelId="{49A15162-A5BF-46FF-B20E-580CBC6B1ECF}" srcId="{A3D39C8C-25C2-4606-B945-B28C4EF64B93}" destId="{E6EFFBA5-AB69-4C3A-9E27-876FCABECEB0}" srcOrd="4" destOrd="0" parTransId="{AE2391EF-26DF-423E-A8C0-845F6F0439F3}" sibTransId="{B0949AC0-68E3-4F88-9494-5C1D9B0AD7A4}"/>
    <dgm:cxn modelId="{162CB767-B9E8-4EE7-A749-C1ECFA78DA96}" type="presOf" srcId="{D79963DD-B649-4155-9ECE-CE6063F33AC8}" destId="{9EE6482D-7E1F-4B25-9CD9-5922EDD0FF23}" srcOrd="0" destOrd="0" presId="urn:microsoft.com/office/officeart/2005/8/layout/funnel1"/>
    <dgm:cxn modelId="{B037AA55-C58A-4650-A3A9-70223E54A3E7}" type="presOf" srcId="{16002E9A-74D5-48E8-A7E4-93A0052FEB98}" destId="{25112913-4ED6-4C02-92CC-D83080CE1FA5}" srcOrd="0" destOrd="0" presId="urn:microsoft.com/office/officeart/2005/8/layout/funnel1"/>
    <dgm:cxn modelId="{9A6F6958-0A2B-4D7F-9BC4-82FB1FD571E8}" type="presOf" srcId="{896A9D36-A6A1-48AF-BB4A-8196510E8912}" destId="{989B2D9A-62E3-40DA-9B65-9D00C8254FC2}" srcOrd="0" destOrd="0" presId="urn:microsoft.com/office/officeart/2005/8/layout/funnel1"/>
    <dgm:cxn modelId="{FD82B9BB-B05F-4CFE-8AA4-EDA52744DCE8}" srcId="{A3D39C8C-25C2-4606-B945-B28C4EF64B93}" destId="{D79963DD-B649-4155-9ECE-CE6063F33AC8}" srcOrd="2" destOrd="0" parTransId="{184897B5-AFA0-432C-9CD6-DFC910BF468F}" sibTransId="{74964F10-9C1E-4195-91EE-62C549645573}"/>
    <dgm:cxn modelId="{381CADE9-446B-4D2F-8B31-AF043DBA6394}" srcId="{A3D39C8C-25C2-4606-B945-B28C4EF64B93}" destId="{C243AE41-B875-4AF5-ACAB-FFEE9FE8AD0B}" srcOrd="1" destOrd="0" parTransId="{7566A83B-7709-4BC6-B2C1-3C41D644E65D}" sibTransId="{CD62C783-6429-46F6-88C6-1EE46DF5E8EC}"/>
    <dgm:cxn modelId="{2A9C9DEE-2A13-42AD-82BB-36FB1182322A}" srcId="{A3D39C8C-25C2-4606-B945-B28C4EF64B93}" destId="{16002E9A-74D5-48E8-A7E4-93A0052FEB98}" srcOrd="3" destOrd="0" parTransId="{799BBE82-A074-439C-A8CE-F03F9D894A09}" sibTransId="{5B9C318E-8704-4553-AC34-85AB63EA38B9}"/>
    <dgm:cxn modelId="{DA1F6CCC-3FC2-4D78-A574-413C63C202C0}" type="presParOf" srcId="{2EA352E6-E49D-45E7-BE94-A98CB94CDC73}" destId="{08BC1731-F51B-435A-BC27-E2C045FA3D78}" srcOrd="0" destOrd="0" presId="urn:microsoft.com/office/officeart/2005/8/layout/funnel1"/>
    <dgm:cxn modelId="{BE2F87F2-0C8D-4D0F-B952-866119CDDAA1}" type="presParOf" srcId="{2EA352E6-E49D-45E7-BE94-A98CB94CDC73}" destId="{29AF488E-9AF4-4D27-BCC1-014C5EB0C4C3}" srcOrd="1" destOrd="0" presId="urn:microsoft.com/office/officeart/2005/8/layout/funnel1"/>
    <dgm:cxn modelId="{016FE9B9-F1AB-4933-9BCB-4B1DFDBE07AB}" type="presParOf" srcId="{2EA352E6-E49D-45E7-BE94-A98CB94CDC73}" destId="{25112913-4ED6-4C02-92CC-D83080CE1FA5}" srcOrd="2" destOrd="0" presId="urn:microsoft.com/office/officeart/2005/8/layout/funnel1"/>
    <dgm:cxn modelId="{4C4DA3E2-B35E-48DA-A61C-7437844D7F0F}" type="presParOf" srcId="{2EA352E6-E49D-45E7-BE94-A98CB94CDC73}" destId="{9EE6482D-7E1F-4B25-9CD9-5922EDD0FF23}" srcOrd="3" destOrd="0" presId="urn:microsoft.com/office/officeart/2005/8/layout/funnel1"/>
    <dgm:cxn modelId="{7E5C1725-2225-4F89-83FD-EF8AC6B0BB48}" type="presParOf" srcId="{2EA352E6-E49D-45E7-BE94-A98CB94CDC73}" destId="{2A906C52-524A-4DF0-9261-BF68B43CD9EC}" srcOrd="4" destOrd="0" presId="urn:microsoft.com/office/officeart/2005/8/layout/funnel1"/>
    <dgm:cxn modelId="{CC62BD8B-F2DB-4120-9B12-C0472EB6C617}" type="presParOf" srcId="{2EA352E6-E49D-45E7-BE94-A98CB94CDC73}" destId="{989B2D9A-62E3-40DA-9B65-9D00C8254FC2}" srcOrd="5" destOrd="0" presId="urn:microsoft.com/office/officeart/2005/8/layout/funnel1"/>
    <dgm:cxn modelId="{FBAFFFF3-2418-4975-B5BD-51001FB07E79}" type="presParOf" srcId="{2EA352E6-E49D-45E7-BE94-A98CB94CDC73}" destId="{EFA63031-5FEF-40AA-850B-718B7A55552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605C-9BBB-43E6-918A-E05219311EA7}">
      <dsp:nvSpPr>
        <dsp:cNvPr id="0" name=""/>
        <dsp:cNvSpPr/>
      </dsp:nvSpPr>
      <dsp:spPr>
        <a:xfrm>
          <a:off x="4141560" y="35092"/>
          <a:ext cx="1164082" cy="1164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291A5F">
                  <a:hueOff val="0"/>
                  <a:satOff val="0"/>
                  <a:lumOff val="0"/>
                  <a:alphaOff val="0"/>
                </a:srgbClr>
              </a:solidFill>
              <a:latin typeface="Calibri" panose="020F0502020204030204"/>
              <a:ea typeface="+mn-ea"/>
              <a:cs typeface="+mn-cs"/>
            </a:rPr>
            <a:t>1. Research</a:t>
          </a:r>
        </a:p>
      </dsp:txBody>
      <dsp:txXfrm>
        <a:off x="4141560" y="35092"/>
        <a:ext cx="1164082" cy="1164082"/>
      </dsp:txXfrm>
    </dsp:sp>
    <dsp:sp modelId="{D2821C10-9C91-4F5A-AF6B-E51D507648F4}">
      <dsp:nvSpPr>
        <dsp:cNvPr id="0" name=""/>
        <dsp:cNvSpPr/>
      </dsp:nvSpPr>
      <dsp:spPr>
        <a:xfrm>
          <a:off x="1402045" y="1274"/>
          <a:ext cx="4365954" cy="4365954"/>
        </a:xfrm>
        <a:prstGeom prst="circularArrow">
          <a:avLst>
            <a:gd name="adj1" fmla="val 5202"/>
            <a:gd name="adj2" fmla="val 336015"/>
            <a:gd name="adj3" fmla="val 21292825"/>
            <a:gd name="adj4" fmla="val 19766604"/>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3DE5F-D283-4F5A-AD7C-EA9CA581F7EE}">
      <dsp:nvSpPr>
        <dsp:cNvPr id="0" name=""/>
        <dsp:cNvSpPr/>
      </dsp:nvSpPr>
      <dsp:spPr>
        <a:xfrm>
          <a:off x="4845240" y="2200797"/>
          <a:ext cx="1164082" cy="1164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291A5F">
                  <a:hueOff val="0"/>
                  <a:satOff val="0"/>
                  <a:lumOff val="0"/>
                  <a:alphaOff val="0"/>
                </a:srgbClr>
              </a:solidFill>
              <a:latin typeface="Calibri" panose="020F0502020204030204"/>
              <a:ea typeface="+mn-ea"/>
              <a:cs typeface="+mn-cs"/>
            </a:rPr>
            <a:t>2. Feeding back results internally </a:t>
          </a:r>
        </a:p>
      </dsp:txBody>
      <dsp:txXfrm>
        <a:off x="4845240" y="2200797"/>
        <a:ext cx="1164082" cy="1164082"/>
      </dsp:txXfrm>
    </dsp:sp>
    <dsp:sp modelId="{7F85FD10-8FFC-4862-858D-45F0E07745D8}">
      <dsp:nvSpPr>
        <dsp:cNvPr id="0" name=""/>
        <dsp:cNvSpPr/>
      </dsp:nvSpPr>
      <dsp:spPr>
        <a:xfrm>
          <a:off x="1402045" y="1274"/>
          <a:ext cx="4365954" cy="4365954"/>
        </a:xfrm>
        <a:prstGeom prst="circularArrow">
          <a:avLst>
            <a:gd name="adj1" fmla="val 5202"/>
            <a:gd name="adj2" fmla="val 336015"/>
            <a:gd name="adj3" fmla="val 4014266"/>
            <a:gd name="adj4" fmla="val 225382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AC6C5-6C6D-4F72-8DFE-59F02D5AA3CA}">
      <dsp:nvSpPr>
        <dsp:cNvPr id="0" name=""/>
        <dsp:cNvSpPr/>
      </dsp:nvSpPr>
      <dsp:spPr>
        <a:xfrm>
          <a:off x="3002981" y="3539275"/>
          <a:ext cx="1164082" cy="1164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291A5F">
                  <a:hueOff val="0"/>
                  <a:satOff val="0"/>
                  <a:lumOff val="0"/>
                  <a:alphaOff val="0"/>
                </a:srgbClr>
              </a:solidFill>
              <a:latin typeface="Calibri" panose="020F0502020204030204"/>
              <a:ea typeface="+mn-ea"/>
              <a:cs typeface="+mn-cs"/>
            </a:rPr>
            <a:t>3. Creating an action plan</a:t>
          </a:r>
        </a:p>
      </dsp:txBody>
      <dsp:txXfrm>
        <a:off x="3002981" y="3539275"/>
        <a:ext cx="1164082" cy="1164082"/>
      </dsp:txXfrm>
    </dsp:sp>
    <dsp:sp modelId="{9268E420-D838-4137-9894-6AB0130651B6}">
      <dsp:nvSpPr>
        <dsp:cNvPr id="0" name=""/>
        <dsp:cNvSpPr/>
      </dsp:nvSpPr>
      <dsp:spPr>
        <a:xfrm>
          <a:off x="1402045" y="1274"/>
          <a:ext cx="4365954" cy="4365954"/>
        </a:xfrm>
        <a:prstGeom prst="circularArrow">
          <a:avLst>
            <a:gd name="adj1" fmla="val 5202"/>
            <a:gd name="adj2" fmla="val 336015"/>
            <a:gd name="adj3" fmla="val 8210155"/>
            <a:gd name="adj4" fmla="val 644971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0B4D9-027E-4CEA-B06F-5BDF186BDD14}">
      <dsp:nvSpPr>
        <dsp:cNvPr id="0" name=""/>
        <dsp:cNvSpPr/>
      </dsp:nvSpPr>
      <dsp:spPr>
        <a:xfrm>
          <a:off x="1160723" y="2200797"/>
          <a:ext cx="1164082" cy="1164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291A5F">
                  <a:hueOff val="0"/>
                  <a:satOff val="0"/>
                  <a:lumOff val="0"/>
                  <a:alphaOff val="0"/>
                </a:srgbClr>
              </a:solidFill>
              <a:latin typeface="Calibri" panose="020F0502020204030204"/>
              <a:ea typeface="+mn-ea"/>
              <a:cs typeface="+mn-cs"/>
            </a:rPr>
            <a:t>4. Implementing the plan – ‘doing stuff’</a:t>
          </a:r>
        </a:p>
      </dsp:txBody>
      <dsp:txXfrm>
        <a:off x="1160723" y="2200797"/>
        <a:ext cx="1164082" cy="1164082"/>
      </dsp:txXfrm>
    </dsp:sp>
    <dsp:sp modelId="{535A3954-17FC-4F1D-B87D-7BC94D9D96AD}">
      <dsp:nvSpPr>
        <dsp:cNvPr id="0" name=""/>
        <dsp:cNvSpPr/>
      </dsp:nvSpPr>
      <dsp:spPr>
        <a:xfrm>
          <a:off x="1402045" y="1274"/>
          <a:ext cx="4365954" cy="4365954"/>
        </a:xfrm>
        <a:prstGeom prst="circularArrow">
          <a:avLst>
            <a:gd name="adj1" fmla="val 5202"/>
            <a:gd name="adj2" fmla="val 336015"/>
            <a:gd name="adj3" fmla="val 12297380"/>
            <a:gd name="adj4" fmla="val 10771160"/>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C5866-0882-4E12-9A4E-1B50F817777C}">
      <dsp:nvSpPr>
        <dsp:cNvPr id="0" name=""/>
        <dsp:cNvSpPr/>
      </dsp:nvSpPr>
      <dsp:spPr>
        <a:xfrm>
          <a:off x="1864403" y="35092"/>
          <a:ext cx="1164082" cy="1164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291A5F">
                  <a:hueOff val="0"/>
                  <a:satOff val="0"/>
                  <a:lumOff val="0"/>
                  <a:alphaOff val="0"/>
                </a:srgbClr>
              </a:solidFill>
              <a:latin typeface="Calibri" panose="020F0502020204030204"/>
              <a:ea typeface="+mn-ea"/>
              <a:cs typeface="+mn-cs"/>
            </a:rPr>
            <a:t>5. Feeding results back externally (‘you said…we did’)</a:t>
          </a:r>
        </a:p>
      </dsp:txBody>
      <dsp:txXfrm>
        <a:off x="1864403" y="35092"/>
        <a:ext cx="1164082" cy="1164082"/>
      </dsp:txXfrm>
    </dsp:sp>
    <dsp:sp modelId="{F6A11DAD-0CA6-4EAD-8AA4-D5AC86DAEA3F}">
      <dsp:nvSpPr>
        <dsp:cNvPr id="0" name=""/>
        <dsp:cNvSpPr/>
      </dsp:nvSpPr>
      <dsp:spPr>
        <a:xfrm>
          <a:off x="1402045" y="1274"/>
          <a:ext cx="4365954" cy="4365954"/>
        </a:xfrm>
        <a:prstGeom prst="circularArrow">
          <a:avLst>
            <a:gd name="adj1" fmla="val 5202"/>
            <a:gd name="adj2" fmla="val 336015"/>
            <a:gd name="adj3" fmla="val 16865256"/>
            <a:gd name="adj4" fmla="val 15198729"/>
            <a:gd name="adj5" fmla="val 6068"/>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1731-F51B-435A-BC27-E2C045FA3D78}">
      <dsp:nvSpPr>
        <dsp:cNvPr id="0" name=""/>
        <dsp:cNvSpPr/>
      </dsp:nvSpPr>
      <dsp:spPr>
        <a:xfrm>
          <a:off x="1082630" y="262820"/>
          <a:ext cx="3956353" cy="1373989"/>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F488E-9AF4-4D27-BCC1-014C5EB0C4C3}">
      <dsp:nvSpPr>
        <dsp:cNvPr id="0" name=""/>
        <dsp:cNvSpPr/>
      </dsp:nvSpPr>
      <dsp:spPr>
        <a:xfrm>
          <a:off x="2683573" y="3627254"/>
          <a:ext cx="766735" cy="490710"/>
        </a:xfrm>
        <a:prstGeom prst="downArrow">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5112913-4ED6-4C02-92CC-D83080CE1FA5}">
      <dsp:nvSpPr>
        <dsp:cNvPr id="0" name=""/>
        <dsp:cNvSpPr/>
      </dsp:nvSpPr>
      <dsp:spPr>
        <a:xfrm>
          <a:off x="1226776" y="4019823"/>
          <a:ext cx="3680329" cy="92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latin typeface="Calibri" panose="020F0502020204030204"/>
              <a:ea typeface="+mn-ea"/>
              <a:cs typeface="+mn-cs"/>
            </a:rPr>
            <a:t>Focus for Improvement</a:t>
          </a:r>
        </a:p>
      </dsp:txBody>
      <dsp:txXfrm>
        <a:off x="1226776" y="4019823"/>
        <a:ext cx="3680329" cy="920082"/>
      </dsp:txXfrm>
    </dsp:sp>
    <dsp:sp modelId="{9EE6482D-7E1F-4B25-9CD9-5922EDD0FF23}">
      <dsp:nvSpPr>
        <dsp:cNvPr id="0" name=""/>
        <dsp:cNvSpPr/>
      </dsp:nvSpPr>
      <dsp:spPr>
        <a:xfrm>
          <a:off x="2521025" y="1742926"/>
          <a:ext cx="1380123" cy="13801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latin typeface="Calibri" panose="020F0502020204030204"/>
              <a:ea typeface="+mn-ea"/>
              <a:cs typeface="+mn-cs"/>
            </a:rPr>
            <a:t>High Impact / High Satisfaction (Maintain)</a:t>
          </a:r>
        </a:p>
      </dsp:txBody>
      <dsp:txXfrm>
        <a:off x="2723139" y="1945040"/>
        <a:ext cx="975895" cy="975895"/>
      </dsp:txXfrm>
    </dsp:sp>
    <dsp:sp modelId="{2A906C52-524A-4DF0-9261-BF68B43CD9EC}">
      <dsp:nvSpPr>
        <dsp:cNvPr id="0" name=""/>
        <dsp:cNvSpPr/>
      </dsp:nvSpPr>
      <dsp:spPr>
        <a:xfrm>
          <a:off x="1533470" y="707526"/>
          <a:ext cx="1380123" cy="13801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latin typeface="Calibri" panose="020F0502020204030204"/>
              <a:ea typeface="+mn-ea"/>
              <a:cs typeface="+mn-cs"/>
            </a:rPr>
            <a:t>High Impact / Low Satisfaction (Enhancers)</a:t>
          </a:r>
        </a:p>
      </dsp:txBody>
      <dsp:txXfrm>
        <a:off x="1735584" y="909640"/>
        <a:ext cx="975895" cy="975895"/>
      </dsp:txXfrm>
    </dsp:sp>
    <dsp:sp modelId="{989B2D9A-62E3-40DA-9B65-9D00C8254FC2}">
      <dsp:nvSpPr>
        <dsp:cNvPr id="0" name=""/>
        <dsp:cNvSpPr/>
      </dsp:nvSpPr>
      <dsp:spPr>
        <a:xfrm>
          <a:off x="2944263" y="373843"/>
          <a:ext cx="1380123" cy="13801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latin typeface="Calibri" panose="020F0502020204030204"/>
              <a:ea typeface="+mn-ea"/>
              <a:cs typeface="+mn-cs"/>
            </a:rPr>
            <a:t>Low Impact / Low Satisfaction(Givens) </a:t>
          </a:r>
        </a:p>
      </dsp:txBody>
      <dsp:txXfrm>
        <a:off x="3146377" y="575957"/>
        <a:ext cx="975895" cy="975895"/>
      </dsp:txXfrm>
    </dsp:sp>
    <dsp:sp modelId="{EFA63031-5FEF-40AA-850B-718B7A555522}">
      <dsp:nvSpPr>
        <dsp:cNvPr id="0" name=""/>
        <dsp:cNvSpPr/>
      </dsp:nvSpPr>
      <dsp:spPr>
        <a:xfrm>
          <a:off x="956707" y="0"/>
          <a:ext cx="4293717" cy="3434973"/>
        </a:xfrm>
        <a:prstGeom prst="funnel">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0.12371</cdr:x>
      <cdr:y>0.23001</cdr:y>
    </cdr:from>
    <cdr:to>
      <cdr:x>0.87923</cdr:x>
      <cdr:y>0.75279</cdr:y>
    </cdr:to>
    <cdr:sp macro="" textlink="">
      <cdr:nvSpPr>
        <cdr:cNvPr id="2" name="TextBox 1">
          <a:extLst xmlns:a="http://schemas.openxmlformats.org/drawingml/2006/main">
            <a:ext uri="{FF2B5EF4-FFF2-40B4-BE49-F238E27FC236}">
              <a16:creationId xmlns:a16="http://schemas.microsoft.com/office/drawing/2014/main" id="{F8C4AD96-7435-48DC-8DDF-66AC8FEC65E0}"/>
            </a:ext>
          </a:extLst>
        </cdr:cNvPr>
        <cdr:cNvSpPr txBox="1"/>
      </cdr:nvSpPr>
      <cdr:spPr>
        <a:xfrm xmlns:a="http://schemas.openxmlformats.org/drawingml/2006/main">
          <a:off x="320041" y="591000"/>
          <a:ext cx="1954530" cy="13432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nchor="ctr" anchorCtr="0"/>
        <a:lstStyle xmlns:a="http://schemas.openxmlformats.org/drawingml/2006/main"/>
        <a:p xmlns:a="http://schemas.openxmlformats.org/drawingml/2006/main">
          <a:pPr algn="ctr"/>
          <a:r>
            <a:rPr lang="en-GB" sz="1600" dirty="0">
              <a:solidFill>
                <a:schemeClr val="accent6"/>
              </a:solidFill>
              <a:latin typeface="DM Sans Medium" pitchFamily="2" charset="0"/>
            </a:rPr>
            <a:t>70.0% </a:t>
          </a:r>
          <a:r>
            <a:rPr lang="en-GB" sz="1600" dirty="0">
              <a:solidFill>
                <a:schemeClr val="tx1"/>
              </a:solidFill>
              <a:latin typeface="DM Sans Medium" pitchFamily="2" charset="0"/>
            </a:rPr>
            <a:t>(452)</a:t>
          </a:r>
          <a:r>
            <a:rPr lang="en-GB" sz="1600" dirty="0">
              <a:solidFill>
                <a:schemeClr val="accent6"/>
              </a:solidFill>
              <a:latin typeface="DM Sans Medium" pitchFamily="2" charset="0"/>
            </a:rPr>
            <a:t> </a:t>
          </a:r>
          <a:r>
            <a:rPr lang="en-GB" sz="1600" dirty="0">
              <a:solidFill>
                <a:schemeClr val="tx1">
                  <a:lumMod val="50000"/>
                </a:schemeClr>
              </a:solidFill>
              <a:latin typeface="DM Sans" pitchFamily="2" charset="0"/>
            </a:rPr>
            <a:t>of tenants have indicated they have reported a repair in the last 12 months</a:t>
          </a:r>
        </a:p>
      </cdr:txBody>
    </cdr:sp>
  </cdr:relSizeAnchor>
</c:userShapes>
</file>

<file path=ppt/drawings/drawing2.xml><?xml version="1.0" encoding="utf-8"?>
<c:userShapes xmlns:c="http://schemas.openxmlformats.org/drawingml/2006/chart">
  <cdr:relSizeAnchor xmlns:cdr="http://schemas.openxmlformats.org/drawingml/2006/chartDrawing">
    <cdr:from>
      <cdr:x>0.12371</cdr:x>
      <cdr:y>0.23001</cdr:y>
    </cdr:from>
    <cdr:to>
      <cdr:x>0.87923</cdr:x>
      <cdr:y>0.75279</cdr:y>
    </cdr:to>
    <cdr:sp macro="" textlink="">
      <cdr:nvSpPr>
        <cdr:cNvPr id="2" name="TextBox 1">
          <a:extLst xmlns:a="http://schemas.openxmlformats.org/drawingml/2006/main">
            <a:ext uri="{FF2B5EF4-FFF2-40B4-BE49-F238E27FC236}">
              <a16:creationId xmlns:a16="http://schemas.microsoft.com/office/drawing/2014/main" id="{F8C4AD96-7435-48DC-8DDF-66AC8FEC65E0}"/>
            </a:ext>
          </a:extLst>
        </cdr:cNvPr>
        <cdr:cNvSpPr txBox="1"/>
      </cdr:nvSpPr>
      <cdr:spPr>
        <a:xfrm xmlns:a="http://schemas.openxmlformats.org/drawingml/2006/main">
          <a:off x="320041" y="591000"/>
          <a:ext cx="1954530" cy="13432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nchor="ctr" anchorCtr="0"/>
        <a:lstStyle xmlns:a="http://schemas.openxmlformats.org/drawingml/2006/main"/>
        <a:p xmlns:a="http://schemas.openxmlformats.org/drawingml/2006/main">
          <a:pPr algn="ctr"/>
          <a:r>
            <a:rPr lang="en-GB" sz="1600" dirty="0">
              <a:solidFill>
                <a:schemeClr val="accent6"/>
              </a:solidFill>
              <a:latin typeface="DM Sans Medium" pitchFamily="2" charset="0"/>
            </a:rPr>
            <a:t>19.8% </a:t>
          </a:r>
          <a:r>
            <a:rPr lang="en-GB" sz="1600" dirty="0">
              <a:solidFill>
                <a:schemeClr val="tx1"/>
              </a:solidFill>
              <a:latin typeface="DM Sans Medium" pitchFamily="2" charset="0"/>
            </a:rPr>
            <a:t>(125)</a:t>
          </a:r>
          <a:r>
            <a:rPr lang="en-GB" sz="1600" dirty="0">
              <a:solidFill>
                <a:schemeClr val="accent6"/>
              </a:solidFill>
              <a:latin typeface="DM Sans Medium" pitchFamily="2" charset="0"/>
            </a:rPr>
            <a:t> </a:t>
          </a:r>
          <a:r>
            <a:rPr lang="en-GB" sz="1600" dirty="0">
              <a:solidFill>
                <a:schemeClr val="tx1">
                  <a:lumMod val="50000"/>
                </a:schemeClr>
              </a:solidFill>
              <a:latin typeface="DM Sans" pitchFamily="2" charset="0"/>
            </a:rPr>
            <a:t>of tenants have indicated they have made a complaint in the last 12 months</a:t>
          </a:r>
        </a:p>
      </cdr:txBody>
    </cdr:sp>
  </cdr:relSizeAnchor>
</c:userShapes>
</file>

<file path=ppt/drawings/drawing3.xml><?xml version="1.0" encoding="utf-8"?>
<c:userShapes xmlns:c="http://schemas.openxmlformats.org/drawingml/2006/chart">
  <cdr:relSizeAnchor xmlns:cdr="http://schemas.openxmlformats.org/drawingml/2006/chartDrawing">
    <cdr:from>
      <cdr:x>0.12371</cdr:x>
      <cdr:y>0.23001</cdr:y>
    </cdr:from>
    <cdr:to>
      <cdr:x>0.87923</cdr:x>
      <cdr:y>0.75279</cdr:y>
    </cdr:to>
    <cdr:sp macro="" textlink="">
      <cdr:nvSpPr>
        <cdr:cNvPr id="2" name="TextBox 1">
          <a:extLst xmlns:a="http://schemas.openxmlformats.org/drawingml/2006/main">
            <a:ext uri="{FF2B5EF4-FFF2-40B4-BE49-F238E27FC236}">
              <a16:creationId xmlns:a16="http://schemas.microsoft.com/office/drawing/2014/main" id="{F8C4AD96-7435-48DC-8DDF-66AC8FEC65E0}"/>
            </a:ext>
          </a:extLst>
        </cdr:cNvPr>
        <cdr:cNvSpPr txBox="1"/>
      </cdr:nvSpPr>
      <cdr:spPr>
        <a:xfrm xmlns:a="http://schemas.openxmlformats.org/drawingml/2006/main">
          <a:off x="320041" y="591000"/>
          <a:ext cx="1954530" cy="13432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nchor="ctr" anchorCtr="0"/>
        <a:lstStyle xmlns:a="http://schemas.openxmlformats.org/drawingml/2006/main"/>
        <a:p xmlns:a="http://schemas.openxmlformats.org/drawingml/2006/main">
          <a:pPr algn="ctr"/>
          <a:r>
            <a:rPr lang="en-GB" sz="1600" dirty="0">
              <a:solidFill>
                <a:schemeClr val="accent6"/>
              </a:solidFill>
              <a:latin typeface="DM Sans Medium" pitchFamily="2" charset="0"/>
            </a:rPr>
            <a:t>31.5% </a:t>
          </a:r>
          <a:r>
            <a:rPr lang="en-GB" sz="1600" dirty="0">
              <a:solidFill>
                <a:schemeClr val="tx1"/>
              </a:solidFill>
              <a:latin typeface="DM Sans Medium" pitchFamily="2" charset="0"/>
            </a:rPr>
            <a:t>(199)</a:t>
          </a:r>
          <a:r>
            <a:rPr lang="en-GB" sz="1600" dirty="0">
              <a:solidFill>
                <a:schemeClr val="accent6"/>
              </a:solidFill>
              <a:latin typeface="DM Sans Medium" pitchFamily="2" charset="0"/>
            </a:rPr>
            <a:t> </a:t>
          </a:r>
          <a:r>
            <a:rPr lang="en-GB" sz="1600" dirty="0">
              <a:solidFill>
                <a:schemeClr val="tx1">
                  <a:lumMod val="50000"/>
                </a:schemeClr>
              </a:solidFill>
              <a:latin typeface="DM Sans" pitchFamily="2" charset="0"/>
            </a:rPr>
            <a:t>of tenants have indicated they live in a home with communal areas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E8EBB-75BE-4897-AF49-AC5ACAA63B9A}"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D818-5FC0-44FE-988F-E5EDBA2C1C06}" type="slidenum">
              <a:rPr lang="en-GB" smtClean="0"/>
              <a:t>‹#›</a:t>
            </a:fld>
            <a:endParaRPr lang="en-GB"/>
          </a:p>
        </p:txBody>
      </p:sp>
    </p:spTree>
    <p:extLst>
      <p:ext uri="{BB962C8B-B14F-4D97-AF65-F5344CB8AC3E}">
        <p14:creationId xmlns:p14="http://schemas.microsoft.com/office/powerpoint/2010/main" val="132833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F5D818-5FC0-44FE-988F-E5EDBA2C1C06}" type="slidenum">
              <a:rPr lang="en-GB" smtClean="0"/>
              <a:t>9</a:t>
            </a:fld>
            <a:endParaRPr lang="en-GB"/>
          </a:p>
        </p:txBody>
      </p:sp>
    </p:spTree>
    <p:extLst>
      <p:ext uri="{BB962C8B-B14F-4D97-AF65-F5344CB8AC3E}">
        <p14:creationId xmlns:p14="http://schemas.microsoft.com/office/powerpoint/2010/main" val="4528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F5D818-5FC0-44FE-988F-E5EDBA2C1C06}" type="slidenum">
              <a:rPr lang="en-GB" smtClean="0"/>
              <a:t>22</a:t>
            </a:fld>
            <a:endParaRPr lang="en-GB"/>
          </a:p>
        </p:txBody>
      </p:sp>
    </p:spTree>
    <p:extLst>
      <p:ext uri="{BB962C8B-B14F-4D97-AF65-F5344CB8AC3E}">
        <p14:creationId xmlns:p14="http://schemas.microsoft.com/office/powerpoint/2010/main" val="160990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F5D818-5FC0-44FE-988F-E5EDBA2C1C06}" type="slidenum">
              <a:rPr lang="en-GB" smtClean="0"/>
              <a:t>30</a:t>
            </a:fld>
            <a:endParaRPr lang="en-GB"/>
          </a:p>
        </p:txBody>
      </p:sp>
    </p:spTree>
    <p:extLst>
      <p:ext uri="{BB962C8B-B14F-4D97-AF65-F5344CB8AC3E}">
        <p14:creationId xmlns:p14="http://schemas.microsoft.com/office/powerpoint/2010/main" val="425344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ED30D-5EC3-47E7-A906-F0EC6B3BAC60}" type="slidenum">
              <a:rPr kumimoji="0" lang="en-GB"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0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14BC0-6891-D0BB-BB9E-2E363C6C1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AE133-996A-8928-C9A6-963ADCE9E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C3505-9E7E-DFE3-54A4-3B0FEBF43A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75203F-A75E-9532-F55F-A4A99FF2DA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ED30D-5EC3-47E7-A906-F0EC6B3BAC60}" type="slidenum">
              <a:rPr kumimoji="0" lang="en-GB"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06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8F1FE-0D23-AB43-D120-E5F4E8B97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9FA4B-B8F2-1FAB-2DD4-38E8C26FC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2AF66-EC05-E1A8-62C5-F3632A31FF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B2A3902-CEE2-5C53-CF19-1CFD37EBB3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ED30D-5EC3-47E7-A906-F0EC6B3BAC60}" type="slidenum">
              <a:rPr kumimoji="0" lang="en-GB"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841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E3C-6E1B-4EDA-B72B-C1630107D1AF}"/>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one column</a:t>
            </a:r>
            <a:endParaRPr lang="en-GB"/>
          </a:p>
        </p:txBody>
      </p:sp>
      <p:sp>
        <p:nvSpPr>
          <p:cNvPr id="3" name="Content Placeholder 2">
            <a:extLst>
              <a:ext uri="{FF2B5EF4-FFF2-40B4-BE49-F238E27FC236}">
                <a16:creationId xmlns:a16="http://schemas.microsoft.com/office/drawing/2014/main" id="{202129CD-F373-4A93-BC31-747061B1F376}"/>
              </a:ext>
            </a:extLst>
          </p:cNvPr>
          <p:cNvSpPr>
            <a:spLocks noGrp="1"/>
          </p:cNvSpPr>
          <p:nvPr>
            <p:ph idx="1"/>
          </p:nvPr>
        </p:nvSpPr>
        <p:spPr>
          <a:xfrm>
            <a:off x="838200" y="1443210"/>
            <a:ext cx="10515600" cy="4733753"/>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45CED0C-B400-4CC2-821D-2EDC530F98AB}"/>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27355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9155" y="1888673"/>
            <a:ext cx="5358935" cy="630494"/>
          </a:xfrm>
          <a:prstGeom prst="rect">
            <a:avLst/>
          </a:prstGeom>
        </p:spPr>
        <p:txBody>
          <a:bodyPr wrap="square" lIns="0" tIns="0" rIns="0" bIns="0">
            <a:spAutoFit/>
          </a:bodyPr>
          <a:lstStyle>
            <a:lvl1pPr>
              <a:defRPr sz="4487" b="1" i="0">
                <a:solidFill>
                  <a:srgbClr val="E20C8E"/>
                </a:solidFill>
                <a:latin typeface="DM Sans 14pt"/>
                <a:cs typeface="DM Sans 14pt"/>
              </a:defRPr>
            </a:lvl1pPr>
          </a:lstStyle>
          <a:p>
            <a:endParaRPr/>
          </a:p>
        </p:txBody>
      </p:sp>
      <p:sp>
        <p:nvSpPr>
          <p:cNvPr id="3" name="Holder 3"/>
          <p:cNvSpPr>
            <a:spLocks noGrp="1"/>
          </p:cNvSpPr>
          <p:nvPr>
            <p:ph type="subTitle" idx="4"/>
          </p:nvPr>
        </p:nvSpPr>
        <p:spPr>
          <a:xfrm>
            <a:off x="1828800" y="3840481"/>
            <a:ext cx="8534400" cy="281231"/>
          </a:xfrm>
          <a:prstGeom prst="rect">
            <a:avLst/>
          </a:prstGeom>
        </p:spPr>
        <p:txBody>
          <a:bodyPr wrap="square" lIns="0" tIns="0" rIns="0" bIns="0">
            <a:spAutoFit/>
          </a:bodyPr>
          <a:lstStyle>
            <a:lvl1pPr>
              <a:defRPr sz="2001" b="0" i="0">
                <a:solidFill>
                  <a:srgbClr val="28195E"/>
                </a:solidFill>
                <a:latin typeface="DM Sans 14pt"/>
                <a:cs typeface="DM Sans 14p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927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C456FD-994E-4683-B511-F6F05E117AD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274923" y="2476500"/>
            <a:ext cx="1346353" cy="1346353"/>
          </a:xfrm>
          <a:prstGeom prst="rect">
            <a:avLst/>
          </a:prstGeom>
        </p:spPr>
      </p:pic>
      <p:sp>
        <p:nvSpPr>
          <p:cNvPr id="6" name="Rectangle 5">
            <a:extLst>
              <a:ext uri="{FF2B5EF4-FFF2-40B4-BE49-F238E27FC236}">
                <a16:creationId xmlns:a16="http://schemas.microsoft.com/office/drawing/2014/main" id="{7365FD6D-AA78-4F0C-8B6A-DD43701CA6A9}"/>
              </a:ext>
            </a:extLst>
          </p:cNvPr>
          <p:cNvSpPr/>
          <p:nvPr userDrawn="1"/>
        </p:nvSpPr>
        <p:spPr>
          <a:xfrm>
            <a:off x="570724" y="3149676"/>
            <a:ext cx="1994457" cy="369332"/>
          </a:xfrm>
          <a:prstGeom prst="rect">
            <a:avLst/>
          </a:prstGeom>
        </p:spPr>
        <p:txBody>
          <a:bodyPr wrap="none">
            <a:spAutoFit/>
          </a:bodyPr>
          <a:lstStyle/>
          <a:p>
            <a:r>
              <a:rPr lang="en-US">
                <a:solidFill>
                  <a:schemeClr val="bg1"/>
                </a:solidFill>
                <a:latin typeface="DM Sans" pitchFamily="2" charset="0"/>
              </a:rPr>
              <a:t>Housemark.co.uk</a:t>
            </a:r>
            <a:endParaRPr lang="en-GB">
              <a:solidFill>
                <a:schemeClr val="bg1"/>
              </a:solidFill>
              <a:latin typeface="DM Sans" pitchFamily="2" charset="0"/>
            </a:endParaRPr>
          </a:p>
        </p:txBody>
      </p:sp>
    </p:spTree>
    <p:extLst>
      <p:ext uri="{BB962C8B-B14F-4D97-AF65-F5344CB8AC3E}">
        <p14:creationId xmlns:p14="http://schemas.microsoft.com/office/powerpoint/2010/main" val="358210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E3C-6E1B-4EDA-B72B-C1630107D1AF}"/>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one column</a:t>
            </a:r>
            <a:endParaRPr lang="en-GB"/>
          </a:p>
        </p:txBody>
      </p:sp>
      <p:sp>
        <p:nvSpPr>
          <p:cNvPr id="3" name="Content Placeholder 2">
            <a:extLst>
              <a:ext uri="{FF2B5EF4-FFF2-40B4-BE49-F238E27FC236}">
                <a16:creationId xmlns:a16="http://schemas.microsoft.com/office/drawing/2014/main" id="{202129CD-F373-4A93-BC31-747061B1F376}"/>
              </a:ext>
            </a:extLst>
          </p:cNvPr>
          <p:cNvSpPr>
            <a:spLocks noGrp="1"/>
          </p:cNvSpPr>
          <p:nvPr>
            <p:ph idx="1"/>
          </p:nvPr>
        </p:nvSpPr>
        <p:spPr>
          <a:xfrm>
            <a:off x="838200" y="1443210"/>
            <a:ext cx="10515600" cy="4733753"/>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45CED0C-B400-4CC2-821D-2EDC530F98AB}"/>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74267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D27CF-097D-4633-9750-EEFAF00520A8}"/>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01507B-D18E-41F1-B3E7-0D09BD7AE0A4}"/>
              </a:ext>
            </a:extLst>
          </p:cNvPr>
          <p:cNvSpPr>
            <a:spLocks noGrp="1"/>
          </p:cNvSpPr>
          <p:nvPr>
            <p:ph sz="half" idx="2"/>
          </p:nvPr>
        </p:nvSpPr>
        <p:spPr>
          <a:xfrm>
            <a:off x="6172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F124A91-F98C-4326-8CDE-79BDD28F0413}"/>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two column text</a:t>
            </a:r>
            <a:endParaRPr lang="en-GB"/>
          </a:p>
        </p:txBody>
      </p:sp>
      <p:sp>
        <p:nvSpPr>
          <p:cNvPr id="11" name="Slide Number Placeholder 5">
            <a:extLst>
              <a:ext uri="{FF2B5EF4-FFF2-40B4-BE49-F238E27FC236}">
                <a16:creationId xmlns:a16="http://schemas.microsoft.com/office/drawing/2014/main" id="{6E80BB63-660D-4CF7-BEA8-DA1055EE1226}"/>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180780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no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image / graphic</a:t>
            </a:r>
            <a:endParaRPr lang="en-GB"/>
          </a:p>
        </p:txBody>
      </p:sp>
      <p:sp>
        <p:nvSpPr>
          <p:cNvPr id="8" name="Slide Number Placeholder 5">
            <a:extLst>
              <a:ext uri="{FF2B5EF4-FFF2-40B4-BE49-F238E27FC236}">
                <a16:creationId xmlns:a16="http://schemas.microsoft.com/office/drawing/2014/main" id="{B4985BA9-912E-4C09-A799-2D64301D55E0}"/>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60463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 plus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6378575" y="1454150"/>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D1FE1CAB-71A6-4713-B976-65666ABA8DA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35152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lus one column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 v2</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6269055" y="144650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873125" y="1446501"/>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94EAF8A2-3ABB-481C-94EB-EC5132373B3F}"/>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85738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E3C-6E1B-4EDA-B72B-C1630107D1AF}"/>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one column</a:t>
            </a:r>
            <a:endParaRPr lang="en-GB"/>
          </a:p>
        </p:txBody>
      </p:sp>
      <p:sp>
        <p:nvSpPr>
          <p:cNvPr id="3" name="Content Placeholder 2">
            <a:extLst>
              <a:ext uri="{FF2B5EF4-FFF2-40B4-BE49-F238E27FC236}">
                <a16:creationId xmlns:a16="http://schemas.microsoft.com/office/drawing/2014/main" id="{202129CD-F373-4A93-BC31-747061B1F376}"/>
              </a:ext>
            </a:extLst>
          </p:cNvPr>
          <p:cNvSpPr>
            <a:spLocks noGrp="1"/>
          </p:cNvSpPr>
          <p:nvPr>
            <p:ph idx="1"/>
          </p:nvPr>
        </p:nvSpPr>
        <p:spPr>
          <a:xfrm>
            <a:off x="838200" y="1443210"/>
            <a:ext cx="10515600" cy="4733753"/>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45CED0C-B400-4CC2-821D-2EDC530F98AB}"/>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23486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D27CF-097D-4633-9750-EEFAF00520A8}"/>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01507B-D18E-41F1-B3E7-0D09BD7AE0A4}"/>
              </a:ext>
            </a:extLst>
          </p:cNvPr>
          <p:cNvSpPr>
            <a:spLocks noGrp="1"/>
          </p:cNvSpPr>
          <p:nvPr>
            <p:ph sz="half" idx="2"/>
          </p:nvPr>
        </p:nvSpPr>
        <p:spPr>
          <a:xfrm>
            <a:off x="6172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F124A91-F98C-4326-8CDE-79BDD28F0413}"/>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two column text</a:t>
            </a:r>
            <a:endParaRPr lang="en-GB"/>
          </a:p>
        </p:txBody>
      </p:sp>
      <p:sp>
        <p:nvSpPr>
          <p:cNvPr id="11" name="Slide Number Placeholder 5">
            <a:extLst>
              <a:ext uri="{FF2B5EF4-FFF2-40B4-BE49-F238E27FC236}">
                <a16:creationId xmlns:a16="http://schemas.microsoft.com/office/drawing/2014/main" id="{6E80BB63-660D-4CF7-BEA8-DA1055EE1226}"/>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195255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no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image / graphic</a:t>
            </a:r>
            <a:endParaRPr lang="en-GB"/>
          </a:p>
        </p:txBody>
      </p:sp>
      <p:sp>
        <p:nvSpPr>
          <p:cNvPr id="8" name="Slide Number Placeholder 5">
            <a:extLst>
              <a:ext uri="{FF2B5EF4-FFF2-40B4-BE49-F238E27FC236}">
                <a16:creationId xmlns:a16="http://schemas.microsoft.com/office/drawing/2014/main" id="{B4985BA9-912E-4C09-A799-2D64301D55E0}"/>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425305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D27CF-097D-4633-9750-EEFAF00520A8}"/>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01507B-D18E-41F1-B3E7-0D09BD7AE0A4}"/>
              </a:ext>
            </a:extLst>
          </p:cNvPr>
          <p:cNvSpPr>
            <a:spLocks noGrp="1"/>
          </p:cNvSpPr>
          <p:nvPr>
            <p:ph sz="half" idx="2"/>
          </p:nvPr>
        </p:nvSpPr>
        <p:spPr>
          <a:xfrm>
            <a:off x="6172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F124A91-F98C-4326-8CDE-79BDD28F0413}"/>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two column text</a:t>
            </a:r>
            <a:endParaRPr lang="en-GB"/>
          </a:p>
        </p:txBody>
      </p:sp>
      <p:sp>
        <p:nvSpPr>
          <p:cNvPr id="11" name="Slide Number Placeholder 5">
            <a:extLst>
              <a:ext uri="{FF2B5EF4-FFF2-40B4-BE49-F238E27FC236}">
                <a16:creationId xmlns:a16="http://schemas.microsoft.com/office/drawing/2014/main" id="{6E80BB63-660D-4CF7-BEA8-DA1055EE1226}"/>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332543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plus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6378575" y="1454150"/>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D1FE1CAB-71A6-4713-B976-65666ABA8DA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3206310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lus one column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 v2</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6269055" y="144650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873125" y="1446501"/>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94EAF8A2-3ABB-481C-94EB-EC5132373B3F}"/>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3748593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538639"/>
          </a:xfrm>
          <a:prstGeom prst="rect">
            <a:avLst/>
          </a:prstGeom>
        </p:spPr>
        <p:txBody>
          <a:bodyPr wrap="square" lIns="0" tIns="0" rIns="0" bIns="0">
            <a:spAutoFit/>
          </a:bodyPr>
          <a:lstStyle>
            <a:lvl1pPr>
              <a:defRPr sz="3500" b="1" i="0">
                <a:solidFill>
                  <a:srgbClr val="291A5F"/>
                </a:solidFill>
                <a:latin typeface="DM Sans"/>
                <a:cs typeface="DM Sans"/>
              </a:defRPr>
            </a:lvl1pPr>
          </a:lstStyle>
          <a:p>
            <a:endParaRPr/>
          </a:p>
        </p:txBody>
      </p:sp>
      <p:sp>
        <p:nvSpPr>
          <p:cNvPr id="3" name="Holder 3"/>
          <p:cNvSpPr>
            <a:spLocks noGrp="1"/>
          </p:cNvSpPr>
          <p:nvPr>
            <p:ph type="subTitle" idx="4"/>
          </p:nvPr>
        </p:nvSpPr>
        <p:spPr>
          <a:xfrm>
            <a:off x="1829752" y="3840480"/>
            <a:ext cx="8538845" cy="307755"/>
          </a:xfrm>
          <a:prstGeom prst="rect">
            <a:avLst/>
          </a:prstGeom>
        </p:spPr>
        <p:txBody>
          <a:bodyPr wrap="square" lIns="0" tIns="0" rIns="0" bIns="0">
            <a:spAutoFit/>
          </a:bodyPr>
          <a:lstStyle>
            <a:lvl1pPr>
              <a:defRPr sz="2000" b="1" i="0">
                <a:solidFill>
                  <a:srgbClr val="E20D8F"/>
                </a:solidFill>
                <a:latin typeface="DM Sans"/>
                <a:cs typeface="DM Sans"/>
              </a:defRPr>
            </a:lvl1pPr>
          </a:lstStyle>
          <a:p>
            <a:endParaRPr/>
          </a:p>
        </p:txBody>
      </p:sp>
    </p:spTree>
    <p:extLst>
      <p:ext uri="{BB962C8B-B14F-4D97-AF65-F5344CB8AC3E}">
        <p14:creationId xmlns:p14="http://schemas.microsoft.com/office/powerpoint/2010/main" val="67143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27300" y="341513"/>
            <a:ext cx="4223385" cy="538639"/>
          </a:xfrm>
        </p:spPr>
        <p:txBody>
          <a:bodyPr lIns="0" tIns="0" rIns="0" bIns="0"/>
          <a:lstStyle>
            <a:lvl1pPr>
              <a:defRPr sz="3500" b="1" i="0">
                <a:solidFill>
                  <a:srgbClr val="291A5F"/>
                </a:solidFill>
                <a:latin typeface="DM Sans"/>
                <a:cs typeface="DM Sans"/>
              </a:defRPr>
            </a:lvl1pPr>
          </a:lstStyle>
          <a:p>
            <a:endParaRPr/>
          </a:p>
        </p:txBody>
      </p:sp>
      <p:sp>
        <p:nvSpPr>
          <p:cNvPr id="3" name="Holder 3"/>
          <p:cNvSpPr>
            <a:spLocks noGrp="1"/>
          </p:cNvSpPr>
          <p:nvPr>
            <p:ph type="body" idx="1"/>
          </p:nvPr>
        </p:nvSpPr>
        <p:spPr>
          <a:xfrm>
            <a:off x="6554449" y="2944039"/>
            <a:ext cx="4928870" cy="307755"/>
          </a:xfrm>
        </p:spPr>
        <p:txBody>
          <a:bodyPr lIns="0" tIns="0" rIns="0" bIns="0"/>
          <a:lstStyle>
            <a:lvl1pPr>
              <a:defRPr sz="2000" b="1" i="0">
                <a:solidFill>
                  <a:srgbClr val="E20D8F"/>
                </a:solidFill>
                <a:latin typeface="DM Sans"/>
                <a:cs typeface="DM Sans"/>
              </a:defRPr>
            </a:lvl1pPr>
          </a:lstStyle>
          <a:p>
            <a:endParaRPr/>
          </a:p>
        </p:txBody>
      </p:sp>
      <p:sp>
        <p:nvSpPr>
          <p:cNvPr id="4" name="Holder 4"/>
          <p:cNvSpPr>
            <a:spLocks noGrp="1"/>
          </p:cNvSpPr>
          <p:nvPr>
            <p:ph type="ftr" sz="quarter" idx="5"/>
          </p:nvPr>
        </p:nvSpPr>
        <p:spPr>
          <a:xfrm>
            <a:off x="8300892" y="6403258"/>
            <a:ext cx="1008379" cy="153897"/>
          </a:xfrm>
          <a:prstGeom prst="rect">
            <a:avLst/>
          </a:prstGeom>
        </p:spPr>
        <p:txBody>
          <a:bodyPr lIns="0" tIns="0" rIns="0" bIns="0"/>
          <a:lstStyle>
            <a:lvl1pPr>
              <a:defRPr sz="1000" b="0" i="0">
                <a:solidFill>
                  <a:schemeClr val="bg1"/>
                </a:solidFill>
                <a:latin typeface="DM Sans"/>
                <a:cs typeface="DM Sans"/>
              </a:defRPr>
            </a:lvl1pPr>
          </a:lstStyle>
          <a:p>
            <a:pPr marL="12699">
              <a:spcBef>
                <a:spcPts val="90"/>
              </a:spcBef>
            </a:pPr>
            <a:r>
              <a:rPr lang="en-GB" spc="-10"/>
              <a:t>housemark.co.uk</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a:xfrm>
            <a:off x="11543515" y="6415906"/>
            <a:ext cx="196215" cy="123102"/>
          </a:xfrm>
          <a:prstGeom prst="rect">
            <a:avLst/>
          </a:prstGeom>
        </p:spPr>
        <p:txBody>
          <a:bodyPr lIns="0" tIns="0" rIns="0" bIns="0"/>
          <a:lstStyle>
            <a:lvl1pPr>
              <a:defRPr sz="800" b="1" i="0">
                <a:solidFill>
                  <a:schemeClr val="bg1"/>
                </a:solidFill>
                <a:latin typeface="DM Sans"/>
                <a:cs typeface="DM Sans"/>
              </a:defRPr>
            </a:lvl1pPr>
          </a:lstStyle>
          <a:p>
            <a:pPr marL="38098">
              <a:spcBef>
                <a:spcPts val="90"/>
              </a:spcBef>
            </a:pPr>
            <a:fld id="{81D60167-4931-47E6-BA6A-407CBD079E47}" type="slidenum">
              <a:rPr lang="en-GB" spc="-25" smtClean="0"/>
              <a:pPr marL="38098">
                <a:spcBef>
                  <a:spcPts val="90"/>
                </a:spcBef>
              </a:pPr>
              <a:t>‹#›</a:t>
            </a:fld>
            <a:endParaRPr lang="en-GB" spc="-25"/>
          </a:p>
        </p:txBody>
      </p:sp>
    </p:spTree>
    <p:extLst>
      <p:ext uri="{BB962C8B-B14F-4D97-AF65-F5344CB8AC3E}">
        <p14:creationId xmlns:p14="http://schemas.microsoft.com/office/powerpoint/2010/main" val="177765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27300" y="341513"/>
            <a:ext cx="4223385" cy="538639"/>
          </a:xfrm>
        </p:spPr>
        <p:txBody>
          <a:bodyPr lIns="0" tIns="0" rIns="0" bIns="0"/>
          <a:lstStyle>
            <a:lvl1pPr>
              <a:defRPr sz="3500" b="1" i="0">
                <a:solidFill>
                  <a:srgbClr val="291A5F"/>
                </a:solidFill>
                <a:latin typeface="DM Sans"/>
                <a:cs typeface="DM Sans"/>
              </a:defRPr>
            </a:lvl1pPr>
          </a:lstStyle>
          <a:p>
            <a:endParaRPr/>
          </a:p>
        </p:txBody>
      </p:sp>
      <p:sp>
        <p:nvSpPr>
          <p:cNvPr id="3" name="Holder 3"/>
          <p:cNvSpPr>
            <a:spLocks noGrp="1"/>
          </p:cNvSpPr>
          <p:nvPr>
            <p:ph sz="half" idx="2"/>
          </p:nvPr>
        </p:nvSpPr>
        <p:spPr>
          <a:xfrm>
            <a:off x="609917" y="1577341"/>
            <a:ext cx="5306282"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1"/>
            <a:ext cx="5306282"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8300892" y="6403258"/>
            <a:ext cx="1008379" cy="153897"/>
          </a:xfrm>
          <a:prstGeom prst="rect">
            <a:avLst/>
          </a:prstGeom>
        </p:spPr>
        <p:txBody>
          <a:bodyPr lIns="0" tIns="0" rIns="0" bIns="0"/>
          <a:lstStyle>
            <a:lvl1pPr>
              <a:defRPr sz="1000" b="0" i="0">
                <a:solidFill>
                  <a:schemeClr val="bg1"/>
                </a:solidFill>
                <a:latin typeface="DM Sans"/>
                <a:cs typeface="DM Sans"/>
              </a:defRPr>
            </a:lvl1pPr>
          </a:lstStyle>
          <a:p>
            <a:pPr marL="12699">
              <a:spcBef>
                <a:spcPts val="90"/>
              </a:spcBef>
            </a:pPr>
            <a:r>
              <a:rPr lang="en-GB" spc="-10"/>
              <a:t>housemark.co.uk</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7" name="Holder 7"/>
          <p:cNvSpPr>
            <a:spLocks noGrp="1"/>
          </p:cNvSpPr>
          <p:nvPr>
            <p:ph type="sldNum" sz="quarter" idx="7"/>
          </p:nvPr>
        </p:nvSpPr>
        <p:spPr>
          <a:xfrm>
            <a:off x="11543515" y="6415906"/>
            <a:ext cx="196215" cy="123102"/>
          </a:xfrm>
          <a:prstGeom prst="rect">
            <a:avLst/>
          </a:prstGeom>
        </p:spPr>
        <p:txBody>
          <a:bodyPr lIns="0" tIns="0" rIns="0" bIns="0"/>
          <a:lstStyle>
            <a:lvl1pPr>
              <a:defRPr sz="800" b="1" i="0">
                <a:solidFill>
                  <a:schemeClr val="bg1"/>
                </a:solidFill>
                <a:latin typeface="DM Sans"/>
                <a:cs typeface="DM Sans"/>
              </a:defRPr>
            </a:lvl1pPr>
          </a:lstStyle>
          <a:p>
            <a:pPr marL="38098">
              <a:spcBef>
                <a:spcPts val="90"/>
              </a:spcBef>
            </a:pPr>
            <a:fld id="{81D60167-4931-47E6-BA6A-407CBD079E47}" type="slidenum">
              <a:rPr lang="en-GB" spc="-25" smtClean="0"/>
              <a:pPr marL="38098">
                <a:spcBef>
                  <a:spcPts val="90"/>
                </a:spcBef>
              </a:pPr>
              <a:t>‹#›</a:t>
            </a:fld>
            <a:endParaRPr lang="en-GB" spc="-25"/>
          </a:p>
        </p:txBody>
      </p:sp>
    </p:spTree>
    <p:extLst>
      <p:ext uri="{BB962C8B-B14F-4D97-AF65-F5344CB8AC3E}">
        <p14:creationId xmlns:p14="http://schemas.microsoft.com/office/powerpoint/2010/main" val="3892223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27300" y="341513"/>
            <a:ext cx="4223385" cy="538639"/>
          </a:xfrm>
        </p:spPr>
        <p:txBody>
          <a:bodyPr lIns="0" tIns="0" rIns="0" bIns="0"/>
          <a:lstStyle>
            <a:lvl1pPr>
              <a:defRPr sz="3500" b="1" i="0">
                <a:solidFill>
                  <a:srgbClr val="291A5F"/>
                </a:solidFill>
                <a:latin typeface="DM Sans"/>
                <a:cs typeface="DM Sans"/>
              </a:defRPr>
            </a:lvl1pPr>
          </a:lstStyle>
          <a:p>
            <a:endParaRPr/>
          </a:p>
        </p:txBody>
      </p:sp>
    </p:spTree>
    <p:extLst>
      <p:ext uri="{BB962C8B-B14F-4D97-AF65-F5344CB8AC3E}">
        <p14:creationId xmlns:p14="http://schemas.microsoft.com/office/powerpoint/2010/main" val="312605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Tree>
    <p:extLst>
      <p:ext uri="{BB962C8B-B14F-4D97-AF65-F5344CB8AC3E}">
        <p14:creationId xmlns:p14="http://schemas.microsoft.com/office/powerpoint/2010/main" val="343823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no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image / graphic</a:t>
            </a:r>
            <a:endParaRPr lang="en-GB"/>
          </a:p>
        </p:txBody>
      </p:sp>
      <p:sp>
        <p:nvSpPr>
          <p:cNvPr id="8" name="Slide Number Placeholder 5">
            <a:extLst>
              <a:ext uri="{FF2B5EF4-FFF2-40B4-BE49-F238E27FC236}">
                <a16:creationId xmlns:a16="http://schemas.microsoft.com/office/drawing/2014/main" id="{B4985BA9-912E-4C09-A799-2D64301D55E0}"/>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337868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lus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838200" y="144321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6378575" y="1454150"/>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D1FE1CAB-71A6-4713-B976-65666ABA8DA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40035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lus one column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46C43-1F44-4FA5-855D-985EC74F1E1A}"/>
              </a:ext>
            </a:extLst>
          </p:cNvPr>
          <p:cNvSpPr>
            <a:spLocks noGrp="1"/>
          </p:cNvSpPr>
          <p:nvPr>
            <p:ph type="title" hasCustomPrompt="1"/>
          </p:nvPr>
        </p:nvSpPr>
        <p:spPr>
          <a:xfrm>
            <a:off x="838199" y="429658"/>
            <a:ext cx="11522725" cy="765271"/>
          </a:xfrm>
        </p:spPr>
        <p:txBody>
          <a:bodyPr>
            <a:normAutofit/>
          </a:bodyPr>
          <a:lstStyle>
            <a:lvl1pPr>
              <a:defRPr sz="3200">
                <a:solidFill>
                  <a:schemeClr val="tx2"/>
                </a:solidFill>
                <a:latin typeface="DM Sans Medium" pitchFamily="2" charset="0"/>
              </a:defRPr>
            </a:lvl1pPr>
          </a:lstStyle>
          <a:p>
            <a:r>
              <a:rPr lang="en-US"/>
              <a:t>Title goes here – one column text plus image / graphic v2</a:t>
            </a:r>
            <a:endParaRPr lang="en-GB"/>
          </a:p>
        </p:txBody>
      </p:sp>
      <p:sp>
        <p:nvSpPr>
          <p:cNvPr id="8" name="Content Placeholder 2">
            <a:extLst>
              <a:ext uri="{FF2B5EF4-FFF2-40B4-BE49-F238E27FC236}">
                <a16:creationId xmlns:a16="http://schemas.microsoft.com/office/drawing/2014/main" id="{A631B038-BFC8-40C1-8E3A-3F2DEACED39C}"/>
              </a:ext>
            </a:extLst>
          </p:cNvPr>
          <p:cNvSpPr>
            <a:spLocks noGrp="1"/>
          </p:cNvSpPr>
          <p:nvPr>
            <p:ph sz="half" idx="1"/>
          </p:nvPr>
        </p:nvSpPr>
        <p:spPr>
          <a:xfrm>
            <a:off x="6269055" y="1446501"/>
            <a:ext cx="5181600" cy="4733752"/>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42698F1-5B11-4992-859F-932879D79BB6}"/>
              </a:ext>
            </a:extLst>
          </p:cNvPr>
          <p:cNvSpPr>
            <a:spLocks noGrp="1"/>
          </p:cNvSpPr>
          <p:nvPr>
            <p:ph type="pic" sz="quarter" idx="13"/>
          </p:nvPr>
        </p:nvSpPr>
        <p:spPr>
          <a:xfrm>
            <a:off x="873125" y="1446501"/>
            <a:ext cx="5222875" cy="4748213"/>
          </a:xfrm>
        </p:spPr>
        <p:txBody>
          <a:bodyPr/>
          <a:lstStyle>
            <a:lvl1pPr>
              <a:defRPr>
                <a:latin typeface="DM Sans" pitchFamily="2" charset="0"/>
              </a:defRPr>
            </a:lvl1pPr>
          </a:lstStyle>
          <a:p>
            <a:endParaRPr lang="en-GB"/>
          </a:p>
        </p:txBody>
      </p:sp>
      <p:sp>
        <p:nvSpPr>
          <p:cNvPr id="9" name="Slide Number Placeholder 5">
            <a:extLst>
              <a:ext uri="{FF2B5EF4-FFF2-40B4-BE49-F238E27FC236}">
                <a16:creationId xmlns:a16="http://schemas.microsoft.com/office/drawing/2014/main" id="{94EAF8A2-3ABB-481C-94EB-EC5132373B3F}"/>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418898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C456FD-994E-4683-B511-F6F05E117AD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274923" y="2476500"/>
            <a:ext cx="1346353" cy="1346353"/>
          </a:xfrm>
          <a:prstGeom prst="rect">
            <a:avLst/>
          </a:prstGeom>
        </p:spPr>
      </p:pic>
      <p:sp>
        <p:nvSpPr>
          <p:cNvPr id="6" name="Rectangle 5">
            <a:extLst>
              <a:ext uri="{FF2B5EF4-FFF2-40B4-BE49-F238E27FC236}">
                <a16:creationId xmlns:a16="http://schemas.microsoft.com/office/drawing/2014/main" id="{7365FD6D-AA78-4F0C-8B6A-DD43701CA6A9}"/>
              </a:ext>
            </a:extLst>
          </p:cNvPr>
          <p:cNvSpPr/>
          <p:nvPr userDrawn="1"/>
        </p:nvSpPr>
        <p:spPr>
          <a:xfrm>
            <a:off x="570724" y="3149676"/>
            <a:ext cx="1994457" cy="369332"/>
          </a:xfrm>
          <a:prstGeom prst="rect">
            <a:avLst/>
          </a:prstGeom>
        </p:spPr>
        <p:txBody>
          <a:bodyPr wrap="none">
            <a:spAutoFit/>
          </a:bodyPr>
          <a:lstStyle/>
          <a:p>
            <a:r>
              <a:rPr lang="en-US">
                <a:solidFill>
                  <a:schemeClr val="bg1"/>
                </a:solidFill>
                <a:latin typeface="DM Sans" pitchFamily="2" charset="0"/>
              </a:rPr>
              <a:t>Housemark.co.uk</a:t>
            </a:r>
            <a:endParaRPr lang="en-GB">
              <a:solidFill>
                <a:schemeClr val="bg1"/>
              </a:solidFill>
              <a:latin typeface="DM Sans" pitchFamily="2" charset="0"/>
            </a:endParaRPr>
          </a:p>
        </p:txBody>
      </p:sp>
    </p:spTree>
    <p:extLst>
      <p:ext uri="{BB962C8B-B14F-4D97-AF65-F5344CB8AC3E}">
        <p14:creationId xmlns:p14="http://schemas.microsoft.com/office/powerpoint/2010/main" val="96825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CA2-37D0-AC15-AA44-C487281FD8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9B8EF8-4950-33BF-A90A-C2BC61A76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D562CC-1E73-959A-7F3C-FE7EF37EF479}"/>
              </a:ext>
            </a:extLst>
          </p:cNvPr>
          <p:cNvSpPr>
            <a:spLocks noGrp="1"/>
          </p:cNvSpPr>
          <p:nvPr>
            <p:ph type="dt" sz="half" idx="10"/>
          </p:nvPr>
        </p:nvSpPr>
        <p:spPr/>
        <p:txBody>
          <a:bodyPr/>
          <a:lstStyle/>
          <a:p>
            <a:fld id="{46E7DF66-FEEB-2947-AE50-313C083A2C74}" type="datetimeFigureOut">
              <a:rPr lang="en-US" smtClean="0"/>
              <a:t>3/16/2026</a:t>
            </a:fld>
            <a:endParaRPr lang="en-US"/>
          </a:p>
        </p:txBody>
      </p:sp>
      <p:sp>
        <p:nvSpPr>
          <p:cNvPr id="5" name="Footer Placeholder 4">
            <a:extLst>
              <a:ext uri="{FF2B5EF4-FFF2-40B4-BE49-F238E27FC236}">
                <a16:creationId xmlns:a16="http://schemas.microsoft.com/office/drawing/2014/main" id="{15EA11E5-62DC-DE9E-DA54-37C4A8FE2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E73F3-024A-BA30-C357-5BDEE0B5C629}"/>
              </a:ext>
            </a:extLst>
          </p:cNvPr>
          <p:cNvSpPr>
            <a:spLocks noGrp="1"/>
          </p:cNvSpPr>
          <p:nvPr>
            <p:ph type="sldNum" sz="quarter" idx="12"/>
          </p:nvPr>
        </p:nvSpPr>
        <p:spPr/>
        <p:txBody>
          <a:bodyPr/>
          <a:lstStyle/>
          <a:p>
            <a:fld id="{BC27F205-CE5C-6E43-BC48-AAD898D3DDEF}" type="slidenum">
              <a:rPr lang="en-US" smtClean="0"/>
              <a:t>‹#›</a:t>
            </a:fld>
            <a:endParaRPr lang="en-US"/>
          </a:p>
        </p:txBody>
      </p:sp>
    </p:spTree>
    <p:extLst>
      <p:ext uri="{BB962C8B-B14F-4D97-AF65-F5344CB8AC3E}">
        <p14:creationId xmlns:p14="http://schemas.microsoft.com/office/powerpoint/2010/main" val="415331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E3C-6E1B-4EDA-B72B-C1630107D1AF}"/>
              </a:ext>
            </a:extLst>
          </p:cNvPr>
          <p:cNvSpPr>
            <a:spLocks noGrp="1"/>
          </p:cNvSpPr>
          <p:nvPr>
            <p:ph type="title" hasCustomPrompt="1"/>
          </p:nvPr>
        </p:nvSpPr>
        <p:spPr>
          <a:xfrm>
            <a:off x="838200" y="429658"/>
            <a:ext cx="10515600" cy="765271"/>
          </a:xfrm>
        </p:spPr>
        <p:txBody>
          <a:bodyPr>
            <a:normAutofit/>
          </a:bodyPr>
          <a:lstStyle>
            <a:lvl1pPr>
              <a:defRPr sz="3200">
                <a:solidFill>
                  <a:schemeClr val="tx2"/>
                </a:solidFill>
                <a:latin typeface="DM Sans Medium" pitchFamily="2" charset="0"/>
              </a:defRPr>
            </a:lvl1pPr>
          </a:lstStyle>
          <a:p>
            <a:r>
              <a:rPr lang="en-US"/>
              <a:t>Title goes here – one column</a:t>
            </a:r>
            <a:endParaRPr lang="en-GB"/>
          </a:p>
        </p:txBody>
      </p:sp>
      <p:sp>
        <p:nvSpPr>
          <p:cNvPr id="3" name="Content Placeholder 2">
            <a:extLst>
              <a:ext uri="{FF2B5EF4-FFF2-40B4-BE49-F238E27FC236}">
                <a16:creationId xmlns:a16="http://schemas.microsoft.com/office/drawing/2014/main" id="{202129CD-F373-4A93-BC31-747061B1F376}"/>
              </a:ext>
            </a:extLst>
          </p:cNvPr>
          <p:cNvSpPr>
            <a:spLocks noGrp="1"/>
          </p:cNvSpPr>
          <p:nvPr>
            <p:ph idx="1"/>
          </p:nvPr>
        </p:nvSpPr>
        <p:spPr>
          <a:xfrm>
            <a:off x="838200" y="1443210"/>
            <a:ext cx="10515600" cy="4733753"/>
          </a:xfrm>
        </p:spPr>
        <p:txBody>
          <a:bodyPr/>
          <a:lstStyle>
            <a:lvl1pPr>
              <a:buClr>
                <a:schemeClr val="tx2"/>
              </a:buClr>
              <a:defRPr>
                <a:latin typeface="DM Sans" pitchFamily="2" charset="0"/>
              </a:defRPr>
            </a:lvl1pPr>
            <a:lvl2pPr>
              <a:buClr>
                <a:schemeClr val="tx2"/>
              </a:buClr>
              <a:defRPr>
                <a:latin typeface="DM Sans" pitchFamily="2" charset="0"/>
              </a:defRPr>
            </a:lvl2pPr>
            <a:lvl3pPr>
              <a:buClr>
                <a:schemeClr val="tx2"/>
              </a:buClr>
              <a:defRPr>
                <a:latin typeface="DM Sans" pitchFamily="2" charset="0"/>
              </a:defRPr>
            </a:lvl3pPr>
            <a:lvl4pPr>
              <a:buClr>
                <a:schemeClr val="tx2"/>
              </a:buClr>
              <a:defRPr>
                <a:latin typeface="DM Sans" pitchFamily="2" charset="0"/>
              </a:defRPr>
            </a:lvl4pPr>
            <a:lvl5pPr>
              <a:buClr>
                <a:schemeClr val="tx2"/>
              </a:buCl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45CED0C-B400-4CC2-821D-2EDC530F98AB}"/>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6467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CA2-37D0-AC15-AA44-C487281FD8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9B8EF8-4950-33BF-A90A-C2BC61A76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D562CC-1E73-959A-7F3C-FE7EF37EF479}"/>
              </a:ext>
            </a:extLst>
          </p:cNvPr>
          <p:cNvSpPr>
            <a:spLocks noGrp="1"/>
          </p:cNvSpPr>
          <p:nvPr>
            <p:ph type="dt" sz="half" idx="10"/>
          </p:nvPr>
        </p:nvSpPr>
        <p:spPr/>
        <p:txBody>
          <a:bodyPr/>
          <a:lstStyle/>
          <a:p>
            <a:fld id="{46E7DF66-FEEB-2947-AE50-313C083A2C74}" type="datetimeFigureOut">
              <a:rPr lang="en-US" smtClean="0"/>
              <a:t>3/16/2026</a:t>
            </a:fld>
            <a:endParaRPr lang="en-US"/>
          </a:p>
        </p:txBody>
      </p:sp>
      <p:sp>
        <p:nvSpPr>
          <p:cNvPr id="5" name="Footer Placeholder 4">
            <a:extLst>
              <a:ext uri="{FF2B5EF4-FFF2-40B4-BE49-F238E27FC236}">
                <a16:creationId xmlns:a16="http://schemas.microsoft.com/office/drawing/2014/main" id="{15EA11E5-62DC-DE9E-DA54-37C4A8FE2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E73F3-024A-BA30-C357-5BDEE0B5C629}"/>
              </a:ext>
            </a:extLst>
          </p:cNvPr>
          <p:cNvSpPr>
            <a:spLocks noGrp="1"/>
          </p:cNvSpPr>
          <p:nvPr>
            <p:ph type="sldNum" sz="quarter" idx="12"/>
          </p:nvPr>
        </p:nvSpPr>
        <p:spPr/>
        <p:txBody>
          <a:bodyPr/>
          <a:lstStyle/>
          <a:p>
            <a:fld id="{BC27F205-CE5C-6E43-BC48-AAD898D3DDEF}" type="slidenum">
              <a:rPr lang="en-US" smtClean="0"/>
              <a:t>‹#›</a:t>
            </a:fld>
            <a:endParaRPr lang="en-US"/>
          </a:p>
        </p:txBody>
      </p:sp>
    </p:spTree>
    <p:extLst>
      <p:ext uri="{BB962C8B-B14F-4D97-AF65-F5344CB8AC3E}">
        <p14:creationId xmlns:p14="http://schemas.microsoft.com/office/powerpoint/2010/main" val="166016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6127-9087-481E-8819-4DB68BE86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C2C4F-2E6C-4E98-804B-0B7B2E90F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F258FAA-3D20-4C03-BCA7-CBC86165F2B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08194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73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6127-9087-481E-8819-4DB68BE86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C2C4F-2E6C-4E98-804B-0B7B2E90F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F258FAA-3D20-4C03-BCA7-CBC86165F2B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552255580"/>
      </p:ext>
    </p:extLst>
  </p:cSld>
  <p:clrMap bg1="lt1" tx1="dk1" bg2="lt2" tx2="dk2" accent1="accent1" accent2="accent2" accent3="accent3" accent4="accent4" accent5="accent5" accent6="accent6" hlink="hlink" folHlink="folHlink"/>
  <p:sldLayoutIdLst>
    <p:sldLayoutId id="2147483650" r:id="rId1"/>
    <p:sldLayoutId id="2147483735" r:id="rId2"/>
    <p:sldLayoutId id="214748374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riangle_FADE_DK.png">
            <a:extLst>
              <a:ext uri="{FF2B5EF4-FFF2-40B4-BE49-F238E27FC236}">
                <a16:creationId xmlns:a16="http://schemas.microsoft.com/office/drawing/2014/main" id="{3AB884F2-C536-4178-995E-47D069D249F2}"/>
              </a:ext>
            </a:extLst>
          </p:cNvPr>
          <p:cNvPicPr>
            <a:picLocks noChangeAspect="1"/>
          </p:cNvPicPr>
          <p:nvPr userDrawn="1"/>
        </p:nvPicPr>
        <p:blipFill rotWithShape="1">
          <a:blip>
            <a:extLst>
              <a:ext uri="{28A0092B-C50C-407E-A947-70E740481C1C}">
                <a14:useLocalDpi xmlns:a14="http://schemas.microsoft.com/office/drawing/2010/main" val="0"/>
              </a:ext>
            </a:extLst>
          </a:blip>
          <a:srcRect b="996"/>
          <a:stretch/>
        </p:blipFill>
        <p:spPr>
          <a:xfrm>
            <a:off x="0" y="-23091"/>
            <a:ext cx="12192000" cy="6888787"/>
          </a:xfrm>
          <a:prstGeom prst="rect">
            <a:avLst/>
          </a:prstGeom>
        </p:spPr>
      </p:pic>
      <p:sp>
        <p:nvSpPr>
          <p:cNvPr id="2" name="Title Placeholder 1">
            <a:extLst>
              <a:ext uri="{FF2B5EF4-FFF2-40B4-BE49-F238E27FC236}">
                <a16:creationId xmlns:a16="http://schemas.microsoft.com/office/drawing/2014/main" id="{5FFC77FC-6529-486B-BD13-05115323F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35FAB8-4BFB-4F91-8CB4-465C9F68C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5E96A-F2C3-4477-BE18-46B5DEAF0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B5E2E946-D839-4071-AD77-626F73CE8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0FD57C-0AC2-47F2-8FA2-6596DA79E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03270-4095-4A7F-A4EC-83CA20FB7690}" type="slidenum">
              <a:rPr lang="en-GB" smtClean="0"/>
              <a:t>‹#›</a:t>
            </a:fld>
            <a:endParaRPr lang="en-GB"/>
          </a:p>
        </p:txBody>
      </p:sp>
    </p:spTree>
    <p:extLst>
      <p:ext uri="{BB962C8B-B14F-4D97-AF65-F5344CB8AC3E}">
        <p14:creationId xmlns:p14="http://schemas.microsoft.com/office/powerpoint/2010/main" val="1878660086"/>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6127-9087-481E-8819-4DB68BE86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C2C4F-2E6C-4E98-804B-0B7B2E90F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F258FAA-3D20-4C03-BCA7-CBC86165F2B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21623319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6127-9087-481E-8819-4DB68BE86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C2C4F-2E6C-4E98-804B-0B7B2E90F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F258FAA-3D20-4C03-BCA7-CBC86165F2B3}"/>
              </a:ext>
            </a:extLst>
          </p:cNvPr>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100">
                <a:solidFill>
                  <a:schemeClr val="tx2"/>
                </a:solidFill>
              </a:defRPr>
            </a:lvl1pPr>
          </a:lstStyle>
          <a:p>
            <a:fld id="{50836A4A-691A-4DC1-A36E-78034D2AE64F}" type="slidenum">
              <a:rPr lang="en-GB" smtClean="0"/>
              <a:pPr/>
              <a:t>‹#›</a:t>
            </a:fld>
            <a:endParaRPr lang="en-GB"/>
          </a:p>
        </p:txBody>
      </p:sp>
    </p:spTree>
    <p:extLst>
      <p:ext uri="{BB962C8B-B14F-4D97-AF65-F5344CB8AC3E}">
        <p14:creationId xmlns:p14="http://schemas.microsoft.com/office/powerpoint/2010/main" val="4625632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291A5F"/>
        </a:solidFill>
        <a:effectLst/>
      </p:bgPr>
    </p:bg>
    <p:spTree>
      <p:nvGrpSpPr>
        <p:cNvPr id="1" name=""/>
        <p:cNvGrpSpPr/>
        <p:nvPr/>
      </p:nvGrpSpPr>
      <p:grpSpPr>
        <a:xfrm>
          <a:off x="0" y="0"/>
          <a:ext cx="0" cy="0"/>
          <a:chOff x="0" y="0"/>
          <a:chExt cx="0" cy="0"/>
        </a:xfrm>
      </p:grpSpPr>
      <p:pic>
        <p:nvPicPr>
          <p:cNvPr id="17" name="bg object 17"/>
          <p:cNvPicPr/>
          <p:nvPr/>
        </p:nvPicPr>
        <p:blipFill>
          <a:blip cstate="print"/>
          <a:stretch>
            <a:fillRect/>
          </a:stretch>
        </p:blipFill>
        <p:spPr>
          <a:xfrm>
            <a:off x="673047" y="6446370"/>
            <a:ext cx="177566" cy="178757"/>
          </a:xfrm>
          <a:prstGeom prst="rect">
            <a:avLst/>
          </a:prstGeom>
        </p:spPr>
      </p:pic>
      <p:pic>
        <p:nvPicPr>
          <p:cNvPr id="18" name="bg object 18"/>
          <p:cNvPicPr/>
          <p:nvPr/>
        </p:nvPicPr>
        <p:blipFill>
          <a:blip cstate="print"/>
          <a:stretch>
            <a:fillRect/>
          </a:stretch>
        </p:blipFill>
        <p:spPr>
          <a:xfrm>
            <a:off x="1035554" y="6446371"/>
            <a:ext cx="151726" cy="178739"/>
          </a:xfrm>
          <a:prstGeom prst="rect">
            <a:avLst/>
          </a:prstGeom>
        </p:spPr>
      </p:pic>
      <p:sp>
        <p:nvSpPr>
          <p:cNvPr id="19" name="bg object 19"/>
          <p:cNvSpPr/>
          <p:nvPr/>
        </p:nvSpPr>
        <p:spPr>
          <a:xfrm>
            <a:off x="1383886" y="6446367"/>
            <a:ext cx="264160" cy="175895"/>
          </a:xfrm>
          <a:custGeom>
            <a:avLst/>
            <a:gdLst/>
            <a:ahLst/>
            <a:cxnLst/>
            <a:rect l="l" t="t" r="r" b="b"/>
            <a:pathLst>
              <a:path w="264160" h="175895">
                <a:moveTo>
                  <a:pt x="198500" y="0"/>
                </a:moveTo>
                <a:lnTo>
                  <a:pt x="182827" y="1424"/>
                </a:lnTo>
                <a:lnTo>
                  <a:pt x="168241" y="6651"/>
                </a:lnTo>
                <a:lnTo>
                  <a:pt x="155415" y="15341"/>
                </a:lnTo>
                <a:lnTo>
                  <a:pt x="145021" y="27152"/>
                </a:lnTo>
                <a:lnTo>
                  <a:pt x="135798" y="15275"/>
                </a:lnTo>
                <a:lnTo>
                  <a:pt x="123923" y="6789"/>
                </a:lnTo>
                <a:lnTo>
                  <a:pt x="109395" y="1697"/>
                </a:lnTo>
                <a:lnTo>
                  <a:pt x="92214" y="0"/>
                </a:lnTo>
                <a:lnTo>
                  <a:pt x="79098" y="1158"/>
                </a:lnTo>
                <a:lnTo>
                  <a:pt x="66794" y="5313"/>
                </a:lnTo>
                <a:lnTo>
                  <a:pt x="55801" y="12228"/>
                </a:lnTo>
                <a:lnTo>
                  <a:pt x="46621" y="21666"/>
                </a:lnTo>
                <a:lnTo>
                  <a:pt x="46621" y="3416"/>
                </a:lnTo>
                <a:lnTo>
                  <a:pt x="0" y="3416"/>
                </a:lnTo>
                <a:lnTo>
                  <a:pt x="0" y="175336"/>
                </a:lnTo>
                <a:lnTo>
                  <a:pt x="46964" y="175336"/>
                </a:lnTo>
                <a:lnTo>
                  <a:pt x="46964" y="81470"/>
                </a:lnTo>
                <a:lnTo>
                  <a:pt x="47490" y="71800"/>
                </a:lnTo>
                <a:lnTo>
                  <a:pt x="69138" y="39877"/>
                </a:lnTo>
                <a:lnTo>
                  <a:pt x="77838" y="40182"/>
                </a:lnTo>
                <a:lnTo>
                  <a:pt x="90891" y="42459"/>
                </a:lnTo>
                <a:lnTo>
                  <a:pt x="100218" y="49290"/>
                </a:lnTo>
                <a:lnTo>
                  <a:pt x="105816" y="60676"/>
                </a:lnTo>
                <a:lnTo>
                  <a:pt x="107683" y="76619"/>
                </a:lnTo>
                <a:lnTo>
                  <a:pt x="107683" y="175298"/>
                </a:lnTo>
                <a:lnTo>
                  <a:pt x="155333" y="175298"/>
                </a:lnTo>
                <a:lnTo>
                  <a:pt x="155333" y="81432"/>
                </a:lnTo>
                <a:lnTo>
                  <a:pt x="155859" y="71759"/>
                </a:lnTo>
                <a:lnTo>
                  <a:pt x="177507" y="39839"/>
                </a:lnTo>
                <a:lnTo>
                  <a:pt x="186207" y="40144"/>
                </a:lnTo>
                <a:lnTo>
                  <a:pt x="199263" y="42421"/>
                </a:lnTo>
                <a:lnTo>
                  <a:pt x="208583" y="49250"/>
                </a:lnTo>
                <a:lnTo>
                  <a:pt x="214166" y="60632"/>
                </a:lnTo>
                <a:lnTo>
                  <a:pt x="216014" y="76568"/>
                </a:lnTo>
                <a:lnTo>
                  <a:pt x="216014" y="175259"/>
                </a:lnTo>
                <a:lnTo>
                  <a:pt x="263677" y="175259"/>
                </a:lnTo>
                <a:lnTo>
                  <a:pt x="263677" y="70396"/>
                </a:lnTo>
                <a:lnTo>
                  <a:pt x="262648" y="54510"/>
                </a:lnTo>
                <a:lnTo>
                  <a:pt x="247230" y="18326"/>
                </a:lnTo>
                <a:lnTo>
                  <a:pt x="213657" y="1152"/>
                </a:lnTo>
                <a:lnTo>
                  <a:pt x="198526" y="0"/>
                </a:lnTo>
                <a:close/>
              </a:path>
            </a:pathLst>
          </a:custGeom>
          <a:solidFill>
            <a:srgbClr val="FFFFFF"/>
          </a:solidFill>
        </p:spPr>
        <p:txBody>
          <a:bodyPr wrap="square" lIns="0" tIns="0" rIns="0" bIns="0" rtlCol="0"/>
          <a:lstStyle/>
          <a:p>
            <a:endParaRPr sz="1092"/>
          </a:p>
        </p:txBody>
      </p:sp>
      <p:pic>
        <p:nvPicPr>
          <p:cNvPr id="20" name="bg object 20"/>
          <p:cNvPicPr/>
          <p:nvPr/>
        </p:nvPicPr>
        <p:blipFill>
          <a:blip cstate="print"/>
          <a:stretch>
            <a:fillRect/>
          </a:stretch>
        </p:blipFill>
        <p:spPr>
          <a:xfrm>
            <a:off x="1659534" y="6370739"/>
            <a:ext cx="500466" cy="254474"/>
          </a:xfrm>
          <a:prstGeom prst="rect">
            <a:avLst/>
          </a:prstGeom>
        </p:spPr>
      </p:pic>
      <p:pic>
        <p:nvPicPr>
          <p:cNvPr id="21" name="bg object 21"/>
          <p:cNvPicPr/>
          <p:nvPr/>
        </p:nvPicPr>
        <p:blipFill>
          <a:blip cstate="print"/>
          <a:stretch>
            <a:fillRect/>
          </a:stretch>
        </p:blipFill>
        <p:spPr>
          <a:xfrm>
            <a:off x="862622" y="6449814"/>
            <a:ext cx="166522" cy="175336"/>
          </a:xfrm>
          <a:prstGeom prst="rect">
            <a:avLst/>
          </a:prstGeom>
        </p:spPr>
      </p:pic>
      <p:pic>
        <p:nvPicPr>
          <p:cNvPr id="22" name="bg object 22"/>
          <p:cNvPicPr/>
          <p:nvPr/>
        </p:nvPicPr>
        <p:blipFill>
          <a:blip cstate="print"/>
          <a:stretch>
            <a:fillRect/>
          </a:stretch>
        </p:blipFill>
        <p:spPr>
          <a:xfrm>
            <a:off x="1193964" y="6446380"/>
            <a:ext cx="177571" cy="178803"/>
          </a:xfrm>
          <a:prstGeom prst="rect">
            <a:avLst/>
          </a:prstGeom>
        </p:spPr>
      </p:pic>
      <p:sp>
        <p:nvSpPr>
          <p:cNvPr id="23" name="bg object 23"/>
          <p:cNvSpPr/>
          <p:nvPr/>
        </p:nvSpPr>
        <p:spPr>
          <a:xfrm>
            <a:off x="359994" y="6370739"/>
            <a:ext cx="299720" cy="251460"/>
          </a:xfrm>
          <a:custGeom>
            <a:avLst/>
            <a:gdLst/>
            <a:ahLst/>
            <a:cxnLst/>
            <a:rect l="l" t="t" r="r" b="b"/>
            <a:pathLst>
              <a:path w="299720" h="251459">
                <a:moveTo>
                  <a:pt x="299300" y="148183"/>
                </a:moveTo>
                <a:lnTo>
                  <a:pt x="251675" y="148183"/>
                </a:lnTo>
                <a:lnTo>
                  <a:pt x="251675" y="102870"/>
                </a:lnTo>
                <a:lnTo>
                  <a:pt x="149771" y="102870"/>
                </a:lnTo>
                <a:lnTo>
                  <a:pt x="149771" y="0"/>
                </a:lnTo>
                <a:lnTo>
                  <a:pt x="102146" y="0"/>
                </a:lnTo>
                <a:lnTo>
                  <a:pt x="102146" y="102870"/>
                </a:lnTo>
                <a:lnTo>
                  <a:pt x="0" y="102870"/>
                </a:lnTo>
                <a:lnTo>
                  <a:pt x="0" y="148590"/>
                </a:lnTo>
                <a:lnTo>
                  <a:pt x="102146" y="148590"/>
                </a:lnTo>
                <a:lnTo>
                  <a:pt x="102146" y="251460"/>
                </a:lnTo>
                <a:lnTo>
                  <a:pt x="149796" y="251460"/>
                </a:lnTo>
                <a:lnTo>
                  <a:pt x="149796" y="148590"/>
                </a:lnTo>
                <a:lnTo>
                  <a:pt x="251650" y="148590"/>
                </a:lnTo>
                <a:lnTo>
                  <a:pt x="251650" y="250977"/>
                </a:lnTo>
                <a:lnTo>
                  <a:pt x="299300" y="250977"/>
                </a:lnTo>
                <a:lnTo>
                  <a:pt x="299300" y="148183"/>
                </a:lnTo>
                <a:close/>
              </a:path>
              <a:path w="299720" h="251459">
                <a:moveTo>
                  <a:pt x="299300" y="0"/>
                </a:moveTo>
                <a:lnTo>
                  <a:pt x="251650" y="0"/>
                </a:lnTo>
                <a:lnTo>
                  <a:pt x="251650" y="102463"/>
                </a:lnTo>
                <a:lnTo>
                  <a:pt x="299300" y="102463"/>
                </a:lnTo>
                <a:lnTo>
                  <a:pt x="299300" y="0"/>
                </a:lnTo>
                <a:close/>
              </a:path>
            </a:pathLst>
          </a:custGeom>
          <a:solidFill>
            <a:srgbClr val="FFFFFF"/>
          </a:solidFill>
        </p:spPr>
        <p:txBody>
          <a:bodyPr wrap="square" lIns="0" tIns="0" rIns="0" bIns="0" rtlCol="0"/>
          <a:lstStyle/>
          <a:p>
            <a:endParaRPr sz="1092"/>
          </a:p>
        </p:txBody>
      </p:sp>
      <p:sp>
        <p:nvSpPr>
          <p:cNvPr id="2" name="Holder 2"/>
          <p:cNvSpPr>
            <a:spLocks noGrp="1"/>
          </p:cNvSpPr>
          <p:nvPr>
            <p:ph type="title"/>
          </p:nvPr>
        </p:nvSpPr>
        <p:spPr>
          <a:xfrm>
            <a:off x="527300" y="341513"/>
            <a:ext cx="4223385" cy="538609"/>
          </a:xfrm>
          <a:prstGeom prst="rect">
            <a:avLst/>
          </a:prstGeom>
        </p:spPr>
        <p:txBody>
          <a:bodyPr wrap="square" lIns="0" tIns="0" rIns="0" bIns="0">
            <a:spAutoFit/>
          </a:bodyPr>
          <a:lstStyle>
            <a:lvl1pPr>
              <a:defRPr sz="3500" b="1" i="0">
                <a:solidFill>
                  <a:srgbClr val="291A5F"/>
                </a:solidFill>
                <a:latin typeface="DM Sans"/>
                <a:cs typeface="DM Sans"/>
              </a:defRPr>
            </a:lvl1pPr>
          </a:lstStyle>
          <a:p>
            <a:endParaRPr/>
          </a:p>
        </p:txBody>
      </p:sp>
      <p:sp>
        <p:nvSpPr>
          <p:cNvPr id="3" name="Holder 3"/>
          <p:cNvSpPr>
            <a:spLocks noGrp="1"/>
          </p:cNvSpPr>
          <p:nvPr>
            <p:ph type="body" idx="1"/>
          </p:nvPr>
        </p:nvSpPr>
        <p:spPr>
          <a:xfrm>
            <a:off x="6554449" y="2944039"/>
            <a:ext cx="4928870" cy="307777"/>
          </a:xfrm>
          <a:prstGeom prst="rect">
            <a:avLst/>
          </a:prstGeom>
        </p:spPr>
        <p:txBody>
          <a:bodyPr wrap="square" lIns="0" tIns="0" rIns="0" bIns="0">
            <a:spAutoFit/>
          </a:bodyPr>
          <a:lstStyle>
            <a:lvl1pPr>
              <a:defRPr sz="2000" b="1" i="0">
                <a:solidFill>
                  <a:srgbClr val="E20D8F"/>
                </a:solidFill>
                <a:latin typeface="DM Sans"/>
                <a:cs typeface="DM Sans"/>
              </a:defRPr>
            </a:lvl1pPr>
          </a:lstStyle>
          <a:p>
            <a:endParaRPr/>
          </a:p>
        </p:txBody>
      </p:sp>
      <p:sp>
        <p:nvSpPr>
          <p:cNvPr id="5" name="Holder 5"/>
          <p:cNvSpPr>
            <a:spLocks noGrp="1"/>
          </p:cNvSpPr>
          <p:nvPr>
            <p:ph type="dt" sz="half" idx="6"/>
          </p:nvPr>
        </p:nvSpPr>
        <p:spPr>
          <a:xfrm>
            <a:off x="609917" y="6377940"/>
            <a:ext cx="28056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3/16/2026</a:t>
            </a:fld>
            <a:endParaRPr lang="en-US"/>
          </a:p>
        </p:txBody>
      </p:sp>
    </p:spTree>
    <p:extLst>
      <p:ext uri="{BB962C8B-B14F-4D97-AF65-F5344CB8AC3E}">
        <p14:creationId xmlns:p14="http://schemas.microsoft.com/office/powerpoint/2010/main" val="35302015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xStyles>
    <p:titleStyle>
      <a:lvl1pPr>
        <a:defRPr>
          <a:latin typeface="+mj-lt"/>
          <a:ea typeface="+mj-ea"/>
          <a:cs typeface="+mj-cs"/>
        </a:defRPr>
      </a:lvl1pPr>
    </p:titleStyle>
    <p:bodyStyle>
      <a:lvl1pPr marL="0">
        <a:defRPr>
          <a:latin typeface="+mn-lt"/>
          <a:ea typeface="+mn-ea"/>
          <a:cs typeface="+mn-cs"/>
        </a:defRPr>
      </a:lvl1pPr>
      <a:lvl2pPr marL="457179">
        <a:defRPr>
          <a:latin typeface="+mn-lt"/>
          <a:ea typeface="+mn-ea"/>
          <a:cs typeface="+mn-cs"/>
        </a:defRPr>
      </a:lvl2pPr>
      <a:lvl3pPr marL="914358">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4">
        <a:defRPr>
          <a:latin typeface="+mn-lt"/>
          <a:ea typeface="+mn-ea"/>
          <a:cs typeface="+mn-cs"/>
        </a:defRPr>
      </a:lvl6pPr>
      <a:lvl7pPr marL="2743073">
        <a:defRPr>
          <a:latin typeface="+mn-lt"/>
          <a:ea typeface="+mn-ea"/>
          <a:cs typeface="+mn-cs"/>
        </a:defRPr>
      </a:lvl7pPr>
      <a:lvl8pPr marL="3200252">
        <a:defRPr>
          <a:latin typeface="+mn-lt"/>
          <a:ea typeface="+mn-ea"/>
          <a:cs typeface="+mn-cs"/>
        </a:defRPr>
      </a:lvl8pPr>
      <a:lvl9pPr marL="3657430">
        <a:defRPr>
          <a:latin typeface="+mn-lt"/>
          <a:ea typeface="+mn-ea"/>
          <a:cs typeface="+mn-cs"/>
        </a:defRPr>
      </a:lvl9pPr>
    </p:bodyStyle>
    <p:otherStyle>
      <a:lvl1pPr marL="0">
        <a:defRPr>
          <a:latin typeface="+mn-lt"/>
          <a:ea typeface="+mn-ea"/>
          <a:cs typeface="+mn-cs"/>
        </a:defRPr>
      </a:lvl1pPr>
      <a:lvl2pPr marL="457179">
        <a:defRPr>
          <a:latin typeface="+mn-lt"/>
          <a:ea typeface="+mn-ea"/>
          <a:cs typeface="+mn-cs"/>
        </a:defRPr>
      </a:lvl2pPr>
      <a:lvl3pPr marL="914358">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4">
        <a:defRPr>
          <a:latin typeface="+mn-lt"/>
          <a:ea typeface="+mn-ea"/>
          <a:cs typeface="+mn-cs"/>
        </a:defRPr>
      </a:lvl6pPr>
      <a:lvl7pPr marL="2743073">
        <a:defRPr>
          <a:latin typeface="+mn-lt"/>
          <a:ea typeface="+mn-ea"/>
          <a:cs typeface="+mn-cs"/>
        </a:defRPr>
      </a:lvl7pPr>
      <a:lvl8pPr marL="3200252">
        <a:defRPr>
          <a:latin typeface="+mn-lt"/>
          <a:ea typeface="+mn-ea"/>
          <a:cs typeface="+mn-cs"/>
        </a:defRPr>
      </a:lvl8pPr>
      <a:lvl9pPr marL="36574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ris.elliott@housemark.co.uk"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ris.elliott@housemark.co.uk" TargetMode="Externa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DDC917-5E20-B05D-24D4-884DDD93DA6E}"/>
              </a:ext>
            </a:extLst>
          </p:cNvPr>
          <p:cNvSpPr/>
          <p:nvPr/>
        </p:nvSpPr>
        <p:spPr>
          <a:xfrm>
            <a:off x="0" y="0"/>
            <a:ext cx="12192000" cy="6858000"/>
          </a:xfrm>
          <a:prstGeom prst="rect">
            <a:avLst/>
          </a:prstGeom>
          <a:solidFill>
            <a:srgbClr val="291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92FE7D-6F17-B3E6-A02C-475AD6D41685}"/>
              </a:ext>
            </a:extLst>
          </p:cNvPr>
          <p:cNvSpPr txBox="1"/>
          <p:nvPr/>
        </p:nvSpPr>
        <p:spPr>
          <a:xfrm>
            <a:off x="411958" y="2040601"/>
            <a:ext cx="9399990" cy="2335832"/>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6000" b="1">
                <a:solidFill>
                  <a:schemeClr val="bg1"/>
                </a:solidFill>
                <a:effectLst/>
                <a:latin typeface="DM Sans" pitchFamily="2" charset="77"/>
              </a:rPr>
              <a:t>Mansfield District Council TSM Survey 2025/26</a:t>
            </a:r>
            <a:endParaRPr lang="en-GB" sz="6000">
              <a:solidFill>
                <a:schemeClr val="bg1"/>
              </a:solidFill>
              <a:effectLst/>
              <a:latin typeface="DM Sans" pitchFamily="2" charset="77"/>
            </a:endParaRPr>
          </a:p>
        </p:txBody>
      </p:sp>
      <p:sp>
        <p:nvSpPr>
          <p:cNvPr id="19" name="TextBox 18">
            <a:extLst>
              <a:ext uri="{FF2B5EF4-FFF2-40B4-BE49-F238E27FC236}">
                <a16:creationId xmlns:a16="http://schemas.microsoft.com/office/drawing/2014/main" id="{E18CAE66-0397-7A2D-F936-17A2EA3CCC59}"/>
              </a:ext>
            </a:extLst>
          </p:cNvPr>
          <p:cNvSpPr txBox="1"/>
          <p:nvPr/>
        </p:nvSpPr>
        <p:spPr>
          <a:xfrm>
            <a:off x="432000" y="6253794"/>
            <a:ext cx="6779172" cy="230832"/>
          </a:xfrm>
          <a:prstGeom prst="rect">
            <a:avLst/>
          </a:prstGeom>
          <a:noFill/>
        </p:spPr>
        <p:txBody>
          <a:bodyPr wrap="square" lIns="0" tIns="0" rIns="0" bIns="0" rtlCol="0">
            <a:spAutoFit/>
          </a:bodyPr>
          <a:lstStyle/>
          <a:p>
            <a:r>
              <a:rPr lang="en-GB" sz="1500">
                <a:solidFill>
                  <a:schemeClr val="bg1"/>
                </a:solidFill>
                <a:effectLst/>
                <a:latin typeface="DM Sans" pitchFamily="2" charset="77"/>
              </a:rPr>
              <a:t>13</a:t>
            </a:r>
            <a:r>
              <a:rPr lang="en-GB" sz="1500" baseline="30000">
                <a:solidFill>
                  <a:schemeClr val="bg1"/>
                </a:solidFill>
                <a:effectLst/>
                <a:latin typeface="DM Sans" pitchFamily="2" charset="77"/>
              </a:rPr>
              <a:t>th</a:t>
            </a:r>
            <a:r>
              <a:rPr lang="en-GB" sz="1500">
                <a:solidFill>
                  <a:schemeClr val="bg1"/>
                </a:solidFill>
                <a:effectLst/>
                <a:latin typeface="DM Sans" pitchFamily="2" charset="77"/>
              </a:rPr>
              <a:t> January 2026</a:t>
            </a:r>
          </a:p>
        </p:txBody>
      </p:sp>
      <p:grpSp>
        <p:nvGrpSpPr>
          <p:cNvPr id="14" name="Group 13">
            <a:extLst>
              <a:ext uri="{FF2B5EF4-FFF2-40B4-BE49-F238E27FC236}">
                <a16:creationId xmlns:a16="http://schemas.microsoft.com/office/drawing/2014/main" id="{C5E43090-42C5-B9C4-D433-1A385602BC8A}"/>
              </a:ext>
            </a:extLst>
          </p:cNvPr>
          <p:cNvGrpSpPr/>
          <p:nvPr userDrawn="1"/>
        </p:nvGrpSpPr>
        <p:grpSpPr>
          <a:xfrm>
            <a:off x="9951345" y="6253794"/>
            <a:ext cx="1972800" cy="230832"/>
            <a:chOff x="9393949" y="5736914"/>
            <a:chExt cx="1972800" cy="230832"/>
          </a:xfrm>
        </p:grpSpPr>
        <p:sp>
          <p:nvSpPr>
            <p:cNvPr id="18" name="TextBox 17">
              <a:extLst>
                <a:ext uri="{FF2B5EF4-FFF2-40B4-BE49-F238E27FC236}">
                  <a16:creationId xmlns:a16="http://schemas.microsoft.com/office/drawing/2014/main" id="{5E4EEE47-3BB7-DD56-80C7-1152B57BD6C1}"/>
                </a:ext>
              </a:extLst>
            </p:cNvPr>
            <p:cNvSpPr txBox="1"/>
            <p:nvPr userDrawn="1"/>
          </p:nvSpPr>
          <p:spPr>
            <a:xfrm>
              <a:off x="9720000" y="5736914"/>
              <a:ext cx="1646749" cy="230832"/>
            </a:xfrm>
            <a:prstGeom prst="rect">
              <a:avLst/>
            </a:prstGeom>
            <a:noFill/>
          </p:spPr>
          <p:txBody>
            <a:bodyPr wrap="square" lIns="0" tIns="0" rIns="0" bIns="0" rtlCol="0">
              <a:spAutoFit/>
            </a:bodyPr>
            <a:lstStyle/>
            <a:p>
              <a:pPr algn="l">
                <a:lnSpc>
                  <a:spcPts val="1800"/>
                </a:lnSpc>
              </a:pPr>
              <a:r>
                <a:rPr lang="en-GB" sz="1500" err="1">
                  <a:solidFill>
                    <a:schemeClr val="bg1"/>
                  </a:solidFill>
                  <a:effectLst/>
                  <a:latin typeface="DM Sans" pitchFamily="2" charset="77"/>
                </a:rPr>
                <a:t>housemark.co.uk</a:t>
              </a:r>
              <a:endParaRPr lang="en-GB" sz="1500">
                <a:solidFill>
                  <a:schemeClr val="bg1"/>
                </a:solidFill>
                <a:effectLst/>
                <a:latin typeface="DM Sans" pitchFamily="2" charset="77"/>
              </a:endParaRPr>
            </a:p>
          </p:txBody>
        </p:sp>
        <p:pic>
          <p:nvPicPr>
            <p:cNvPr id="21" name="Graphic 20">
              <a:extLst>
                <a:ext uri="{FF2B5EF4-FFF2-40B4-BE49-F238E27FC236}">
                  <a16:creationId xmlns:a16="http://schemas.microsoft.com/office/drawing/2014/main" id="{0914C7DB-5C4D-1449-84F3-FAA930F7ADCB}"/>
                </a:ext>
              </a:extLst>
            </p:cNvPr>
            <p:cNvPicPr>
              <a:picLocks noChangeAspect="1"/>
            </p:cNvPicPr>
            <p:nvPr userDrawn="1"/>
          </p:nvPicPr>
          <p:blipFill>
            <a:blip/>
            <a:stretch>
              <a:fillRect/>
            </a:stretch>
          </p:blipFill>
          <p:spPr>
            <a:xfrm>
              <a:off x="9393949" y="5775650"/>
              <a:ext cx="255600" cy="153360"/>
            </a:xfrm>
            <a:prstGeom prst="rect">
              <a:avLst/>
            </a:prstGeom>
          </p:spPr>
        </p:pic>
      </p:grpSp>
      <p:sp>
        <p:nvSpPr>
          <p:cNvPr id="2" name="Title 1">
            <a:extLst>
              <a:ext uri="{FF2B5EF4-FFF2-40B4-BE49-F238E27FC236}">
                <a16:creationId xmlns:a16="http://schemas.microsoft.com/office/drawing/2014/main" id="{8A7A5BE7-2263-AAE0-9755-B053A48FE6FC}"/>
              </a:ext>
            </a:extLst>
          </p:cNvPr>
          <p:cNvSpPr txBox="1">
            <a:spLocks/>
          </p:cNvSpPr>
          <p:nvPr/>
        </p:nvSpPr>
        <p:spPr>
          <a:xfrm>
            <a:off x="411958" y="4697848"/>
            <a:ext cx="4170960" cy="12345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bg1"/>
                </a:solidFill>
                <a:latin typeface="DM Sans Medium" pitchFamily="2" charset="0"/>
                <a:ea typeface="+mj-ea"/>
                <a:cs typeface="+mj-cs"/>
              </a:defRPr>
            </a:lvl1pPr>
          </a:lstStyle>
          <a:p>
            <a:pPr marL="0" marR="0" lvl="0" indent="0" algn="l" defTabSz="914400" rtl="0" eaLnBrk="1" fontAlgn="auto" latinLnBrk="0" hangingPunct="1">
              <a:lnSpc>
                <a:spcPts val="1680"/>
              </a:lnSpc>
              <a:spcBef>
                <a:spcPct val="0"/>
              </a:spcBef>
              <a:spcAft>
                <a:spcPts val="0"/>
              </a:spcAft>
              <a:buClrTx/>
              <a:buSzTx/>
              <a:buFontTx/>
              <a:buNone/>
              <a:tabLst/>
              <a:defRPr/>
            </a:pPr>
            <a:r>
              <a:rPr lang="en-GB" sz="1400">
                <a:solidFill>
                  <a:prstClr val="white"/>
                </a:solidFill>
                <a:latin typeface="DM Sans" pitchFamily="2" charset="0"/>
              </a:rPr>
              <a:t>Chris Elliott</a:t>
            </a:r>
          </a:p>
          <a:p>
            <a:pPr marL="0" marR="0" lvl="0" indent="0" algn="l" defTabSz="914400" rtl="0" eaLnBrk="1" fontAlgn="auto" latinLnBrk="0" hangingPunct="1">
              <a:lnSpc>
                <a:spcPts val="1680"/>
              </a:lnSpc>
              <a:spcBef>
                <a:spcPct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DM Sans" pitchFamily="2" charset="0"/>
                <a:ea typeface="+mj-ea"/>
                <a:cs typeface="+mj-cs"/>
              </a:rPr>
              <a:t>Principal Consultant – Customer Experience</a:t>
            </a:r>
          </a:p>
          <a:p>
            <a:pPr>
              <a:lnSpc>
                <a:spcPts val="1680"/>
              </a:lnSpc>
              <a:defRPr/>
            </a:pPr>
            <a:r>
              <a:rPr lang="en-GB" sz="1400">
                <a:solidFill>
                  <a:prstClr val="white"/>
                </a:solidFill>
                <a:latin typeface="DM Sans"/>
                <a:hlinkClick r:id="rId2"/>
              </a:rPr>
              <a:t>chris.elliott</a:t>
            </a:r>
            <a:r>
              <a:rPr kumimoji="0" lang="en-GB" sz="1400" b="0" i="0" u="none" strike="noStrike" kern="1200" cap="none" spc="0" normalizeH="0" baseline="0" noProof="0">
                <a:ln>
                  <a:noFill/>
                </a:ln>
                <a:solidFill>
                  <a:prstClr val="white"/>
                </a:solidFill>
                <a:effectLst/>
                <a:uLnTx/>
                <a:uFillTx/>
                <a:latin typeface="DM Sans"/>
                <a:hlinkClick r:id="rId2"/>
              </a:rPr>
              <a:t>@housemark.co.uk</a:t>
            </a:r>
            <a:endParaRPr kumimoji="0" lang="en-GB" sz="1400" b="0" i="0" u="none" strike="noStrike" kern="1200" cap="none" spc="0" normalizeH="0" baseline="0" noProof="0">
              <a:ln>
                <a:noFill/>
              </a:ln>
              <a:solidFill>
                <a:prstClr val="white"/>
              </a:solidFill>
              <a:effectLst/>
              <a:uLnTx/>
              <a:uFillTx/>
              <a:latin typeface="DM Sans"/>
            </a:endParaRPr>
          </a:p>
          <a:p>
            <a:pPr>
              <a:lnSpc>
                <a:spcPts val="1680"/>
              </a:lnSpc>
              <a:defRPr/>
            </a:pPr>
            <a:r>
              <a:rPr lang="en-GB" sz="1400">
                <a:solidFill>
                  <a:prstClr val="white"/>
                </a:solidFill>
                <a:latin typeface="DM Sans" pitchFamily="2" charset="0"/>
              </a:rPr>
              <a:t>housemark.co.uk</a:t>
            </a:r>
          </a:p>
          <a:p>
            <a:pPr marL="0" marR="0" lvl="0" indent="0" algn="l" defTabSz="914400" rtl="0" eaLnBrk="1" fontAlgn="auto" latinLnBrk="0" hangingPunct="1">
              <a:lnSpc>
                <a:spcPts val="1680"/>
              </a:lnSpc>
              <a:spcBef>
                <a:spcPct val="0"/>
              </a:spcBef>
              <a:spcAft>
                <a:spcPts val="0"/>
              </a:spcAft>
              <a:buClrTx/>
              <a:buSzTx/>
              <a:buFontTx/>
              <a:buNone/>
              <a:tabLst/>
              <a:defRPr/>
            </a:pPr>
            <a:endParaRPr lang="en-GB" sz="1400" b="0" i="0" u="none" strike="noStrike" kern="1200" cap="none" spc="0" normalizeH="0" baseline="0" noProof="0">
              <a:ln>
                <a:noFill/>
              </a:ln>
              <a:solidFill>
                <a:prstClr val="white"/>
              </a:solidFill>
              <a:effectLst/>
              <a:uLnTx/>
              <a:uFillTx/>
              <a:latin typeface="DM Sans"/>
            </a:endParaRPr>
          </a:p>
        </p:txBody>
      </p:sp>
      <p:pic>
        <p:nvPicPr>
          <p:cNvPr id="4" name="Graphic 3">
            <a:extLst>
              <a:ext uri="{FF2B5EF4-FFF2-40B4-BE49-F238E27FC236}">
                <a16:creationId xmlns:a16="http://schemas.microsoft.com/office/drawing/2014/main" id="{C78292AF-D416-625E-B014-A216E89FE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pic>
        <p:nvPicPr>
          <p:cNvPr id="8" name="Picture 7" descr="A white cube with a black background&#10;&#10;AI-generated content may be incorrect.">
            <a:extLst>
              <a:ext uri="{FF2B5EF4-FFF2-40B4-BE49-F238E27FC236}">
                <a16:creationId xmlns:a16="http://schemas.microsoft.com/office/drawing/2014/main" id="{4C70641D-AD9F-544C-F5D9-1732565DF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9" y="925621"/>
            <a:ext cx="1833960" cy="651133"/>
          </a:xfrm>
          <a:prstGeom prst="rect">
            <a:avLst/>
          </a:prstGeom>
        </p:spPr>
      </p:pic>
      <p:pic>
        <p:nvPicPr>
          <p:cNvPr id="9" name="Picture 8" descr="A colorful logo with a black background&#10;&#10;AI-generated content may be incorrect.">
            <a:extLst>
              <a:ext uri="{FF2B5EF4-FFF2-40B4-BE49-F238E27FC236}">
                <a16:creationId xmlns:a16="http://schemas.microsoft.com/office/drawing/2014/main" id="{A4AF1C45-C367-1E9A-424D-EF32C13E1184}"/>
              </a:ext>
            </a:extLst>
          </p:cNvPr>
          <p:cNvPicPr>
            <a:picLocks noChangeAspect="1"/>
          </p:cNvPicPr>
          <p:nvPr/>
        </p:nvPicPr>
        <p:blipFill>
          <a:blip r:embed="rId6"/>
          <a:stretch>
            <a:fillRect/>
          </a:stretch>
        </p:blipFill>
        <p:spPr>
          <a:xfrm>
            <a:off x="9851999" y="0"/>
            <a:ext cx="2340001" cy="2340001"/>
          </a:xfrm>
          <a:prstGeom prst="rect">
            <a:avLst/>
          </a:prstGeom>
        </p:spPr>
      </p:pic>
    </p:spTree>
    <p:extLst>
      <p:ext uri="{BB962C8B-B14F-4D97-AF65-F5344CB8AC3E}">
        <p14:creationId xmlns:p14="http://schemas.microsoft.com/office/powerpoint/2010/main" val="206311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10</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28183"/>
            <a:ext cx="10212555"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TP01 (Overall Satisfaction) by age</a:t>
            </a:r>
            <a:r>
              <a:rPr lang="en-GB" sz="3600" b="1" spc="-100">
                <a:solidFill>
                  <a:srgbClr val="E41C86"/>
                </a:solidFill>
                <a:effectLst/>
                <a:latin typeface="DM Sans" pitchFamily="2" charset="77"/>
              </a:rPr>
              <a:t> </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EECC6058-D625-E408-4F7F-C2E02416470B}"/>
              </a:ext>
            </a:extLst>
          </p:cNvPr>
          <p:cNvGraphicFramePr/>
          <p:nvPr>
            <p:extLst>
              <p:ext uri="{D42A27DB-BD31-4B8C-83A1-F6EECF244321}">
                <p14:modId xmlns:p14="http://schemas.microsoft.com/office/powerpoint/2010/main" val="1793656956"/>
              </p:ext>
            </p:extLst>
          </p:nvPr>
        </p:nvGraphicFramePr>
        <p:xfrm>
          <a:off x="432000" y="794132"/>
          <a:ext cx="10919172" cy="557810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olorful logo with a black background&#10;&#10;AI-generated content may be incorrect.">
            <a:extLst>
              <a:ext uri="{FF2B5EF4-FFF2-40B4-BE49-F238E27FC236}">
                <a16:creationId xmlns:a16="http://schemas.microsoft.com/office/drawing/2014/main" id="{304C66C8-99AD-2465-6029-35A0BAD71776}"/>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251735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20C5-B193-48C0-E7F4-1C38442419D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6EF8375-5A05-0DC6-8622-D11F8CBB951D}"/>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5A14BE84-7A0B-E0D8-4CE5-02A5BA7F77CE}"/>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58C7AF-76EE-03E1-1B9C-F0C16C86926C}"/>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11</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EA9DCE8B-9D89-1C47-40FF-490C5C863128}"/>
              </a:ext>
            </a:extLst>
          </p:cNvPr>
          <p:cNvSpPr txBox="1"/>
          <p:nvPr/>
        </p:nvSpPr>
        <p:spPr>
          <a:xfrm>
            <a:off x="432000" y="28183"/>
            <a:ext cx="10212555"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TP01 (Overall Satisfaction) by ethnicity and sex</a:t>
            </a:r>
            <a:r>
              <a:rPr lang="en-GB" sz="3600" b="1" spc="-100">
                <a:solidFill>
                  <a:srgbClr val="E41C86"/>
                </a:solidFill>
                <a:effectLst/>
                <a:latin typeface="DM Sans" pitchFamily="2" charset="77"/>
              </a:rPr>
              <a:t> </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48B92399-D6C2-FF96-D228-F0F547221175}"/>
              </a:ext>
            </a:extLst>
          </p:cNvPr>
          <p:cNvGraphicFramePr/>
          <p:nvPr>
            <p:extLst>
              <p:ext uri="{D42A27DB-BD31-4B8C-83A1-F6EECF244321}">
                <p14:modId xmlns:p14="http://schemas.microsoft.com/office/powerpoint/2010/main" val="3352304183"/>
              </p:ext>
            </p:extLst>
          </p:nvPr>
        </p:nvGraphicFramePr>
        <p:xfrm>
          <a:off x="432000" y="794132"/>
          <a:ext cx="10919172" cy="557810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olorful logo with a black background&#10;&#10;AI-generated content may be incorrect.">
            <a:extLst>
              <a:ext uri="{FF2B5EF4-FFF2-40B4-BE49-F238E27FC236}">
                <a16:creationId xmlns:a16="http://schemas.microsoft.com/office/drawing/2014/main" id="{F3B79813-9A6D-6CB3-E2E8-44FC40416B40}"/>
              </a:ext>
            </a:extLst>
          </p:cNvPr>
          <p:cNvPicPr>
            <a:picLocks noChangeAspect="1"/>
          </p:cNvPicPr>
          <p:nvPr/>
        </p:nvPicPr>
        <p:blipFill>
          <a:blip r:embed="rId3"/>
          <a:stretch>
            <a:fillRect/>
          </a:stretch>
        </p:blipFill>
        <p:spPr>
          <a:xfrm>
            <a:off x="10796833" y="0"/>
            <a:ext cx="1395167" cy="1395167"/>
          </a:xfrm>
          <a:prstGeom prst="rect">
            <a:avLst/>
          </a:prstGeom>
        </p:spPr>
      </p:pic>
      <p:sp>
        <p:nvSpPr>
          <p:cNvPr id="2" name="TextBox 1">
            <a:extLst>
              <a:ext uri="{FF2B5EF4-FFF2-40B4-BE49-F238E27FC236}">
                <a16:creationId xmlns:a16="http://schemas.microsoft.com/office/drawing/2014/main" id="{BAEB5F64-2F06-B529-0A7B-4E0D5B440665}"/>
              </a:ext>
            </a:extLst>
          </p:cNvPr>
          <p:cNvSpPr txBox="1"/>
          <p:nvPr/>
        </p:nvSpPr>
        <p:spPr>
          <a:xfrm>
            <a:off x="685800" y="6486183"/>
            <a:ext cx="10665372" cy="369332"/>
          </a:xfrm>
          <a:prstGeom prst="rect">
            <a:avLst/>
          </a:prstGeom>
          <a:noFill/>
        </p:spPr>
        <p:txBody>
          <a:bodyPr wrap="square" rtlCol="0">
            <a:spAutoFit/>
          </a:bodyPr>
          <a:lstStyle/>
          <a:p>
            <a:r>
              <a:rPr lang="en-US"/>
              <a:t>Note – Not all ethnicity segments had responses collected so are omitted from the chart. </a:t>
            </a:r>
          </a:p>
        </p:txBody>
      </p:sp>
    </p:spTree>
    <p:extLst>
      <p:ext uri="{BB962C8B-B14F-4D97-AF65-F5344CB8AC3E}">
        <p14:creationId xmlns:p14="http://schemas.microsoft.com/office/powerpoint/2010/main" val="350288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98EB-0740-648C-0080-375E70EEA42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D59168B-78B5-271C-91A3-CC4F223F666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60F32285-7FAC-AADF-39C1-367FE6519CCA}"/>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A96045-BC92-872A-AE94-4A6E3786756B}"/>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12</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88F9FE78-4CA9-EA80-9EBF-8C562D9E00E9}"/>
              </a:ext>
            </a:extLst>
          </p:cNvPr>
          <p:cNvSpPr txBox="1"/>
          <p:nvPr/>
        </p:nvSpPr>
        <p:spPr>
          <a:xfrm>
            <a:off x="432000" y="0"/>
            <a:ext cx="10212555"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TP01 (Overall Satisfaction) by property type and needs category</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40BB2EE2-1829-2BAC-3C81-5343E841AA00}"/>
              </a:ext>
            </a:extLst>
          </p:cNvPr>
          <p:cNvGraphicFramePr/>
          <p:nvPr>
            <p:extLst>
              <p:ext uri="{D42A27DB-BD31-4B8C-83A1-F6EECF244321}">
                <p14:modId xmlns:p14="http://schemas.microsoft.com/office/powerpoint/2010/main" val="1554706583"/>
              </p:ext>
            </p:extLst>
          </p:nvPr>
        </p:nvGraphicFramePr>
        <p:xfrm>
          <a:off x="432000" y="1107996"/>
          <a:ext cx="10919172" cy="557810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olorful logo with a black background&#10;&#10;AI-generated content may be incorrect.">
            <a:extLst>
              <a:ext uri="{FF2B5EF4-FFF2-40B4-BE49-F238E27FC236}">
                <a16:creationId xmlns:a16="http://schemas.microsoft.com/office/drawing/2014/main" id="{14D08A02-82E5-E9C6-B4BC-6F2DA3263DD3}"/>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96715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13</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356617" y="0"/>
            <a:ext cx="10364833"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dirty="0">
                <a:solidFill>
                  <a:srgbClr val="E41C86"/>
                </a:solidFill>
                <a:effectLst/>
                <a:latin typeface="DM Sans" pitchFamily="2" charset="77"/>
              </a:rPr>
              <a:t>TP01 – Overall Satisfaction comment themes in here</a:t>
            </a:r>
            <a:endParaRPr lang="en-GB" sz="3600" spc="-100" dirty="0">
              <a:solidFill>
                <a:srgbClr val="E41C86"/>
              </a:solidFill>
              <a:effectLst/>
              <a:latin typeface="DM Sans" pitchFamily="2" charset="77"/>
            </a:endParaRPr>
          </a:p>
        </p:txBody>
      </p:sp>
      <p:sp>
        <p:nvSpPr>
          <p:cNvPr id="3" name="Content Placeholder 2">
            <a:extLst>
              <a:ext uri="{FF2B5EF4-FFF2-40B4-BE49-F238E27FC236}">
                <a16:creationId xmlns:a16="http://schemas.microsoft.com/office/drawing/2014/main" id="{AAD4BA91-A118-6918-2AE3-3B78D6B827FE}"/>
              </a:ext>
            </a:extLst>
          </p:cNvPr>
          <p:cNvSpPr txBox="1">
            <a:spLocks/>
          </p:cNvSpPr>
          <p:nvPr/>
        </p:nvSpPr>
        <p:spPr>
          <a:xfrm>
            <a:off x="356617" y="1219039"/>
            <a:ext cx="10515600" cy="501164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FontTx/>
              <a:buNone/>
              <a:defRPr/>
            </a:pPr>
            <a:r>
              <a:rPr lang="en-GB" sz="2200" dirty="0">
                <a:solidFill>
                  <a:srgbClr val="291A5F"/>
                </a:solidFill>
                <a:latin typeface="DM Sans" pitchFamily="2" charset="77"/>
              </a:rPr>
              <a:t>Analysing comments from tenants that score ‘very satisfied’ with their overall satisfaction, overall themes consider:</a:t>
            </a:r>
            <a:endParaRPr lang="en-GB" sz="2200" dirty="0">
              <a:solidFill>
                <a:srgbClr val="291A5F"/>
              </a:solidFill>
              <a:latin typeface="DM Sans" pitchFamily="2" charset="77"/>
              <a:ea typeface="Calibri"/>
              <a:cs typeface="Calibri"/>
            </a:endParaRPr>
          </a:p>
          <a:p>
            <a:pPr algn="l">
              <a:lnSpc>
                <a:spcPct val="120000"/>
              </a:lnSpc>
              <a:spcBef>
                <a:spcPts val="0"/>
              </a:spcBef>
              <a:buFontTx/>
              <a:buNone/>
              <a:defRPr/>
            </a:pPr>
            <a:endParaRPr lang="en-GB" sz="2200" dirty="0">
              <a:solidFill>
                <a:srgbClr val="291A5F"/>
              </a:solidFill>
              <a:latin typeface="DM Sans" pitchFamily="2" charset="77"/>
              <a:ea typeface="Calibri"/>
              <a:cs typeface="Calibri"/>
            </a:endParaRPr>
          </a:p>
          <a:p>
            <a:pPr algn="l">
              <a:lnSpc>
                <a:spcPct val="120000"/>
              </a:lnSpc>
              <a:spcBef>
                <a:spcPts val="0"/>
              </a:spcBef>
              <a:buFontTx/>
              <a:buNone/>
              <a:defRPr/>
            </a:pPr>
            <a:r>
              <a:rPr lang="en-GB" sz="2200" b="1" dirty="0">
                <a:solidFill>
                  <a:srgbClr val="291A5F"/>
                </a:solidFill>
                <a:latin typeface="DM Sans" pitchFamily="2" charset="77"/>
                <a:ea typeface="Calibri"/>
                <a:cs typeface="Calibri"/>
              </a:rPr>
              <a:t>Responsiveness and Timeliness</a:t>
            </a:r>
          </a:p>
          <a:p>
            <a:pPr algn="l">
              <a:lnSpc>
                <a:spcPct val="120000"/>
              </a:lnSpc>
              <a:spcBef>
                <a:spcPts val="0"/>
              </a:spcBef>
              <a:buFontTx/>
              <a:buNone/>
              <a:defRPr/>
            </a:pPr>
            <a:r>
              <a:rPr lang="en-GB" sz="2200" dirty="0">
                <a:solidFill>
                  <a:srgbClr val="291A5F"/>
                </a:solidFill>
                <a:latin typeface="DM Sans" pitchFamily="2" charset="77"/>
                <a:ea typeface="Calibri"/>
                <a:cs typeface="Calibri"/>
              </a:rPr>
              <a:t>This is the standout driver of overall satisfaction. Phrases such as ”come quickly” and “straight away” appear frequently and consistently. Fast response times lowers stress, prevents small issues from becoming big ones, and builds trust that Mansfield District Council ‘has their back’.  This is particularly impactful for elderly and vulnerable tenants. </a:t>
            </a:r>
          </a:p>
          <a:p>
            <a:pPr algn="l">
              <a:lnSpc>
                <a:spcPct val="120000"/>
              </a:lnSpc>
              <a:spcBef>
                <a:spcPts val="0"/>
              </a:spcBef>
              <a:buFontTx/>
              <a:buNone/>
              <a:defRPr/>
            </a:pPr>
            <a:endParaRPr lang="en-GB" sz="2200" dirty="0">
              <a:solidFill>
                <a:srgbClr val="291A5F"/>
              </a:solidFill>
              <a:latin typeface="DM Sans" pitchFamily="2" charset="77"/>
              <a:ea typeface="Calibri"/>
              <a:cs typeface="Calibri"/>
            </a:endParaRPr>
          </a:p>
          <a:p>
            <a:pPr algn="l">
              <a:lnSpc>
                <a:spcPct val="120000"/>
              </a:lnSpc>
              <a:spcBef>
                <a:spcPts val="0"/>
              </a:spcBef>
              <a:buFontTx/>
              <a:buNone/>
              <a:defRPr/>
            </a:pPr>
            <a:r>
              <a:rPr lang="en-GB" sz="2200" b="1" dirty="0">
                <a:solidFill>
                  <a:srgbClr val="291A5F"/>
                </a:solidFill>
                <a:latin typeface="DM Sans" pitchFamily="2" charset="77"/>
                <a:ea typeface="Calibri"/>
                <a:cs typeface="Calibri"/>
              </a:rPr>
              <a:t>Repairs and Maintenance</a:t>
            </a:r>
          </a:p>
          <a:p>
            <a:pPr algn="l">
              <a:lnSpc>
                <a:spcPct val="120000"/>
              </a:lnSpc>
              <a:spcBef>
                <a:spcPts val="0"/>
              </a:spcBef>
              <a:defRPr/>
            </a:pPr>
            <a:r>
              <a:rPr lang="en-GB" sz="2200" dirty="0">
                <a:latin typeface="DM Sans" pitchFamily="2" charset="77"/>
              </a:rPr>
              <a:t>Beyond speed, tenants praise that repairs get fixed properly, damp causes are identified and resolved, leaks sorted, boilers replaced, and the home left tidy. Quality of the actual fix matters. </a:t>
            </a:r>
            <a:br>
              <a:rPr lang="en-GB" sz="2200" dirty="0">
                <a:latin typeface="DM Sans" pitchFamily="2" charset="77"/>
              </a:rPr>
            </a:br>
            <a:r>
              <a:rPr lang="en-GB" sz="2200" dirty="0">
                <a:latin typeface="DM Sans" pitchFamily="2" charset="77"/>
              </a:rPr>
              <a:t>A quick visit that doesn’t solve the problem is worse than a slower but more effective fix. First‑time resolution reduces repeat visits, cost, and frustration.</a:t>
            </a:r>
          </a:p>
          <a:p>
            <a:pPr algn="l">
              <a:lnSpc>
                <a:spcPct val="120000"/>
              </a:lnSpc>
              <a:spcBef>
                <a:spcPts val="0"/>
              </a:spcBef>
              <a:defRPr/>
            </a:pPr>
            <a:endParaRPr lang="en-GB" sz="2200" b="1" dirty="0">
              <a:latin typeface="DM Sans" pitchFamily="2" charset="77"/>
            </a:endParaRPr>
          </a:p>
          <a:p>
            <a:pPr algn="l">
              <a:lnSpc>
                <a:spcPct val="120000"/>
              </a:lnSpc>
              <a:spcBef>
                <a:spcPts val="0"/>
              </a:spcBef>
              <a:defRPr/>
            </a:pPr>
            <a:r>
              <a:rPr lang="en-GB" sz="2200" b="1" dirty="0"/>
              <a:t>Staff attitude &amp; professionalism </a:t>
            </a:r>
            <a:br>
              <a:rPr lang="en-GB" sz="2200" dirty="0"/>
            </a:br>
            <a:r>
              <a:rPr lang="en-GB" sz="2200" dirty="0"/>
              <a:t>Words like polite, friendly, helpful, considerate, understanding, professional are common. Tenants appreciate being treated with respect and having things explained clearly (e.g., repair staff making tenants feel comfortable about the state of their home). Housing officers and wardens receive specific praise. Attitude amplifies technical quality—politeness and empathy shape the entire experience and drive recommendations. </a:t>
            </a:r>
          </a:p>
          <a:p>
            <a:pPr algn="l">
              <a:lnSpc>
                <a:spcPct val="120000"/>
              </a:lnSpc>
              <a:spcBef>
                <a:spcPts val="0"/>
              </a:spcBef>
              <a:defRPr/>
            </a:pPr>
            <a:endParaRPr lang="en-GB" sz="2200" b="1" dirty="0"/>
          </a:p>
          <a:p>
            <a:pPr algn="l">
              <a:lnSpc>
                <a:spcPct val="120000"/>
              </a:lnSpc>
              <a:spcBef>
                <a:spcPts val="0"/>
              </a:spcBef>
              <a:defRPr/>
            </a:pPr>
            <a:r>
              <a:rPr lang="en-GB" sz="2200" b="1" dirty="0"/>
              <a:t>Reliability &amp; communication </a:t>
            </a:r>
            <a:br>
              <a:rPr lang="en-GB" sz="2200" dirty="0"/>
            </a:br>
            <a:r>
              <a:rPr lang="en-GB" sz="2200" dirty="0"/>
              <a:t>Tenants value that Mansfield District Council does what it says, keeps appointments, and responds when contacted. Where updates are given (“keep us up to date”), they are noticed and appreciated. Reliability is the glue between speed and quality. Even when works can’t be done immediately (e.g., parts or scaffolding needed), frequent, honest updates sustain confidence.</a:t>
            </a:r>
          </a:p>
          <a:p>
            <a:pPr algn="l">
              <a:lnSpc>
                <a:spcPct val="100000"/>
              </a:lnSpc>
              <a:spcBef>
                <a:spcPts val="0"/>
              </a:spcBef>
              <a:defRPr/>
            </a:pPr>
            <a:endParaRPr lang="en-GB" sz="1400" dirty="0"/>
          </a:p>
          <a:p>
            <a:pPr algn="l">
              <a:lnSpc>
                <a:spcPct val="100000"/>
              </a:lnSpc>
              <a:spcBef>
                <a:spcPts val="0"/>
              </a:spcBef>
              <a:defRPr/>
            </a:pPr>
            <a:endParaRPr lang="en-GB" sz="1400" dirty="0">
              <a:latin typeface="DM Sans" pitchFamily="2" charset="77"/>
            </a:endParaRPr>
          </a:p>
          <a:p>
            <a:pPr algn="l">
              <a:lnSpc>
                <a:spcPct val="100000"/>
              </a:lnSpc>
              <a:spcBef>
                <a:spcPts val="0"/>
              </a:spcBef>
              <a:defRPr/>
            </a:pPr>
            <a:endParaRPr lang="en-GB" sz="1400" dirty="0">
              <a:highlight>
                <a:srgbClr val="FFFF00"/>
              </a:highlight>
              <a:latin typeface="DM Sans" pitchFamily="2" charset="77"/>
            </a:endParaRPr>
          </a:p>
          <a:p>
            <a:pPr algn="l">
              <a:lnSpc>
                <a:spcPct val="100000"/>
              </a:lnSpc>
              <a:spcBef>
                <a:spcPts val="0"/>
              </a:spcBef>
              <a:defRPr/>
            </a:pPr>
            <a:endParaRPr lang="en-GB" sz="1400" dirty="0">
              <a:highlight>
                <a:srgbClr val="FFFF00"/>
              </a:highlight>
              <a:latin typeface="DM Sans" pitchFamily="2" charset="77"/>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p:txBody>
      </p:sp>
      <p:pic>
        <p:nvPicPr>
          <p:cNvPr id="4" name="Picture 3" descr="A colorful logo with a black background&#10;&#10;AI-generated content may be incorrect.">
            <a:extLst>
              <a:ext uri="{FF2B5EF4-FFF2-40B4-BE49-F238E27FC236}">
                <a16:creationId xmlns:a16="http://schemas.microsoft.com/office/drawing/2014/main" id="{697E532F-8AF4-D0B9-ABE4-871C3874796A}"/>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33097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560CE-0386-AEAE-BF83-D44379ABD20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5E63FC3-BA0B-6E52-79C8-0F33C60D54A9}"/>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7D50928A-389C-041B-F137-D7E02DE4BB1A}"/>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D83C80-4205-3E55-12FD-4DDA4512A995}"/>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14</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AA81B098-710A-4181-BE3B-492E935A4FFD}"/>
              </a:ext>
            </a:extLst>
          </p:cNvPr>
          <p:cNvSpPr txBox="1"/>
          <p:nvPr/>
        </p:nvSpPr>
        <p:spPr>
          <a:xfrm>
            <a:off x="356617" y="0"/>
            <a:ext cx="10364833"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effectLst/>
                <a:latin typeface="DM Sans" pitchFamily="2" charset="77"/>
              </a:rPr>
              <a:t>TP01 – Overall Satisfaction comment themes in here</a:t>
            </a:r>
            <a:endParaRPr lang="en-GB" sz="3600" spc="-100">
              <a:solidFill>
                <a:srgbClr val="E41C86"/>
              </a:solidFill>
              <a:effectLst/>
              <a:latin typeface="DM Sans" pitchFamily="2" charset="77"/>
            </a:endParaRPr>
          </a:p>
        </p:txBody>
      </p:sp>
      <p:sp>
        <p:nvSpPr>
          <p:cNvPr id="3" name="Content Placeholder 2">
            <a:extLst>
              <a:ext uri="{FF2B5EF4-FFF2-40B4-BE49-F238E27FC236}">
                <a16:creationId xmlns:a16="http://schemas.microsoft.com/office/drawing/2014/main" id="{7A8ADC0C-D1E4-F7BA-A9DA-4610AD6D0EDC}"/>
              </a:ext>
            </a:extLst>
          </p:cNvPr>
          <p:cNvSpPr txBox="1">
            <a:spLocks/>
          </p:cNvSpPr>
          <p:nvPr/>
        </p:nvSpPr>
        <p:spPr>
          <a:xfrm>
            <a:off x="722377" y="1448257"/>
            <a:ext cx="10515600" cy="51532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FontTx/>
              <a:buNone/>
              <a:defRPr/>
            </a:pPr>
            <a:r>
              <a:rPr lang="en-GB" sz="1500" dirty="0">
                <a:solidFill>
                  <a:srgbClr val="291A5F"/>
                </a:solidFill>
                <a:latin typeface="DM Sans" pitchFamily="2" charset="77"/>
              </a:rPr>
              <a:t>Analysing comments from tenants that score ‘very’ and ‘fairly dissatisfied’ with their overall satisfaction, overall themes consider:</a:t>
            </a:r>
            <a:endParaRPr lang="en-GB" sz="1500" dirty="0">
              <a:solidFill>
                <a:srgbClr val="291A5F"/>
              </a:solidFill>
              <a:latin typeface="DM Sans" pitchFamily="2" charset="77"/>
              <a:ea typeface="Calibri"/>
              <a:cs typeface="Calibri"/>
            </a:endParaRPr>
          </a:p>
          <a:p>
            <a:pPr algn="l">
              <a:lnSpc>
                <a:spcPct val="120000"/>
              </a:lnSpc>
              <a:spcBef>
                <a:spcPts val="0"/>
              </a:spcBef>
              <a:buFontTx/>
              <a:buNone/>
              <a:defRPr/>
            </a:pPr>
            <a:endParaRPr lang="en-GB" sz="1500" dirty="0">
              <a:solidFill>
                <a:srgbClr val="291A5F"/>
              </a:solidFill>
              <a:latin typeface="DM Sans" pitchFamily="2" charset="77"/>
              <a:ea typeface="Calibri"/>
              <a:cs typeface="Calibri"/>
            </a:endParaRPr>
          </a:p>
          <a:p>
            <a:pPr algn="l">
              <a:lnSpc>
                <a:spcPct val="100000"/>
              </a:lnSpc>
              <a:spcBef>
                <a:spcPts val="0"/>
              </a:spcBef>
              <a:defRPr/>
            </a:pPr>
            <a:r>
              <a:rPr lang="en-GB" sz="1500" b="1" dirty="0"/>
              <a:t>Delays &amp; Unfinished Repairs</a:t>
            </a:r>
            <a:br>
              <a:rPr lang="en-GB" sz="1500" dirty="0"/>
            </a:br>
            <a:r>
              <a:rPr lang="en-GB" sz="1500" dirty="0"/>
              <a:t>Tenants’ core frustration is the </a:t>
            </a:r>
            <a:r>
              <a:rPr lang="en-GB" sz="1500" i="1" dirty="0"/>
              <a:t>time it takes to get things done</a:t>
            </a:r>
            <a:r>
              <a:rPr lang="en-GB" sz="1500" dirty="0"/>
              <a:t>, from weeks to </a:t>
            </a:r>
            <a:r>
              <a:rPr lang="en-GB" sz="1500" i="1" dirty="0"/>
              <a:t>years,</a:t>
            </a:r>
            <a:r>
              <a:rPr lang="en-GB" sz="1500" dirty="0"/>
              <a:t> and jobs left incomplete (“waiting 3 years for new windows,” “repair left not completed for over a year”), which undermines trust and increases risk when problems escalate (e.g., leaks turning into ceiling damage). The perceived pattern centres around inspections or promises without delivery. </a:t>
            </a:r>
          </a:p>
          <a:p>
            <a:pPr algn="l"/>
            <a:r>
              <a:rPr lang="en-GB" sz="1500" b="1" dirty="0"/>
              <a:t>Property condition &amp; safety issues</a:t>
            </a:r>
            <a:br>
              <a:rPr lang="en-GB" sz="1500" dirty="0"/>
            </a:br>
            <a:r>
              <a:rPr lang="en-GB" sz="1500" dirty="0"/>
              <a:t>Several tenants cite damp/mould, leaks, asbestos, structural cracks, unsafe doors/gaps, flooding, rats, and cold homes (“bathroom full of mould… not repaired,” “front door has a 12‑inch gap”). These are high risk, health and safety critical faults; delays here disproportionately damage satisfaction and can create legal exposure. </a:t>
            </a:r>
          </a:p>
          <a:p>
            <a:pPr algn="l"/>
            <a:r>
              <a:rPr lang="en-GB" sz="1500" b="1" dirty="0"/>
              <a:t>Poor quality repairs</a:t>
            </a:r>
            <a:br>
              <a:rPr lang="en-GB" sz="1500" dirty="0"/>
            </a:br>
            <a:r>
              <a:rPr lang="en-GB" sz="1500" dirty="0"/>
              <a:t>Even when attendance is timely, many tenants' report shoddy or temporary fixes and repeated call‑backs (“no repair done to a satisfactory level… call about the same repair too many times,” “all the work… just a bodge”). This inflates cost, rework, and frustration.</a:t>
            </a:r>
          </a:p>
          <a:p>
            <a:pPr algn="l"/>
            <a:r>
              <a:rPr lang="en-GB" sz="1500" b="1" dirty="0"/>
              <a:t>Communication &amp; follow‑up failures</a:t>
            </a:r>
            <a:br>
              <a:rPr lang="en-GB" sz="1500" dirty="0"/>
            </a:br>
            <a:r>
              <a:rPr lang="en-GB" sz="1500" dirty="0"/>
              <a:t>Tenants frequently feel </a:t>
            </a:r>
            <a:r>
              <a:rPr lang="en-GB" sz="1500" i="1" dirty="0"/>
              <a:t>unheard</a:t>
            </a:r>
            <a:r>
              <a:rPr lang="en-GB" sz="1500" dirty="0"/>
              <a:t> or </a:t>
            </a:r>
            <a:r>
              <a:rPr lang="en-GB" sz="1500" i="1" dirty="0"/>
              <a:t>left in the dark </a:t>
            </a:r>
            <a:r>
              <a:rPr lang="en-GB" sz="1500" dirty="0"/>
              <a:t>“don’t listen,” “no response,” “not get back,” “fobbed off,” “lied” are frequent keywords and phrases and describe inspections or surveys with no visible next step. Communication breakdown amplifies the impact of delays/quality issues and drives complaints.</a:t>
            </a:r>
          </a:p>
          <a:p>
            <a:pPr algn="l"/>
            <a:r>
              <a:rPr lang="en-GB" sz="1500" b="1" dirty="0"/>
              <a:t>Contractors &amp; accountability</a:t>
            </a:r>
            <a:br>
              <a:rPr lang="en-GB" sz="1500" dirty="0"/>
            </a:br>
            <a:r>
              <a:rPr lang="en-GB" sz="1500" dirty="0"/>
              <a:t>A vocal subset cites </a:t>
            </a:r>
            <a:r>
              <a:rPr lang="en-GB" sz="1500" i="1" dirty="0"/>
              <a:t>poor contractor standards</a:t>
            </a:r>
            <a:r>
              <a:rPr lang="en-GB" sz="1500" dirty="0"/>
              <a:t>, damage caused during works, and serious conduct concerns, contrasting them with better experiences from Mansfield District Council staff. This erodes confidence and can create safeguarding risks. </a:t>
            </a:r>
          </a:p>
          <a:p>
            <a:pPr algn="l">
              <a:lnSpc>
                <a:spcPct val="100000"/>
              </a:lnSpc>
              <a:spcBef>
                <a:spcPts val="0"/>
              </a:spcBef>
              <a:defRPr/>
            </a:pPr>
            <a:endParaRPr lang="en-GB" sz="1400" dirty="0"/>
          </a:p>
          <a:p>
            <a:pPr algn="l">
              <a:lnSpc>
                <a:spcPct val="100000"/>
              </a:lnSpc>
              <a:spcBef>
                <a:spcPts val="0"/>
              </a:spcBef>
              <a:defRPr/>
            </a:pPr>
            <a:endParaRPr lang="en-GB" sz="1400" dirty="0"/>
          </a:p>
          <a:p>
            <a:pPr algn="l">
              <a:lnSpc>
                <a:spcPct val="100000"/>
              </a:lnSpc>
              <a:spcBef>
                <a:spcPts val="0"/>
              </a:spcBef>
              <a:defRPr/>
            </a:pPr>
            <a:endParaRPr lang="en-GB" sz="1400" dirty="0">
              <a:latin typeface="DM Sans" pitchFamily="2" charset="77"/>
            </a:endParaRPr>
          </a:p>
          <a:p>
            <a:pPr algn="l">
              <a:lnSpc>
                <a:spcPct val="100000"/>
              </a:lnSpc>
              <a:spcBef>
                <a:spcPts val="0"/>
              </a:spcBef>
              <a:defRPr/>
            </a:pPr>
            <a:endParaRPr lang="en-GB" sz="1400" dirty="0">
              <a:highlight>
                <a:srgbClr val="FFFF00"/>
              </a:highlight>
              <a:latin typeface="DM Sans" pitchFamily="2" charset="77"/>
            </a:endParaRPr>
          </a:p>
          <a:p>
            <a:pPr algn="l">
              <a:lnSpc>
                <a:spcPct val="100000"/>
              </a:lnSpc>
              <a:spcBef>
                <a:spcPts val="0"/>
              </a:spcBef>
              <a:defRPr/>
            </a:pPr>
            <a:endParaRPr lang="en-GB" sz="1400" dirty="0">
              <a:highlight>
                <a:srgbClr val="FFFF00"/>
              </a:highlight>
              <a:latin typeface="DM Sans" pitchFamily="2" charset="77"/>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dirty="0">
              <a:solidFill>
                <a:srgbClr val="291A5F"/>
              </a:solidFill>
              <a:highlight>
                <a:srgbClr val="FFFF00"/>
              </a:highlight>
              <a:latin typeface="Calibri" panose="020F0502020204030204"/>
              <a:ea typeface="Calibri"/>
              <a:cs typeface="Calibri"/>
            </a:endParaRPr>
          </a:p>
        </p:txBody>
      </p:sp>
      <p:pic>
        <p:nvPicPr>
          <p:cNvPr id="4" name="Picture 3" descr="A colorful logo with a black background&#10;&#10;AI-generated content may be incorrect.">
            <a:extLst>
              <a:ext uri="{FF2B5EF4-FFF2-40B4-BE49-F238E27FC236}">
                <a16:creationId xmlns:a16="http://schemas.microsoft.com/office/drawing/2014/main" id="{74F1D6CC-AEC2-DE7B-E9D4-9048A386DE5C}"/>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89146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15</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1999" y="0"/>
            <a:ext cx="10236001"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TP01-TP12 Spread of Scores</a:t>
            </a:r>
            <a:endParaRPr lang="en-GB" sz="3600" spc="-100">
              <a:solidFill>
                <a:srgbClr val="E41C86"/>
              </a:solidFill>
              <a:effectLst/>
              <a:latin typeface="DM Sans" pitchFamily="2" charset="77"/>
            </a:endParaRPr>
          </a:p>
        </p:txBody>
      </p:sp>
      <p:graphicFrame>
        <p:nvGraphicFramePr>
          <p:cNvPr id="9" name="Chart 8">
            <a:extLst>
              <a:ext uri="{FF2B5EF4-FFF2-40B4-BE49-F238E27FC236}">
                <a16:creationId xmlns:a16="http://schemas.microsoft.com/office/drawing/2014/main" id="{EFED5F5B-9BE3-231F-2F5F-4C6052E4D4B1}"/>
              </a:ext>
            </a:extLst>
          </p:cNvPr>
          <p:cNvGraphicFramePr/>
          <p:nvPr>
            <p:extLst>
              <p:ext uri="{D42A27DB-BD31-4B8C-83A1-F6EECF244321}">
                <p14:modId xmlns:p14="http://schemas.microsoft.com/office/powerpoint/2010/main" val="1687773291"/>
              </p:ext>
            </p:extLst>
          </p:nvPr>
        </p:nvGraphicFramePr>
        <p:xfrm>
          <a:off x="431999" y="930166"/>
          <a:ext cx="10951109" cy="555601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colorful logo with a black background&#10;&#10;AI-generated content may be incorrect.">
            <a:extLst>
              <a:ext uri="{FF2B5EF4-FFF2-40B4-BE49-F238E27FC236}">
                <a16:creationId xmlns:a16="http://schemas.microsoft.com/office/drawing/2014/main" id="{EC31C9DA-163A-CD3A-D4C7-690955359373}"/>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109421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16</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26113"/>
            <a:ext cx="8172739"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TP02 / TP03 - Repairs</a:t>
            </a:r>
            <a:endParaRPr lang="en-GB" sz="3600" spc="-100">
              <a:solidFill>
                <a:srgbClr val="E41C86"/>
              </a:solidFill>
              <a:effectLst/>
              <a:latin typeface="DM Sans" pitchFamily="2" charset="77"/>
            </a:endParaRPr>
          </a:p>
        </p:txBody>
      </p:sp>
      <p:graphicFrame>
        <p:nvGraphicFramePr>
          <p:cNvPr id="9" name="Chart 8">
            <a:extLst>
              <a:ext uri="{FF2B5EF4-FFF2-40B4-BE49-F238E27FC236}">
                <a16:creationId xmlns:a16="http://schemas.microsoft.com/office/drawing/2014/main" id="{AFAB5B57-8CDB-4D06-4757-AE75A7D82B11}"/>
              </a:ext>
            </a:extLst>
          </p:cNvPr>
          <p:cNvGraphicFramePr/>
          <p:nvPr>
            <p:extLst>
              <p:ext uri="{D42A27DB-BD31-4B8C-83A1-F6EECF244321}">
                <p14:modId xmlns:p14="http://schemas.microsoft.com/office/powerpoint/2010/main" val="1570447964"/>
              </p:ext>
            </p:extLst>
          </p:nvPr>
        </p:nvGraphicFramePr>
        <p:xfrm>
          <a:off x="5917784" y="910241"/>
          <a:ext cx="5501057" cy="2518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5143F97-E12C-B283-43C6-13E33406555F}"/>
              </a:ext>
            </a:extLst>
          </p:cNvPr>
          <p:cNvSpPr/>
          <p:nvPr/>
        </p:nvSpPr>
        <p:spPr>
          <a:xfrm>
            <a:off x="202782" y="1541513"/>
            <a:ext cx="5518080" cy="413824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43974FEA-4528-4869-1EA0-FD5CE74CA5DF}"/>
              </a:ext>
            </a:extLst>
          </p:cNvPr>
          <p:cNvGraphicFramePr/>
          <p:nvPr>
            <p:extLst>
              <p:ext uri="{D42A27DB-BD31-4B8C-83A1-F6EECF244321}">
                <p14:modId xmlns:p14="http://schemas.microsoft.com/office/powerpoint/2010/main" val="2504968660"/>
              </p:ext>
            </p:extLst>
          </p:nvPr>
        </p:nvGraphicFramePr>
        <p:xfrm>
          <a:off x="1130526" y="1761417"/>
          <a:ext cx="3642726" cy="37244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C4AB784-5AD4-A131-8BB8-D6518668A2E1}"/>
              </a:ext>
            </a:extLst>
          </p:cNvPr>
          <p:cNvSpPr txBox="1"/>
          <p:nvPr/>
        </p:nvSpPr>
        <p:spPr>
          <a:xfrm>
            <a:off x="233919" y="1704445"/>
            <a:ext cx="1560783" cy="1015663"/>
          </a:xfrm>
          <a:prstGeom prst="rect">
            <a:avLst/>
          </a:prstGeom>
          <a:noFill/>
        </p:spPr>
        <p:txBody>
          <a:bodyPr wrap="square" rtlCol="0">
            <a:spAutoFit/>
          </a:bodyPr>
          <a:lstStyle/>
          <a:p>
            <a:pPr algn="ctr"/>
            <a:r>
              <a:rPr lang="en-GB" sz="1400"/>
              <a:t>TP01 Score for those not reporting a repair </a:t>
            </a:r>
            <a:r>
              <a:rPr lang="en-GB" b="1">
                <a:solidFill>
                  <a:srgbClr val="FF0000"/>
                </a:solidFill>
              </a:rPr>
              <a:t>73.2%</a:t>
            </a:r>
          </a:p>
        </p:txBody>
      </p:sp>
      <p:sp>
        <p:nvSpPr>
          <p:cNvPr id="15" name="TextBox 14">
            <a:extLst>
              <a:ext uri="{FF2B5EF4-FFF2-40B4-BE49-F238E27FC236}">
                <a16:creationId xmlns:a16="http://schemas.microsoft.com/office/drawing/2014/main" id="{EE913E94-82A9-1C88-E091-E26F550977CE}"/>
              </a:ext>
            </a:extLst>
          </p:cNvPr>
          <p:cNvSpPr txBox="1"/>
          <p:nvPr/>
        </p:nvSpPr>
        <p:spPr>
          <a:xfrm>
            <a:off x="4340888" y="4804164"/>
            <a:ext cx="1360108" cy="800219"/>
          </a:xfrm>
          <a:prstGeom prst="rect">
            <a:avLst/>
          </a:prstGeom>
          <a:noFill/>
        </p:spPr>
        <p:txBody>
          <a:bodyPr wrap="square" rtlCol="0">
            <a:spAutoFit/>
          </a:bodyPr>
          <a:lstStyle/>
          <a:p>
            <a:pPr algn="ctr"/>
            <a:r>
              <a:rPr lang="en-GB" sz="1400"/>
              <a:t>TP01 Score for those reporting a repair </a:t>
            </a:r>
            <a:r>
              <a:rPr lang="en-GB" b="1">
                <a:solidFill>
                  <a:srgbClr val="FF0000"/>
                </a:solidFill>
              </a:rPr>
              <a:t>68.6%</a:t>
            </a:r>
          </a:p>
        </p:txBody>
      </p:sp>
      <p:graphicFrame>
        <p:nvGraphicFramePr>
          <p:cNvPr id="3" name="Chart 2">
            <a:extLst>
              <a:ext uri="{FF2B5EF4-FFF2-40B4-BE49-F238E27FC236}">
                <a16:creationId xmlns:a16="http://schemas.microsoft.com/office/drawing/2014/main" id="{8661169C-D68D-6F7D-9DF8-E11C489D5016}"/>
              </a:ext>
            </a:extLst>
          </p:cNvPr>
          <p:cNvGraphicFramePr/>
          <p:nvPr>
            <p:extLst>
              <p:ext uri="{D42A27DB-BD31-4B8C-83A1-F6EECF244321}">
                <p14:modId xmlns:p14="http://schemas.microsoft.com/office/powerpoint/2010/main" val="1512351776"/>
              </p:ext>
            </p:extLst>
          </p:nvPr>
        </p:nvGraphicFramePr>
        <p:xfrm>
          <a:off x="5917783" y="3604151"/>
          <a:ext cx="5501057" cy="2518759"/>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
            <a:extLst>
              <a:ext uri="{FF2B5EF4-FFF2-40B4-BE49-F238E27FC236}">
                <a16:creationId xmlns:a16="http://schemas.microsoft.com/office/drawing/2014/main" id="{C13799CC-12A1-8219-0725-A9B6A73D7929}"/>
              </a:ext>
            </a:extLst>
          </p:cNvPr>
          <p:cNvSpPr txBox="1">
            <a:spLocks/>
          </p:cNvSpPr>
          <p:nvPr/>
        </p:nvSpPr>
        <p:spPr>
          <a:xfrm>
            <a:off x="756135" y="6298061"/>
            <a:ext cx="10679730" cy="41227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2060"/>
                </a:solidFill>
                <a:effectLst/>
                <a:uLnTx/>
                <a:uFillTx/>
                <a:latin typeface="DM Sans" pitchFamily="2" charset="0"/>
                <a:ea typeface="+mn-ea"/>
                <a:cs typeface="+mn-cs"/>
              </a:rPr>
              <a:t>TP01 Overall satisfaction score for respondents who are very dissatisfied with overall repairs service is </a:t>
            </a:r>
            <a:r>
              <a:rPr kumimoji="0" lang="en-GB" sz="1800" b="1" i="0" u="none" strike="noStrike" kern="1200" cap="none" spc="0" normalizeH="0" baseline="0" noProof="0">
                <a:ln>
                  <a:noFill/>
                </a:ln>
                <a:solidFill>
                  <a:srgbClr val="FF0000"/>
                </a:solidFill>
                <a:effectLst/>
                <a:uLnTx/>
                <a:uFillTx/>
                <a:latin typeface="DM Sans" pitchFamily="2" charset="0"/>
                <a:ea typeface="+mn-ea"/>
                <a:cs typeface="+mn-cs"/>
              </a:rPr>
              <a:t>15.6%</a:t>
            </a:r>
            <a:r>
              <a:rPr kumimoji="0" lang="en-GB" sz="1800" b="1" i="0" u="none" strike="noStrike" kern="1200" cap="none" spc="0" normalizeH="0" baseline="0" noProof="0">
                <a:ln>
                  <a:noFill/>
                </a:ln>
                <a:solidFill>
                  <a:srgbClr val="002060"/>
                </a:solidFill>
                <a:effectLst/>
                <a:uLnTx/>
                <a:uFillTx/>
                <a:latin typeface="DM Sans" pitchFamily="2" charset="0"/>
                <a:ea typeface="+mn-ea"/>
                <a:cs typeface="+mn-cs"/>
              </a:rPr>
              <a:t>, </a:t>
            </a:r>
            <a:r>
              <a:rPr kumimoji="0" lang="en-GB" sz="1600" b="0" i="0" u="none" strike="noStrike" kern="1200" cap="none" spc="0" normalizeH="0" baseline="0" noProof="0">
                <a:ln>
                  <a:noFill/>
                </a:ln>
                <a:solidFill>
                  <a:srgbClr val="002060"/>
                </a:solidFill>
                <a:effectLst/>
                <a:uLnTx/>
                <a:uFillTx/>
                <a:latin typeface="DM Sans" pitchFamily="2" charset="0"/>
                <a:ea typeface="+mn-ea"/>
                <a:cs typeface="+mn-cs"/>
              </a:rPr>
              <a:t>whereas those who are very satisfied with overall repairs service is </a:t>
            </a:r>
            <a:r>
              <a:rPr kumimoji="0" lang="en-GB" sz="1800" b="1" i="0" u="none" strike="noStrike" kern="1200" cap="none" spc="0" normalizeH="0" baseline="0" noProof="0">
                <a:ln>
                  <a:noFill/>
                </a:ln>
                <a:solidFill>
                  <a:srgbClr val="007E39"/>
                </a:solidFill>
                <a:effectLst/>
                <a:uLnTx/>
                <a:uFillTx/>
                <a:latin typeface="DM Sans" pitchFamily="2" charset="0"/>
                <a:ea typeface="+mn-ea"/>
                <a:cs typeface="+mn-cs"/>
              </a:rPr>
              <a:t>89.4%</a:t>
            </a:r>
          </a:p>
        </p:txBody>
      </p:sp>
      <p:pic>
        <p:nvPicPr>
          <p:cNvPr id="4" name="Picture 3" descr="A colorful logo with a black background&#10;&#10;AI-generated content may be incorrect.">
            <a:extLst>
              <a:ext uri="{FF2B5EF4-FFF2-40B4-BE49-F238E27FC236}">
                <a16:creationId xmlns:a16="http://schemas.microsoft.com/office/drawing/2014/main" id="{A5DC10AA-7E55-35EE-1856-1564527A90AA}"/>
              </a:ext>
            </a:extLst>
          </p:cNvPr>
          <p:cNvPicPr>
            <a:picLocks noChangeAspect="1"/>
          </p:cNvPicPr>
          <p:nvPr/>
        </p:nvPicPr>
        <p:blipFill>
          <a:blip r:embed="rId5"/>
          <a:stretch>
            <a:fillRect/>
          </a:stretch>
        </p:blipFill>
        <p:spPr>
          <a:xfrm>
            <a:off x="10796833" y="0"/>
            <a:ext cx="1395167" cy="1395167"/>
          </a:xfrm>
          <a:prstGeom prst="rect">
            <a:avLst/>
          </a:prstGeom>
        </p:spPr>
      </p:pic>
    </p:spTree>
    <p:extLst>
      <p:ext uri="{BB962C8B-B14F-4D97-AF65-F5344CB8AC3E}">
        <p14:creationId xmlns:p14="http://schemas.microsoft.com/office/powerpoint/2010/main" val="48719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17</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26113"/>
            <a:ext cx="8172739"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TP09 – Complaint Handling</a:t>
            </a:r>
            <a:endParaRPr lang="en-GB" sz="3600" spc="-100">
              <a:solidFill>
                <a:srgbClr val="E41C86"/>
              </a:solidFill>
              <a:effectLst/>
              <a:latin typeface="DM Sans" pitchFamily="2" charset="77"/>
            </a:endParaRPr>
          </a:p>
        </p:txBody>
      </p:sp>
      <p:graphicFrame>
        <p:nvGraphicFramePr>
          <p:cNvPr id="9" name="Chart 8">
            <a:extLst>
              <a:ext uri="{FF2B5EF4-FFF2-40B4-BE49-F238E27FC236}">
                <a16:creationId xmlns:a16="http://schemas.microsoft.com/office/drawing/2014/main" id="{AFAB5B57-8CDB-4D06-4757-AE75A7D82B11}"/>
              </a:ext>
            </a:extLst>
          </p:cNvPr>
          <p:cNvGraphicFramePr/>
          <p:nvPr>
            <p:extLst>
              <p:ext uri="{D42A27DB-BD31-4B8C-83A1-F6EECF244321}">
                <p14:modId xmlns:p14="http://schemas.microsoft.com/office/powerpoint/2010/main" val="876736123"/>
              </p:ext>
            </p:extLst>
          </p:nvPr>
        </p:nvGraphicFramePr>
        <p:xfrm>
          <a:off x="6111024" y="1964624"/>
          <a:ext cx="5747935" cy="292875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5143F97-E12C-B283-43C6-13E33406555F}"/>
              </a:ext>
            </a:extLst>
          </p:cNvPr>
          <p:cNvSpPr/>
          <p:nvPr/>
        </p:nvSpPr>
        <p:spPr>
          <a:xfrm>
            <a:off x="380998" y="1482346"/>
            <a:ext cx="5518080" cy="413824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43974FEA-4528-4869-1EA0-FD5CE74CA5DF}"/>
              </a:ext>
            </a:extLst>
          </p:cNvPr>
          <p:cNvGraphicFramePr/>
          <p:nvPr>
            <p:extLst>
              <p:ext uri="{D42A27DB-BD31-4B8C-83A1-F6EECF244321}">
                <p14:modId xmlns:p14="http://schemas.microsoft.com/office/powerpoint/2010/main" val="1635860689"/>
              </p:ext>
            </p:extLst>
          </p:nvPr>
        </p:nvGraphicFramePr>
        <p:xfrm>
          <a:off x="1308742" y="1702250"/>
          <a:ext cx="3642726" cy="37244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C4AB784-5AD4-A131-8BB8-D6518668A2E1}"/>
              </a:ext>
            </a:extLst>
          </p:cNvPr>
          <p:cNvSpPr txBox="1"/>
          <p:nvPr/>
        </p:nvSpPr>
        <p:spPr>
          <a:xfrm>
            <a:off x="412135" y="1645278"/>
            <a:ext cx="1560783" cy="1261884"/>
          </a:xfrm>
          <a:prstGeom prst="rect">
            <a:avLst/>
          </a:prstGeom>
          <a:noFill/>
        </p:spPr>
        <p:txBody>
          <a:bodyPr wrap="square" rtlCol="0">
            <a:spAutoFit/>
          </a:bodyPr>
          <a:lstStyle/>
          <a:p>
            <a:pPr algn="ctr"/>
            <a:r>
              <a:rPr lang="en-GB" sz="1400"/>
              <a:t>TP01 Score for those who have not made a complaint </a:t>
            </a:r>
            <a:r>
              <a:rPr lang="en-GB" sz="2000" b="1">
                <a:solidFill>
                  <a:srgbClr val="007E39"/>
                </a:solidFill>
              </a:rPr>
              <a:t>75.0%</a:t>
            </a:r>
          </a:p>
        </p:txBody>
      </p:sp>
      <p:sp>
        <p:nvSpPr>
          <p:cNvPr id="15" name="TextBox 14">
            <a:extLst>
              <a:ext uri="{FF2B5EF4-FFF2-40B4-BE49-F238E27FC236}">
                <a16:creationId xmlns:a16="http://schemas.microsoft.com/office/drawing/2014/main" id="{EE913E94-82A9-1C88-E091-E26F550977CE}"/>
              </a:ext>
            </a:extLst>
          </p:cNvPr>
          <p:cNvSpPr txBox="1"/>
          <p:nvPr/>
        </p:nvSpPr>
        <p:spPr>
          <a:xfrm>
            <a:off x="4519104" y="4477042"/>
            <a:ext cx="1360108" cy="1261884"/>
          </a:xfrm>
          <a:prstGeom prst="rect">
            <a:avLst/>
          </a:prstGeom>
          <a:noFill/>
        </p:spPr>
        <p:txBody>
          <a:bodyPr wrap="square" rtlCol="0">
            <a:spAutoFit/>
          </a:bodyPr>
          <a:lstStyle/>
          <a:p>
            <a:pPr algn="ctr"/>
            <a:r>
              <a:rPr lang="en-GB" sz="1400"/>
              <a:t>TP01 Score for those who have made a complaint </a:t>
            </a:r>
            <a:r>
              <a:rPr lang="en-GB" sz="2000" b="1">
                <a:solidFill>
                  <a:srgbClr val="FF0000"/>
                </a:solidFill>
              </a:rPr>
              <a:t>55.2%</a:t>
            </a:r>
          </a:p>
        </p:txBody>
      </p:sp>
      <p:sp>
        <p:nvSpPr>
          <p:cNvPr id="5" name="TextBox 4">
            <a:extLst>
              <a:ext uri="{FF2B5EF4-FFF2-40B4-BE49-F238E27FC236}">
                <a16:creationId xmlns:a16="http://schemas.microsoft.com/office/drawing/2014/main" id="{ACE4DFFB-C705-7E25-64C8-FA3AFDF89A2C}"/>
              </a:ext>
            </a:extLst>
          </p:cNvPr>
          <p:cNvSpPr txBox="1"/>
          <p:nvPr/>
        </p:nvSpPr>
        <p:spPr>
          <a:xfrm>
            <a:off x="10216332" y="5101560"/>
            <a:ext cx="1797635" cy="1261884"/>
          </a:xfrm>
          <a:prstGeom prst="rect">
            <a:avLst/>
          </a:prstGeom>
          <a:noFill/>
        </p:spPr>
        <p:txBody>
          <a:bodyPr wrap="square" rtlCol="0">
            <a:spAutoFit/>
          </a:bodyPr>
          <a:lstStyle/>
          <a:p>
            <a:pPr algn="ctr"/>
            <a:r>
              <a:rPr lang="en-GB" sz="1400"/>
              <a:t>TP01 Score for those who very satisfied with approach to complaint handling  </a:t>
            </a:r>
            <a:r>
              <a:rPr lang="en-GB" sz="2000" b="1">
                <a:solidFill>
                  <a:srgbClr val="007E39"/>
                </a:solidFill>
              </a:rPr>
              <a:t>75.0%</a:t>
            </a:r>
          </a:p>
        </p:txBody>
      </p:sp>
      <p:sp>
        <p:nvSpPr>
          <p:cNvPr id="10" name="TextBox 9">
            <a:extLst>
              <a:ext uri="{FF2B5EF4-FFF2-40B4-BE49-F238E27FC236}">
                <a16:creationId xmlns:a16="http://schemas.microsoft.com/office/drawing/2014/main" id="{F295F96C-1C31-A2AE-93D2-DD6267E4B76C}"/>
              </a:ext>
            </a:extLst>
          </p:cNvPr>
          <p:cNvSpPr txBox="1"/>
          <p:nvPr/>
        </p:nvSpPr>
        <p:spPr>
          <a:xfrm>
            <a:off x="6266032" y="5101561"/>
            <a:ext cx="1717582" cy="1261884"/>
          </a:xfrm>
          <a:prstGeom prst="rect">
            <a:avLst/>
          </a:prstGeom>
          <a:noFill/>
        </p:spPr>
        <p:txBody>
          <a:bodyPr wrap="square" rtlCol="0">
            <a:spAutoFit/>
          </a:bodyPr>
          <a:lstStyle/>
          <a:p>
            <a:pPr algn="ctr"/>
            <a:r>
              <a:rPr lang="en-GB" sz="1400"/>
              <a:t>TP01 Score for those who very dissatisfied with approach to complaint handling  </a:t>
            </a:r>
            <a:r>
              <a:rPr lang="en-GB" sz="2000" b="1">
                <a:solidFill>
                  <a:srgbClr val="FF0000"/>
                </a:solidFill>
              </a:rPr>
              <a:t>41.7%</a:t>
            </a:r>
          </a:p>
        </p:txBody>
      </p:sp>
      <p:pic>
        <p:nvPicPr>
          <p:cNvPr id="3" name="Picture 2" descr="A colorful logo with a black background&#10;&#10;AI-generated content may be incorrect.">
            <a:extLst>
              <a:ext uri="{FF2B5EF4-FFF2-40B4-BE49-F238E27FC236}">
                <a16:creationId xmlns:a16="http://schemas.microsoft.com/office/drawing/2014/main" id="{71EAE9A9-C679-0B24-8EE2-E026C6A30B18}"/>
              </a:ext>
            </a:extLst>
          </p:cNvPr>
          <p:cNvPicPr>
            <a:picLocks noChangeAspect="1"/>
          </p:cNvPicPr>
          <p:nvPr/>
        </p:nvPicPr>
        <p:blipFill>
          <a:blip r:embed="rId4"/>
          <a:stretch>
            <a:fillRect/>
          </a:stretch>
        </p:blipFill>
        <p:spPr>
          <a:xfrm>
            <a:off x="10796833" y="0"/>
            <a:ext cx="1395167" cy="1395167"/>
          </a:xfrm>
          <a:prstGeom prst="rect">
            <a:avLst/>
          </a:prstGeom>
        </p:spPr>
      </p:pic>
    </p:spTree>
    <p:extLst>
      <p:ext uri="{BB962C8B-B14F-4D97-AF65-F5344CB8AC3E}">
        <p14:creationId xmlns:p14="http://schemas.microsoft.com/office/powerpoint/2010/main" val="393379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18</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26113"/>
            <a:ext cx="8172739"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TP10 – Communal Areas </a:t>
            </a:r>
            <a:endParaRPr lang="en-GB" sz="3600" spc="-100">
              <a:solidFill>
                <a:srgbClr val="E41C86"/>
              </a:solidFill>
              <a:effectLst/>
              <a:latin typeface="DM Sans" pitchFamily="2" charset="77"/>
            </a:endParaRPr>
          </a:p>
        </p:txBody>
      </p:sp>
      <p:graphicFrame>
        <p:nvGraphicFramePr>
          <p:cNvPr id="9" name="Chart 8">
            <a:extLst>
              <a:ext uri="{FF2B5EF4-FFF2-40B4-BE49-F238E27FC236}">
                <a16:creationId xmlns:a16="http://schemas.microsoft.com/office/drawing/2014/main" id="{AFAB5B57-8CDB-4D06-4757-AE75A7D82B11}"/>
              </a:ext>
            </a:extLst>
          </p:cNvPr>
          <p:cNvGraphicFramePr/>
          <p:nvPr>
            <p:extLst>
              <p:ext uri="{D42A27DB-BD31-4B8C-83A1-F6EECF244321}">
                <p14:modId xmlns:p14="http://schemas.microsoft.com/office/powerpoint/2010/main" val="3038640892"/>
              </p:ext>
            </p:extLst>
          </p:nvPr>
        </p:nvGraphicFramePr>
        <p:xfrm>
          <a:off x="6096000" y="2377842"/>
          <a:ext cx="5804618" cy="291059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5143F97-E12C-B283-43C6-13E33406555F}"/>
              </a:ext>
            </a:extLst>
          </p:cNvPr>
          <p:cNvSpPr/>
          <p:nvPr/>
        </p:nvSpPr>
        <p:spPr>
          <a:xfrm>
            <a:off x="291382" y="1764015"/>
            <a:ext cx="5518080" cy="413824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43974FEA-4528-4869-1EA0-FD5CE74CA5DF}"/>
              </a:ext>
            </a:extLst>
          </p:cNvPr>
          <p:cNvGraphicFramePr/>
          <p:nvPr>
            <p:extLst>
              <p:ext uri="{D42A27DB-BD31-4B8C-83A1-F6EECF244321}">
                <p14:modId xmlns:p14="http://schemas.microsoft.com/office/powerpoint/2010/main" val="22980929"/>
              </p:ext>
            </p:extLst>
          </p:nvPr>
        </p:nvGraphicFramePr>
        <p:xfrm>
          <a:off x="1130526" y="1983921"/>
          <a:ext cx="3642726" cy="37244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C4AB784-5AD4-A131-8BB8-D6518668A2E1}"/>
              </a:ext>
            </a:extLst>
          </p:cNvPr>
          <p:cNvSpPr txBox="1"/>
          <p:nvPr/>
        </p:nvSpPr>
        <p:spPr>
          <a:xfrm>
            <a:off x="182916" y="1840363"/>
            <a:ext cx="1560783" cy="1261884"/>
          </a:xfrm>
          <a:prstGeom prst="rect">
            <a:avLst/>
          </a:prstGeom>
          <a:noFill/>
        </p:spPr>
        <p:txBody>
          <a:bodyPr wrap="square" rtlCol="0">
            <a:spAutoFit/>
          </a:bodyPr>
          <a:lstStyle/>
          <a:p>
            <a:pPr algn="ctr"/>
            <a:r>
              <a:rPr lang="en-GB" sz="1400"/>
              <a:t>TP01 Score for those who don’t live in a home with communal areas </a:t>
            </a:r>
            <a:r>
              <a:rPr lang="en-GB" b="1">
                <a:solidFill>
                  <a:srgbClr val="007E39"/>
                </a:solidFill>
              </a:rPr>
              <a:t>70.3%</a:t>
            </a:r>
          </a:p>
        </p:txBody>
      </p:sp>
      <p:sp>
        <p:nvSpPr>
          <p:cNvPr id="15" name="TextBox 14">
            <a:extLst>
              <a:ext uri="{FF2B5EF4-FFF2-40B4-BE49-F238E27FC236}">
                <a16:creationId xmlns:a16="http://schemas.microsoft.com/office/drawing/2014/main" id="{EE913E94-82A9-1C88-E091-E26F550977CE}"/>
              </a:ext>
            </a:extLst>
          </p:cNvPr>
          <p:cNvSpPr txBox="1"/>
          <p:nvPr/>
        </p:nvSpPr>
        <p:spPr>
          <a:xfrm>
            <a:off x="4152028" y="4758713"/>
            <a:ext cx="1568834" cy="1261884"/>
          </a:xfrm>
          <a:prstGeom prst="rect">
            <a:avLst/>
          </a:prstGeom>
          <a:noFill/>
        </p:spPr>
        <p:txBody>
          <a:bodyPr wrap="square" rtlCol="0">
            <a:spAutoFit/>
          </a:bodyPr>
          <a:lstStyle/>
          <a:p>
            <a:pPr algn="ctr"/>
            <a:r>
              <a:rPr lang="en-GB" sz="1400"/>
              <a:t>TP01 Score for those who live in a home with communal areas </a:t>
            </a:r>
            <a:r>
              <a:rPr lang="en-GB" sz="2000" b="1">
                <a:solidFill>
                  <a:srgbClr val="007E39"/>
                </a:solidFill>
              </a:rPr>
              <a:t>74.4%</a:t>
            </a:r>
          </a:p>
        </p:txBody>
      </p:sp>
      <p:sp>
        <p:nvSpPr>
          <p:cNvPr id="3" name="TextBox 2">
            <a:extLst>
              <a:ext uri="{FF2B5EF4-FFF2-40B4-BE49-F238E27FC236}">
                <a16:creationId xmlns:a16="http://schemas.microsoft.com/office/drawing/2014/main" id="{B0072F8E-F610-CD3E-5AE8-1644523C2E06}"/>
              </a:ext>
            </a:extLst>
          </p:cNvPr>
          <p:cNvSpPr txBox="1"/>
          <p:nvPr/>
        </p:nvSpPr>
        <p:spPr>
          <a:xfrm>
            <a:off x="10026419" y="5288433"/>
            <a:ext cx="1756731" cy="1046440"/>
          </a:xfrm>
          <a:prstGeom prst="rect">
            <a:avLst/>
          </a:prstGeom>
          <a:noFill/>
        </p:spPr>
        <p:txBody>
          <a:bodyPr wrap="square" rtlCol="0">
            <a:spAutoFit/>
          </a:bodyPr>
          <a:lstStyle/>
          <a:p>
            <a:pPr algn="ctr"/>
            <a:r>
              <a:rPr lang="en-GB" sz="1400"/>
              <a:t>TP01 Score for those who very satisfied with communal areas  </a:t>
            </a:r>
            <a:r>
              <a:rPr lang="en-GB" sz="2000" b="1">
                <a:solidFill>
                  <a:srgbClr val="007E39"/>
                </a:solidFill>
              </a:rPr>
              <a:t>87.3%</a:t>
            </a:r>
          </a:p>
        </p:txBody>
      </p:sp>
      <p:sp>
        <p:nvSpPr>
          <p:cNvPr id="16" name="TextBox 15">
            <a:extLst>
              <a:ext uri="{FF2B5EF4-FFF2-40B4-BE49-F238E27FC236}">
                <a16:creationId xmlns:a16="http://schemas.microsoft.com/office/drawing/2014/main" id="{9706F294-20D9-59CA-B460-CE1FE6071D6B}"/>
              </a:ext>
            </a:extLst>
          </p:cNvPr>
          <p:cNvSpPr txBox="1"/>
          <p:nvPr/>
        </p:nvSpPr>
        <p:spPr>
          <a:xfrm>
            <a:off x="6382540" y="5288433"/>
            <a:ext cx="1756730" cy="1046440"/>
          </a:xfrm>
          <a:prstGeom prst="rect">
            <a:avLst/>
          </a:prstGeom>
          <a:noFill/>
        </p:spPr>
        <p:txBody>
          <a:bodyPr wrap="square" rtlCol="0">
            <a:spAutoFit/>
          </a:bodyPr>
          <a:lstStyle/>
          <a:p>
            <a:pPr algn="ctr"/>
            <a:r>
              <a:rPr lang="en-GB" sz="1400"/>
              <a:t>TP01 Score for those who very dissatisfied with communal areas  </a:t>
            </a:r>
            <a:r>
              <a:rPr lang="en-GB" sz="2000" b="1">
                <a:solidFill>
                  <a:srgbClr val="FF0000"/>
                </a:solidFill>
              </a:rPr>
              <a:t>41.4%</a:t>
            </a:r>
          </a:p>
        </p:txBody>
      </p:sp>
      <p:pic>
        <p:nvPicPr>
          <p:cNvPr id="4" name="Picture 3" descr="A colorful logo with a black background&#10;&#10;AI-generated content may be incorrect.">
            <a:extLst>
              <a:ext uri="{FF2B5EF4-FFF2-40B4-BE49-F238E27FC236}">
                <a16:creationId xmlns:a16="http://schemas.microsoft.com/office/drawing/2014/main" id="{318A8C96-CFFF-6066-E6D3-5F25D23D1BF4}"/>
              </a:ext>
            </a:extLst>
          </p:cNvPr>
          <p:cNvPicPr>
            <a:picLocks noChangeAspect="1"/>
          </p:cNvPicPr>
          <p:nvPr/>
        </p:nvPicPr>
        <p:blipFill>
          <a:blip r:embed="rId4"/>
          <a:stretch>
            <a:fillRect/>
          </a:stretch>
        </p:blipFill>
        <p:spPr>
          <a:xfrm>
            <a:off x="10796833" y="0"/>
            <a:ext cx="1395167" cy="1395167"/>
          </a:xfrm>
          <a:prstGeom prst="rect">
            <a:avLst/>
          </a:prstGeom>
        </p:spPr>
      </p:pic>
    </p:spTree>
    <p:extLst>
      <p:ext uri="{BB962C8B-B14F-4D97-AF65-F5344CB8AC3E}">
        <p14:creationId xmlns:p14="http://schemas.microsoft.com/office/powerpoint/2010/main" val="218881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1E4B-CFFA-C997-CBDB-404AFE6F9D0C}"/>
            </a:ext>
          </a:extLst>
        </p:cNvPr>
        <p:cNvGrpSpPr/>
        <p:nvPr/>
      </p:nvGrpSpPr>
      <p:grpSpPr>
        <a:xfrm>
          <a:off x="0" y="0"/>
          <a:ext cx="0" cy="0"/>
          <a:chOff x="0" y="0"/>
          <a:chExt cx="0" cy="0"/>
        </a:xfrm>
      </p:grpSpPr>
      <p:pic>
        <p:nvPicPr>
          <p:cNvPr id="4" name="Picture 3" descr="A blue background with a plus sign&#10;&#10;Description automatically generated">
            <a:extLst>
              <a:ext uri="{FF2B5EF4-FFF2-40B4-BE49-F238E27FC236}">
                <a16:creationId xmlns:a16="http://schemas.microsoft.com/office/drawing/2014/main" id="{D79B7DEE-2729-EFE5-2DEE-4D4F440B8C3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D948639-665D-223A-4A83-3354DF160ECB}"/>
              </a:ext>
            </a:extLst>
          </p:cNvPr>
          <p:cNvSpPr txBox="1"/>
          <p:nvPr/>
        </p:nvSpPr>
        <p:spPr>
          <a:xfrm>
            <a:off x="431999" y="2645804"/>
            <a:ext cx="5830577" cy="2335832"/>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GB" sz="6000" b="1" i="0" u="none" strike="noStrike" kern="1200" cap="none" spc="0" normalizeH="0" baseline="0" noProof="0">
                <a:ln>
                  <a:noFill/>
                </a:ln>
                <a:solidFill>
                  <a:srgbClr val="E41C86"/>
                </a:solidFill>
                <a:effectLst/>
                <a:uLnTx/>
                <a:uFillTx/>
                <a:latin typeface="DM Sans" pitchFamily="2" charset="77"/>
                <a:ea typeface="+mn-ea"/>
                <a:cs typeface="+mn-cs"/>
              </a:rPr>
              <a:t>Key Driver Analysis / Benchmarking</a:t>
            </a:r>
            <a:endParaRPr kumimoji="0" lang="en-GB" sz="6000" b="0" i="0" u="none" strike="noStrike" kern="1200" cap="none" spc="0" normalizeH="0" baseline="0" noProof="0">
              <a:ln>
                <a:noFill/>
              </a:ln>
              <a:solidFill>
                <a:srgbClr val="E41C86"/>
              </a:solidFill>
              <a:effectLst/>
              <a:uLnTx/>
              <a:uFillTx/>
              <a:latin typeface="DM Sans" pitchFamily="2" charset="77"/>
              <a:ea typeface="+mn-ea"/>
              <a:cs typeface="+mn-cs"/>
            </a:endParaRPr>
          </a:p>
        </p:txBody>
      </p:sp>
      <p:grpSp>
        <p:nvGrpSpPr>
          <p:cNvPr id="9" name="Group 8">
            <a:extLst>
              <a:ext uri="{FF2B5EF4-FFF2-40B4-BE49-F238E27FC236}">
                <a16:creationId xmlns:a16="http://schemas.microsoft.com/office/drawing/2014/main" id="{9D981ED3-425B-F53A-8042-6C21372C0F59}"/>
              </a:ext>
            </a:extLst>
          </p:cNvPr>
          <p:cNvGrpSpPr/>
          <p:nvPr/>
        </p:nvGrpSpPr>
        <p:grpSpPr>
          <a:xfrm>
            <a:off x="202782" y="6429211"/>
            <a:ext cx="229218" cy="229218"/>
            <a:chOff x="430800" y="6119999"/>
            <a:chExt cx="306000" cy="306000"/>
          </a:xfrm>
        </p:grpSpPr>
        <p:sp>
          <p:nvSpPr>
            <p:cNvPr id="10" name="Rounded Rectangle 9">
              <a:extLst>
                <a:ext uri="{FF2B5EF4-FFF2-40B4-BE49-F238E27FC236}">
                  <a16:creationId xmlns:a16="http://schemas.microsoft.com/office/drawing/2014/main" id="{949C82E7-C300-875D-665F-08D92784052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4F8210D-0743-1E96-C570-95E86A7A502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pic>
        <p:nvPicPr>
          <p:cNvPr id="15" name="Graphic 14">
            <a:extLst>
              <a:ext uri="{FF2B5EF4-FFF2-40B4-BE49-F238E27FC236}">
                <a16:creationId xmlns:a16="http://schemas.microsoft.com/office/drawing/2014/main" id="{2B49302F-8D12-B7F8-0AA3-1E5EA00D7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spTree>
    <p:extLst>
      <p:ext uri="{BB962C8B-B14F-4D97-AF65-F5344CB8AC3E}">
        <p14:creationId xmlns:p14="http://schemas.microsoft.com/office/powerpoint/2010/main" val="45242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406F-3E5A-FBC4-D935-B9B04CBF21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0D200D0-42E1-BAE4-C6A2-8B9E6381AD2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3DE36040-737C-4C3C-5EDA-4D85E8D949A2}"/>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3779F2-522D-1D91-4704-BB8CBAD6C7AE}"/>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44739BA9-5AD7-A0EE-4A24-D5A4A2A8C1BC}"/>
              </a:ext>
            </a:extLst>
          </p:cNvPr>
          <p:cNvSpPr txBox="1"/>
          <p:nvPr/>
        </p:nvSpPr>
        <p:spPr>
          <a:xfrm>
            <a:off x="432000" y="374056"/>
            <a:ext cx="6779172"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2025/26 Report</a:t>
            </a:r>
            <a:endParaRPr lang="en-GB" sz="3600" spc="-100">
              <a:solidFill>
                <a:srgbClr val="E41C86"/>
              </a:solidFill>
              <a:effectLst/>
              <a:latin typeface="DM Sans" pitchFamily="2" charset="77"/>
            </a:endParaRPr>
          </a:p>
        </p:txBody>
      </p:sp>
      <p:sp>
        <p:nvSpPr>
          <p:cNvPr id="14" name="Content Placeholder 2">
            <a:extLst>
              <a:ext uri="{FF2B5EF4-FFF2-40B4-BE49-F238E27FC236}">
                <a16:creationId xmlns:a16="http://schemas.microsoft.com/office/drawing/2014/main" id="{20FBAB5C-B52C-CD49-FB5D-906752074B0E}"/>
              </a:ext>
            </a:extLst>
          </p:cNvPr>
          <p:cNvSpPr txBox="1">
            <a:spLocks/>
          </p:cNvSpPr>
          <p:nvPr/>
        </p:nvSpPr>
        <p:spPr>
          <a:xfrm>
            <a:off x="317391" y="1548061"/>
            <a:ext cx="10374260" cy="30495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664FF"/>
              </a:buClr>
              <a:buSzTx/>
              <a:buFontTx/>
              <a:buNone/>
              <a:tabLst/>
              <a:defRPr/>
            </a:pPr>
            <a:r>
              <a:rPr kumimoji="0" lang="en-GB" sz="1600" b="0" i="0" u="none" strike="noStrike" kern="1200" cap="none" spc="0" normalizeH="0" baseline="0" noProof="0">
                <a:ln>
                  <a:noFill/>
                </a:ln>
                <a:solidFill>
                  <a:srgbClr val="291A5F"/>
                </a:solidFill>
                <a:effectLst/>
                <a:uLnTx/>
                <a:uFillTx/>
                <a:latin typeface="DM Sans" pitchFamily="2" charset="0"/>
                <a:ea typeface="+mn-ea"/>
                <a:cs typeface="+mn-cs"/>
              </a:rPr>
              <a:t>Tenant Satisfaction Measures (TSMs) were introduced in 2023/24 as a regulatory requirement for all landlords in England. There are 22 TSMs – of which 12 are sourced from a tenant perception survey.</a:t>
            </a:r>
          </a:p>
          <a:p>
            <a:pPr marL="0" marR="0" lvl="0" indent="0" algn="l" defTabSz="914400" rtl="0" eaLnBrk="1" fontAlgn="auto" latinLnBrk="0" hangingPunct="1">
              <a:lnSpc>
                <a:spcPct val="100000"/>
              </a:lnSpc>
              <a:spcBef>
                <a:spcPts val="0"/>
              </a:spcBef>
              <a:spcAft>
                <a:spcPts val="0"/>
              </a:spcAft>
              <a:buClr>
                <a:srgbClr val="0664FF"/>
              </a:buClr>
              <a:buSzTx/>
              <a:buFontTx/>
              <a:buNone/>
              <a:tabLst/>
              <a:defRPr/>
            </a:pPr>
            <a:endParaRPr kumimoji="0" lang="en-GB" sz="16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marL="0" marR="0" lvl="0" indent="0" algn="l" defTabSz="914400" rtl="0" eaLnBrk="1" fontAlgn="auto" latinLnBrk="0" hangingPunct="1">
              <a:lnSpc>
                <a:spcPct val="90000"/>
              </a:lnSpc>
              <a:spcBef>
                <a:spcPts val="1000"/>
              </a:spcBef>
              <a:spcAft>
                <a:spcPts val="0"/>
              </a:spcAft>
              <a:buClr>
                <a:srgbClr val="0664FF"/>
              </a:buClr>
              <a:buSzTx/>
              <a:buFont typeface="Arial" panose="020B0604020202020204" pitchFamily="34" charset="0"/>
              <a:buNone/>
              <a:tabLst/>
              <a:defRPr/>
            </a:pPr>
            <a:r>
              <a:rPr kumimoji="0" lang="en-GB" sz="1600" b="0" i="0" u="none" strike="noStrike" kern="1200" cap="none" spc="0" normalizeH="0" baseline="0" noProof="0">
                <a:ln>
                  <a:noFill/>
                </a:ln>
                <a:solidFill>
                  <a:srgbClr val="291A5F"/>
                </a:solidFill>
                <a:effectLst/>
                <a:uLnTx/>
                <a:uFillTx/>
                <a:latin typeface="DM Sans"/>
                <a:ea typeface="+mn-ea"/>
                <a:cs typeface="+mn-cs"/>
              </a:rPr>
              <a:t>This report provides results for period </a:t>
            </a:r>
            <a:r>
              <a:rPr lang="en-GB" sz="1600">
                <a:solidFill>
                  <a:srgbClr val="291A5F"/>
                </a:solidFill>
                <a:latin typeface="DM Sans"/>
              </a:rPr>
              <a:t>2025/26</a:t>
            </a:r>
            <a:r>
              <a:rPr kumimoji="0" lang="en-GB" sz="1600" b="0" i="0" u="none" strike="noStrike" kern="1200" cap="none" spc="0" normalizeH="0" baseline="0" noProof="0">
                <a:ln>
                  <a:noFill/>
                </a:ln>
                <a:solidFill>
                  <a:srgbClr val="291A5F"/>
                </a:solidFill>
                <a:effectLst/>
                <a:uLnTx/>
                <a:uFillTx/>
                <a:latin typeface="DM Sans"/>
                <a:ea typeface="+mn-ea"/>
                <a:cs typeface="+mn-cs"/>
              </a:rPr>
              <a:t>.</a:t>
            </a:r>
            <a:endParaRPr lang="en-GB" sz="1600" b="0" i="0" u="none" strike="noStrike" kern="1200" cap="none" spc="0" normalizeH="0" baseline="0" noProof="0">
              <a:ln>
                <a:noFill/>
              </a:ln>
              <a:solidFill>
                <a:srgbClr val="291A5F"/>
              </a:solidFill>
              <a:effectLst/>
              <a:uLnTx/>
              <a:uFillTx/>
              <a:latin typeface="DM Sans"/>
            </a:endParaRP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endParaRPr kumimoji="0" lang="en-GB" sz="16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algn="l">
              <a:lnSpc>
                <a:spcPct val="100000"/>
              </a:lnSpc>
              <a:spcBef>
                <a:spcPts val="0"/>
              </a:spcBef>
              <a:buClr>
                <a:srgbClr val="0664FF"/>
              </a:buClr>
              <a:defRPr/>
            </a:pPr>
            <a:r>
              <a:rPr kumimoji="0" lang="en-GB" sz="1600" b="0" i="0" u="none" strike="noStrike" kern="1200" cap="none" spc="0" normalizeH="0" baseline="0" noProof="0">
                <a:ln>
                  <a:noFill/>
                </a:ln>
                <a:solidFill>
                  <a:srgbClr val="291A5F"/>
                </a:solidFill>
                <a:effectLst/>
                <a:uLnTx/>
                <a:uFillTx/>
                <a:latin typeface="DM Sans"/>
              </a:rPr>
              <a:t>The results in this report are based on 659 responses* (*based on TP01 overall satisfaction responses) – collected by combination of telephone (450 completed) and online (209 submitted)</a:t>
            </a:r>
            <a:r>
              <a:rPr lang="en-GB" sz="1600">
                <a:solidFill>
                  <a:srgbClr val="291A5F"/>
                </a:solidFill>
                <a:latin typeface="DM Sans"/>
              </a:rPr>
              <a:t>.</a:t>
            </a:r>
            <a:r>
              <a:rPr kumimoji="0" lang="en-GB" sz="1600" b="0" i="0" u="none" strike="noStrike" kern="1200" cap="none" spc="0" normalizeH="0" baseline="0" noProof="0">
                <a:ln>
                  <a:noFill/>
                </a:ln>
                <a:solidFill>
                  <a:srgbClr val="291A5F"/>
                </a:solidFill>
                <a:effectLst/>
                <a:uLnTx/>
                <a:uFillTx/>
                <a:latin typeface="DM Sans"/>
              </a:rPr>
              <a:t> </a:t>
            </a:r>
            <a:endParaRPr lang="en-GB" sz="1600" b="0" i="0" u="none" strike="noStrike" kern="1200" cap="none" spc="0" normalizeH="0" baseline="0" noProof="0">
              <a:ln>
                <a:noFill/>
              </a:ln>
              <a:solidFill>
                <a:srgbClr val="291A5F"/>
              </a:solidFill>
              <a:effectLst/>
              <a:uLnTx/>
              <a:uFillTx/>
              <a:latin typeface="DM Sans"/>
            </a:endParaRPr>
          </a:p>
          <a:p>
            <a:pPr marL="228600" marR="0" lvl="0" indent="-2286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endParaRPr kumimoji="0" lang="en-GB" sz="16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algn="l">
              <a:lnSpc>
                <a:spcPct val="100000"/>
              </a:lnSpc>
              <a:spcBef>
                <a:spcPts val="0"/>
              </a:spcBef>
              <a:buClr>
                <a:srgbClr val="0664FF"/>
              </a:buClr>
              <a:defRPr/>
            </a:pPr>
            <a:r>
              <a:rPr kumimoji="0" lang="en-GB" sz="1600" b="0" i="0" u="none" strike="noStrike" kern="1200" cap="none" spc="0" normalizeH="0" baseline="0" noProof="0">
                <a:ln>
                  <a:noFill/>
                </a:ln>
                <a:solidFill>
                  <a:srgbClr val="291A5F"/>
                </a:solidFill>
                <a:effectLst/>
                <a:uLnTx/>
                <a:uFillTx/>
                <a:latin typeface="DM Sans"/>
              </a:rPr>
              <a:t>Based on a total of </a:t>
            </a:r>
            <a:r>
              <a:rPr lang="en-GB" sz="1600">
                <a:solidFill>
                  <a:srgbClr val="291A5F"/>
                </a:solidFill>
                <a:latin typeface="DM Sans"/>
              </a:rPr>
              <a:t>6,019</a:t>
            </a:r>
            <a:r>
              <a:rPr kumimoji="0" lang="en-GB" sz="1600" b="0" i="0" u="none" strike="noStrike" kern="1200" cap="none" spc="0" normalizeH="0" baseline="0" noProof="0">
                <a:ln>
                  <a:noFill/>
                </a:ln>
                <a:solidFill>
                  <a:srgbClr val="291A5F"/>
                </a:solidFill>
                <a:effectLst/>
                <a:uLnTx/>
                <a:uFillTx/>
                <a:latin typeface="DM Sans"/>
              </a:rPr>
              <a:t> properties and the 659</a:t>
            </a:r>
            <a:r>
              <a:rPr lang="en-GB" sz="1600">
                <a:solidFill>
                  <a:srgbClr val="291A5F"/>
                </a:solidFill>
                <a:latin typeface="DM Sans"/>
              </a:rPr>
              <a:t> </a:t>
            </a:r>
            <a:r>
              <a:rPr kumimoji="0" lang="en-GB" sz="1600" b="0" i="0" u="none" strike="noStrike" kern="1200" cap="none" spc="0" normalizeH="0" baseline="0" noProof="0">
                <a:ln>
                  <a:noFill/>
                </a:ln>
                <a:solidFill>
                  <a:srgbClr val="291A5F"/>
                </a:solidFill>
                <a:effectLst/>
                <a:uLnTx/>
                <a:uFillTx/>
                <a:latin typeface="DM Sans"/>
              </a:rPr>
              <a:t>responses received this year the overall margin of error for the survey is </a:t>
            </a:r>
            <a:r>
              <a:rPr lang="en-GB" sz="1600">
                <a:solidFill>
                  <a:srgbClr val="291A5F"/>
                </a:solidFill>
                <a:latin typeface="DM Sans"/>
              </a:rPr>
              <a:t>+/-3.6%</a:t>
            </a:r>
            <a:r>
              <a:rPr kumimoji="0" lang="en-GB" sz="1600" b="0" i="0" u="none" strike="noStrike" kern="1200" cap="none" spc="0" normalizeH="0" baseline="0" noProof="0">
                <a:ln>
                  <a:noFill/>
                </a:ln>
                <a:solidFill>
                  <a:srgbClr val="291A5F"/>
                </a:solidFill>
                <a:effectLst/>
                <a:uLnTx/>
                <a:uFillTx/>
                <a:latin typeface="DM Sans"/>
              </a:rPr>
              <a:t> (compliance requiring </a:t>
            </a:r>
            <a:r>
              <a:rPr lang="en-GB" sz="1600">
                <a:solidFill>
                  <a:srgbClr val="291A5F"/>
                </a:solidFill>
                <a:latin typeface="DM Sans"/>
              </a:rPr>
              <a:t>+/-4%).</a:t>
            </a:r>
            <a:r>
              <a:rPr kumimoji="0" lang="en-GB" sz="1600" b="0" i="0" u="none" strike="noStrike" kern="1200" cap="none" spc="0" normalizeH="0" baseline="0" noProof="0">
                <a:ln>
                  <a:noFill/>
                </a:ln>
                <a:solidFill>
                  <a:srgbClr val="291A5F"/>
                </a:solidFill>
                <a:effectLst/>
                <a:uLnTx/>
                <a:uFillTx/>
                <a:latin typeface="DM Sans"/>
              </a:rPr>
              <a:t>  </a:t>
            </a:r>
            <a:endParaRPr lang="en-GB" sz="1600" b="0" i="0" u="none" strike="noStrike" kern="1200" cap="none" spc="0" normalizeH="0" baseline="0" noProof="0">
              <a:ln>
                <a:noFill/>
              </a:ln>
              <a:solidFill>
                <a:srgbClr val="291A5F"/>
              </a:solidFill>
              <a:effectLst/>
              <a:uLnTx/>
              <a:uFillTx/>
              <a:latin typeface="DM Sans"/>
            </a:endParaRPr>
          </a:p>
          <a:p>
            <a:pPr marL="228600" marR="0" lvl="0" indent="-2286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endParaRPr kumimoji="0" lang="en-GB" sz="16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None/>
              <a:tabLst/>
              <a:defRPr/>
            </a:pPr>
            <a:r>
              <a:rPr kumimoji="0" lang="en-GB" sz="1600" b="0" i="0" u="none" strike="noStrike" kern="1200" cap="none" spc="0" normalizeH="0" baseline="0" noProof="0">
                <a:ln>
                  <a:noFill/>
                </a:ln>
                <a:solidFill>
                  <a:srgbClr val="291A5F"/>
                </a:solidFill>
                <a:effectLst/>
                <a:uLnTx/>
                <a:uFillTx/>
                <a:latin typeface="DM Sans" pitchFamily="2" charset="0"/>
                <a:ea typeface="+mn-ea"/>
                <a:cs typeface="+mn-cs"/>
              </a:rPr>
              <a:t>As well as the mandatory questions, respondents were also given the opportunity to say in their own words:</a:t>
            </a:r>
          </a:p>
          <a:p>
            <a:pPr marR="0" lvl="0" algn="l" defTabSz="914400" rtl="0" eaLnBrk="1" fontAlgn="auto" latinLnBrk="0" hangingPunct="1">
              <a:lnSpc>
                <a:spcPct val="100000"/>
              </a:lnSpc>
              <a:spcBef>
                <a:spcPts val="0"/>
              </a:spcBef>
              <a:spcAft>
                <a:spcPts val="0"/>
              </a:spcAft>
              <a:buClr>
                <a:srgbClr val="0664FF"/>
              </a:buClr>
              <a:buSzTx/>
              <a:tabLst/>
              <a:defRPr/>
            </a:pPr>
            <a:endParaRPr kumimoji="0" lang="en-GB" sz="16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lang="en-GB" sz="1600">
                <a:solidFill>
                  <a:srgbClr val="291A5F"/>
                </a:solidFill>
                <a:latin typeface="DM Sans" pitchFamily="2" charset="0"/>
              </a:rPr>
              <a:t>Why tenants gave the score they did on TP01 overall satisfaction</a:t>
            </a:r>
          </a:p>
          <a:p>
            <a:pPr marL="285750" lvl="0" indent="-285750" algn="l">
              <a:lnSpc>
                <a:spcPct val="100000"/>
              </a:lnSpc>
              <a:spcBef>
                <a:spcPts val="0"/>
              </a:spcBef>
              <a:buClr>
                <a:srgbClr val="0664FF"/>
              </a:buClr>
              <a:buFont typeface="Arial" panose="020B0604020202020204" pitchFamily="34" charset="0"/>
              <a:buChar char="•"/>
              <a:defRPr/>
            </a:pPr>
            <a:r>
              <a:rPr lang="en-GB" sz="1600">
                <a:solidFill>
                  <a:srgbClr val="291A5F"/>
                </a:solidFill>
                <a:latin typeface="DM Sans" pitchFamily="2" charset="0"/>
              </a:rPr>
              <a:t>How easy or difficult do you find contacting Mansfield District Council housing services?</a:t>
            </a:r>
          </a:p>
          <a:p>
            <a:pPr marL="285750" lvl="0" indent="-285750" algn="l">
              <a:lnSpc>
                <a:spcPct val="100000"/>
              </a:lnSpc>
              <a:spcBef>
                <a:spcPts val="0"/>
              </a:spcBef>
              <a:buClr>
                <a:srgbClr val="0664FF"/>
              </a:buClr>
              <a:buFont typeface="Arial" panose="020B0604020202020204" pitchFamily="34" charset="0"/>
              <a:buChar char="•"/>
              <a:defRPr/>
            </a:pPr>
            <a:r>
              <a:rPr kumimoji="0" lang="en-GB" sz="1600" b="0" i="0" u="none" strike="noStrike" kern="1200" cap="none" spc="0" normalizeH="0" baseline="0" noProof="0">
                <a:ln>
                  <a:noFill/>
                </a:ln>
                <a:solidFill>
                  <a:srgbClr val="291A5F"/>
                </a:solidFill>
                <a:effectLst/>
                <a:uLnTx/>
                <a:uFillTx/>
                <a:latin typeface="DM Sans" pitchFamily="2" charset="0"/>
                <a:ea typeface="+mn-ea"/>
                <a:cs typeface="+mn-cs"/>
              </a:rPr>
              <a:t>How </a:t>
            </a:r>
            <a:r>
              <a:rPr lang="en-GB" sz="1600">
                <a:solidFill>
                  <a:srgbClr val="291A5F"/>
                </a:solidFill>
                <a:latin typeface="DM Sans" pitchFamily="2" charset="0"/>
              </a:rPr>
              <a:t>can contacting Mansfield District Council be easier?</a:t>
            </a:r>
            <a:endParaRPr kumimoji="0" lang="en-GB" sz="1600" b="0" i="0" u="none" strike="noStrike" kern="1200" cap="none" spc="0" normalizeH="0" baseline="0" noProof="0">
              <a:ln>
                <a:noFill/>
              </a:ln>
              <a:solidFill>
                <a:srgbClr val="291A5F"/>
              </a:solidFill>
              <a:effectLst/>
              <a:uLnTx/>
              <a:uFillTx/>
              <a:latin typeface="DM Sans" pitchFamily="2" charset="0"/>
              <a:ea typeface="+mn-ea"/>
              <a:cs typeface="+mn-cs"/>
            </a:endParaRPr>
          </a:p>
          <a:p>
            <a:pPr marL="285750" indent="-285750" algn="l">
              <a:lnSpc>
                <a:spcPct val="100000"/>
              </a:lnSpc>
              <a:spcBef>
                <a:spcPts val="0"/>
              </a:spcBef>
              <a:buClr>
                <a:srgbClr val="0664FF"/>
              </a:buClr>
              <a:buFont typeface="Arial" panose="020B0604020202020204" pitchFamily="34" charset="0"/>
              <a:buChar char="•"/>
              <a:defRPr/>
            </a:pPr>
            <a:endParaRPr lang="en-GB" sz="1600" b="0" i="0" u="none" strike="noStrike" kern="1200" cap="none" spc="0" normalizeH="0" baseline="0" noProof="0">
              <a:ln>
                <a:noFill/>
              </a:ln>
              <a:solidFill>
                <a:srgbClr val="291A5F"/>
              </a:solidFill>
              <a:effectLst/>
              <a:highlight>
                <a:srgbClr val="FFFF00"/>
              </a:highlight>
              <a:uLnTx/>
              <a:uFillTx/>
              <a:latin typeface="DM Sans"/>
            </a:endParaRPr>
          </a:p>
        </p:txBody>
      </p:sp>
      <p:pic>
        <p:nvPicPr>
          <p:cNvPr id="3" name="Picture 2" descr="A colorful logo with a black background&#10;&#10;AI-generated content may be incorrect.">
            <a:extLst>
              <a:ext uri="{FF2B5EF4-FFF2-40B4-BE49-F238E27FC236}">
                <a16:creationId xmlns:a16="http://schemas.microsoft.com/office/drawing/2014/main" id="{5582A746-D36D-024B-2F7F-B203C883E7EE}"/>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237878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20</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594360" y="0"/>
            <a:ext cx="10175040"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Key Driver Analysis</a:t>
            </a:r>
            <a:endParaRPr lang="en-GB" sz="3600" spc="-100">
              <a:solidFill>
                <a:srgbClr val="E41C86"/>
              </a:solidFill>
              <a:effectLst/>
              <a:latin typeface="DM Sans" pitchFamily="2" charset="77"/>
            </a:endParaRPr>
          </a:p>
        </p:txBody>
      </p:sp>
      <p:sp>
        <p:nvSpPr>
          <p:cNvPr id="4" name="Content Placeholder 2">
            <a:extLst>
              <a:ext uri="{FF2B5EF4-FFF2-40B4-BE49-F238E27FC236}">
                <a16:creationId xmlns:a16="http://schemas.microsoft.com/office/drawing/2014/main" id="{77195D04-0364-343D-9C76-65E19FFE3AA6}"/>
              </a:ext>
            </a:extLst>
          </p:cNvPr>
          <p:cNvSpPr txBox="1">
            <a:spLocks/>
          </p:cNvSpPr>
          <p:nvPr/>
        </p:nvSpPr>
        <p:spPr>
          <a:xfrm>
            <a:off x="594360" y="992710"/>
            <a:ext cx="10515600" cy="2625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defRPr/>
            </a:pPr>
            <a:r>
              <a:rPr lang="en-GB" sz="1600">
                <a:solidFill>
                  <a:srgbClr val="291A5F"/>
                </a:solidFill>
                <a:latin typeface="DM Sans Medium" pitchFamily="2" charset="0"/>
              </a:rPr>
              <a:t>Customer satisfaction offers an excellent insight into tenant’s perspectives and their experiences with services.  Key driver analysis takes this one step further by exploring the relationship between specific aspects and overall satisfaction. </a:t>
            </a:r>
          </a:p>
          <a:p>
            <a:pPr algn="l">
              <a:lnSpc>
                <a:spcPct val="100000"/>
              </a:lnSpc>
              <a:spcBef>
                <a:spcPts val="0"/>
              </a:spcBef>
              <a:buClr>
                <a:srgbClr val="0664FF"/>
              </a:buClr>
              <a:defRPr/>
            </a:pPr>
            <a:endParaRPr lang="en-GB" sz="1600">
              <a:solidFill>
                <a:srgbClr val="291A5F"/>
              </a:solidFill>
            </a:endParaRPr>
          </a:p>
          <a:p>
            <a:pPr algn="l">
              <a:lnSpc>
                <a:spcPct val="100000"/>
              </a:lnSpc>
              <a:spcBef>
                <a:spcPts val="0"/>
              </a:spcBef>
              <a:buClr>
                <a:srgbClr val="0664FF"/>
              </a:buClr>
              <a:defRPr/>
            </a:pPr>
            <a:r>
              <a:rPr lang="en-GB" sz="1600">
                <a:solidFill>
                  <a:srgbClr val="291A5F"/>
                </a:solidFill>
              </a:rPr>
              <a:t>Correlation analysis looks to identify a relationship between individual TSM questions (TP2 – TP12) with the overall satisfaction question (TP01).</a:t>
            </a:r>
          </a:p>
          <a:p>
            <a:pPr algn="l">
              <a:lnSpc>
                <a:spcPct val="100000"/>
              </a:lnSpc>
              <a:spcBef>
                <a:spcPts val="0"/>
              </a:spcBef>
              <a:buClr>
                <a:srgbClr val="0664FF"/>
              </a:buClr>
              <a:defRPr/>
            </a:pPr>
            <a:endParaRPr lang="en-GB" sz="1600">
              <a:solidFill>
                <a:srgbClr val="291A5F"/>
              </a:solidFill>
            </a:endParaRPr>
          </a:p>
          <a:p>
            <a:pPr algn="l">
              <a:lnSpc>
                <a:spcPct val="100000"/>
              </a:lnSpc>
              <a:spcBef>
                <a:spcPts val="0"/>
              </a:spcBef>
              <a:buClr>
                <a:srgbClr val="0664FF"/>
              </a:buClr>
              <a:defRPr/>
            </a:pPr>
            <a:r>
              <a:rPr lang="en-GB" sz="1600">
                <a:solidFill>
                  <a:srgbClr val="291A5F"/>
                </a:solidFill>
              </a:rPr>
              <a:t>The correlation determines a value between 0 and +1.  The larger the number, the strong the impact on overall satisfaction.  Typically, factors that have a correlation factor of 0.5 has a relatively large impact on overall satisfaction.  Factors of 0.7 and above are regarded as having a very strong impact on overall satisfaction.</a:t>
            </a:r>
          </a:p>
        </p:txBody>
      </p:sp>
      <p:graphicFrame>
        <p:nvGraphicFramePr>
          <p:cNvPr id="5" name="Chart 4">
            <a:extLst>
              <a:ext uri="{FF2B5EF4-FFF2-40B4-BE49-F238E27FC236}">
                <a16:creationId xmlns:a16="http://schemas.microsoft.com/office/drawing/2014/main" id="{0450D7F6-4224-B5CA-5E2B-A060A6C2FB2E}"/>
              </a:ext>
            </a:extLst>
          </p:cNvPr>
          <p:cNvGraphicFramePr/>
          <p:nvPr>
            <p:extLst>
              <p:ext uri="{D42A27DB-BD31-4B8C-83A1-F6EECF244321}">
                <p14:modId xmlns:p14="http://schemas.microsoft.com/office/powerpoint/2010/main" val="3621021851"/>
              </p:ext>
            </p:extLst>
          </p:nvPr>
        </p:nvGraphicFramePr>
        <p:xfrm>
          <a:off x="594360" y="3783281"/>
          <a:ext cx="4001770" cy="27029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BABAF57-0E58-03E6-B67F-663857A872DF}"/>
              </a:ext>
            </a:extLst>
          </p:cNvPr>
          <p:cNvGraphicFramePr/>
          <p:nvPr>
            <p:extLst>
              <p:ext uri="{D42A27DB-BD31-4B8C-83A1-F6EECF244321}">
                <p14:modId xmlns:p14="http://schemas.microsoft.com/office/powerpoint/2010/main" val="2412581481"/>
              </p:ext>
            </p:extLst>
          </p:nvPr>
        </p:nvGraphicFramePr>
        <p:xfrm>
          <a:off x="6871710" y="3736827"/>
          <a:ext cx="4001770" cy="2703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colorful logo with a black background&#10;&#10;AI-generated content may be incorrect.">
            <a:extLst>
              <a:ext uri="{FF2B5EF4-FFF2-40B4-BE49-F238E27FC236}">
                <a16:creationId xmlns:a16="http://schemas.microsoft.com/office/drawing/2014/main" id="{820B612F-CEA5-1456-C8B6-2636667B2D86}"/>
              </a:ext>
            </a:extLst>
          </p:cNvPr>
          <p:cNvPicPr>
            <a:picLocks noChangeAspect="1"/>
          </p:cNvPicPr>
          <p:nvPr/>
        </p:nvPicPr>
        <p:blipFill>
          <a:blip r:embed="rId4"/>
          <a:stretch>
            <a:fillRect/>
          </a:stretch>
        </p:blipFill>
        <p:spPr>
          <a:xfrm>
            <a:off x="10796833" y="0"/>
            <a:ext cx="1395167" cy="1395167"/>
          </a:xfrm>
          <a:prstGeom prst="rect">
            <a:avLst/>
          </a:prstGeom>
        </p:spPr>
      </p:pic>
    </p:spTree>
    <p:extLst>
      <p:ext uri="{BB962C8B-B14F-4D97-AF65-F5344CB8AC3E}">
        <p14:creationId xmlns:p14="http://schemas.microsoft.com/office/powerpoint/2010/main" val="64748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21</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584191" y="0"/>
            <a:ext cx="10175040"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Key Driver Analysis</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60720CB6-043B-F40F-7B16-5B85BAFBD374}"/>
              </a:ext>
            </a:extLst>
          </p:cNvPr>
          <p:cNvGraphicFramePr/>
          <p:nvPr>
            <p:extLst>
              <p:ext uri="{D42A27DB-BD31-4B8C-83A1-F6EECF244321}">
                <p14:modId xmlns:p14="http://schemas.microsoft.com/office/powerpoint/2010/main" val="3613004954"/>
              </p:ext>
            </p:extLst>
          </p:nvPr>
        </p:nvGraphicFramePr>
        <p:xfrm>
          <a:off x="743916" y="1251821"/>
          <a:ext cx="10196149" cy="523436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olorful logo with a black background&#10;&#10;AI-generated content may be incorrect.">
            <a:extLst>
              <a:ext uri="{FF2B5EF4-FFF2-40B4-BE49-F238E27FC236}">
                <a16:creationId xmlns:a16="http://schemas.microsoft.com/office/drawing/2014/main" id="{4986CD29-E3CD-AC29-0605-D890B86CA7F9}"/>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348681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22</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0"/>
            <a:ext cx="10364833"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Benchmarking TP01-TP06</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37428DD3-C4AA-5A8E-FF0B-693B72E67C7A}"/>
              </a:ext>
            </a:extLst>
          </p:cNvPr>
          <p:cNvGraphicFramePr/>
          <p:nvPr>
            <p:extLst>
              <p:ext uri="{D42A27DB-BD31-4B8C-83A1-F6EECF244321}">
                <p14:modId xmlns:p14="http://schemas.microsoft.com/office/powerpoint/2010/main" val="2389756434"/>
              </p:ext>
            </p:extLst>
          </p:nvPr>
        </p:nvGraphicFramePr>
        <p:xfrm>
          <a:off x="431999" y="881223"/>
          <a:ext cx="10850935" cy="540044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olorful logo with a black background&#10;&#10;AI-generated content may be incorrect.">
            <a:extLst>
              <a:ext uri="{FF2B5EF4-FFF2-40B4-BE49-F238E27FC236}">
                <a16:creationId xmlns:a16="http://schemas.microsoft.com/office/drawing/2014/main" id="{1BD1FE59-7561-248E-6C7D-805E2D3FD3F7}"/>
              </a:ext>
            </a:extLst>
          </p:cNvPr>
          <p:cNvPicPr>
            <a:picLocks noChangeAspect="1"/>
          </p:cNvPicPr>
          <p:nvPr/>
        </p:nvPicPr>
        <p:blipFill>
          <a:blip r:embed="rId4"/>
          <a:stretch>
            <a:fillRect/>
          </a:stretch>
        </p:blipFill>
        <p:spPr>
          <a:xfrm>
            <a:off x="10796833" y="0"/>
            <a:ext cx="1395167" cy="1395167"/>
          </a:xfrm>
          <a:prstGeom prst="rect">
            <a:avLst/>
          </a:prstGeom>
        </p:spPr>
      </p:pic>
    </p:spTree>
    <p:extLst>
      <p:ext uri="{BB962C8B-B14F-4D97-AF65-F5344CB8AC3E}">
        <p14:creationId xmlns:p14="http://schemas.microsoft.com/office/powerpoint/2010/main" val="304701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23</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347"/>
            <a:ext cx="10364833"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Benchmarking TP07-TP12</a:t>
            </a:r>
            <a:endParaRPr lang="en-GB" sz="3600" spc="-100">
              <a:solidFill>
                <a:srgbClr val="E41C86"/>
              </a:solidFill>
              <a:effectLst/>
              <a:latin typeface="DM Sans" pitchFamily="2" charset="77"/>
            </a:endParaRPr>
          </a:p>
        </p:txBody>
      </p:sp>
      <p:graphicFrame>
        <p:nvGraphicFramePr>
          <p:cNvPr id="5" name="Chart 4">
            <a:extLst>
              <a:ext uri="{FF2B5EF4-FFF2-40B4-BE49-F238E27FC236}">
                <a16:creationId xmlns:a16="http://schemas.microsoft.com/office/drawing/2014/main" id="{44E6805A-3167-C649-9BC7-F1765F33E82D}"/>
              </a:ext>
            </a:extLst>
          </p:cNvPr>
          <p:cNvGraphicFramePr/>
          <p:nvPr>
            <p:extLst>
              <p:ext uri="{D42A27DB-BD31-4B8C-83A1-F6EECF244321}">
                <p14:modId xmlns:p14="http://schemas.microsoft.com/office/powerpoint/2010/main" val="2621655562"/>
              </p:ext>
            </p:extLst>
          </p:nvPr>
        </p:nvGraphicFramePr>
        <p:xfrm>
          <a:off x="431998" y="1325052"/>
          <a:ext cx="10832203" cy="49254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colorful logo with a black background&#10;&#10;AI-generated content may be incorrect.">
            <a:extLst>
              <a:ext uri="{FF2B5EF4-FFF2-40B4-BE49-F238E27FC236}">
                <a16:creationId xmlns:a16="http://schemas.microsoft.com/office/drawing/2014/main" id="{8A930DEA-074C-E662-44E3-34B1D45BDE17}"/>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409934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1E4B-CFFA-C997-CBDB-404AFE6F9D0C}"/>
            </a:ext>
          </a:extLst>
        </p:cNvPr>
        <p:cNvGrpSpPr/>
        <p:nvPr/>
      </p:nvGrpSpPr>
      <p:grpSpPr>
        <a:xfrm>
          <a:off x="0" y="0"/>
          <a:ext cx="0" cy="0"/>
          <a:chOff x="0" y="0"/>
          <a:chExt cx="0" cy="0"/>
        </a:xfrm>
      </p:grpSpPr>
      <p:pic>
        <p:nvPicPr>
          <p:cNvPr id="4" name="Picture 3" descr="A blue background with a plus sign&#10;&#10;Description automatically generated">
            <a:extLst>
              <a:ext uri="{FF2B5EF4-FFF2-40B4-BE49-F238E27FC236}">
                <a16:creationId xmlns:a16="http://schemas.microsoft.com/office/drawing/2014/main" id="{D79B7DEE-2729-EFE5-2DEE-4D4F440B8C3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D948639-665D-223A-4A83-3354DF160ECB}"/>
              </a:ext>
            </a:extLst>
          </p:cNvPr>
          <p:cNvSpPr txBox="1"/>
          <p:nvPr/>
        </p:nvSpPr>
        <p:spPr>
          <a:xfrm>
            <a:off x="432000" y="2645804"/>
            <a:ext cx="5024256" cy="1566391"/>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6000" b="1">
                <a:solidFill>
                  <a:srgbClr val="E41C86"/>
                </a:solidFill>
                <a:effectLst/>
                <a:latin typeface="DM Sans" pitchFamily="2" charset="77"/>
              </a:rPr>
              <a:t>Additional Questions</a:t>
            </a:r>
            <a:endParaRPr lang="en-GB" sz="6000">
              <a:solidFill>
                <a:srgbClr val="E41C86"/>
              </a:solidFill>
              <a:effectLst/>
              <a:latin typeface="DM Sans" pitchFamily="2" charset="77"/>
            </a:endParaRPr>
          </a:p>
        </p:txBody>
      </p:sp>
      <p:grpSp>
        <p:nvGrpSpPr>
          <p:cNvPr id="9" name="Group 8">
            <a:extLst>
              <a:ext uri="{FF2B5EF4-FFF2-40B4-BE49-F238E27FC236}">
                <a16:creationId xmlns:a16="http://schemas.microsoft.com/office/drawing/2014/main" id="{9D981ED3-425B-F53A-8042-6C21372C0F59}"/>
              </a:ext>
            </a:extLst>
          </p:cNvPr>
          <p:cNvGrpSpPr/>
          <p:nvPr/>
        </p:nvGrpSpPr>
        <p:grpSpPr>
          <a:xfrm>
            <a:off x="202782" y="6429211"/>
            <a:ext cx="229218" cy="229218"/>
            <a:chOff x="430800" y="6119999"/>
            <a:chExt cx="306000" cy="306000"/>
          </a:xfrm>
        </p:grpSpPr>
        <p:sp>
          <p:nvSpPr>
            <p:cNvPr id="10" name="Rounded Rectangle 9">
              <a:extLst>
                <a:ext uri="{FF2B5EF4-FFF2-40B4-BE49-F238E27FC236}">
                  <a16:creationId xmlns:a16="http://schemas.microsoft.com/office/drawing/2014/main" id="{949C82E7-C300-875D-665F-08D92784052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F8210D-0743-1E96-C570-95E86A7A502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24</a:t>
              </a:fld>
              <a:endParaRPr lang="en-GB" sz="1000">
                <a:solidFill>
                  <a:schemeClr val="bg1"/>
                </a:solidFill>
                <a:effectLst/>
                <a:latin typeface="DM Sans 14pt" pitchFamily="2" charset="77"/>
              </a:endParaRPr>
            </a:p>
          </p:txBody>
        </p:sp>
      </p:grpSp>
      <p:pic>
        <p:nvPicPr>
          <p:cNvPr id="15" name="Graphic 14">
            <a:extLst>
              <a:ext uri="{FF2B5EF4-FFF2-40B4-BE49-F238E27FC236}">
                <a16:creationId xmlns:a16="http://schemas.microsoft.com/office/drawing/2014/main" id="{2B49302F-8D12-B7F8-0AA3-1E5EA00D7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spTree>
    <p:extLst>
      <p:ext uri="{BB962C8B-B14F-4D97-AF65-F5344CB8AC3E}">
        <p14:creationId xmlns:p14="http://schemas.microsoft.com/office/powerpoint/2010/main" val="267183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25</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0"/>
            <a:ext cx="10364833"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Ease of contacting Mansfield District Council services</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2A498D3F-4D93-49E5-87E4-837C8D2014F9}"/>
              </a:ext>
            </a:extLst>
          </p:cNvPr>
          <p:cNvGraphicFramePr/>
          <p:nvPr>
            <p:extLst>
              <p:ext uri="{D42A27DB-BD31-4B8C-83A1-F6EECF244321}">
                <p14:modId xmlns:p14="http://schemas.microsoft.com/office/powerpoint/2010/main" val="627205317"/>
              </p:ext>
            </p:extLst>
          </p:nvPr>
        </p:nvGraphicFramePr>
        <p:xfrm>
          <a:off x="551864" y="1395167"/>
          <a:ext cx="10440000" cy="4680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colorful logo with a black background&#10;&#10;AI-generated content may be incorrect.">
            <a:extLst>
              <a:ext uri="{FF2B5EF4-FFF2-40B4-BE49-F238E27FC236}">
                <a16:creationId xmlns:a16="http://schemas.microsoft.com/office/drawing/2014/main" id="{74481AA0-3206-3924-406E-688C6928C9D8}"/>
              </a:ext>
            </a:extLst>
          </p:cNvPr>
          <p:cNvPicPr>
            <a:picLocks noChangeAspect="1"/>
          </p:cNvPicPr>
          <p:nvPr/>
        </p:nvPicPr>
        <p:blipFill>
          <a:blip r:embed="rId3"/>
          <a:stretch>
            <a:fillRect/>
          </a:stretch>
        </p:blipFill>
        <p:spPr>
          <a:xfrm>
            <a:off x="10796833" y="0"/>
            <a:ext cx="1395167" cy="1395167"/>
          </a:xfrm>
          <a:prstGeom prst="rect">
            <a:avLst/>
          </a:prstGeom>
        </p:spPr>
      </p:pic>
      <p:sp>
        <p:nvSpPr>
          <p:cNvPr id="2" name="TextBox 1">
            <a:extLst>
              <a:ext uri="{FF2B5EF4-FFF2-40B4-BE49-F238E27FC236}">
                <a16:creationId xmlns:a16="http://schemas.microsoft.com/office/drawing/2014/main" id="{56E26249-58D9-8717-2A69-92B8596337DD}"/>
              </a:ext>
            </a:extLst>
          </p:cNvPr>
          <p:cNvSpPr txBox="1"/>
          <p:nvPr/>
        </p:nvSpPr>
        <p:spPr>
          <a:xfrm>
            <a:off x="1104900" y="2503163"/>
            <a:ext cx="5664200" cy="646331"/>
          </a:xfrm>
          <a:prstGeom prst="rect">
            <a:avLst/>
          </a:prstGeom>
          <a:noFill/>
        </p:spPr>
        <p:txBody>
          <a:bodyPr wrap="square" rtlCol="0">
            <a:spAutoFit/>
          </a:bodyPr>
          <a:lstStyle/>
          <a:p>
            <a:r>
              <a:rPr lang="en-US"/>
              <a:t>There is a strong correlation with ease of contacting and overall satisfaction. </a:t>
            </a:r>
          </a:p>
        </p:txBody>
      </p:sp>
    </p:spTree>
    <p:extLst>
      <p:ext uri="{BB962C8B-B14F-4D97-AF65-F5344CB8AC3E}">
        <p14:creationId xmlns:p14="http://schemas.microsoft.com/office/powerpoint/2010/main" val="126441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26</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9562"/>
            <a:ext cx="10175040"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How can Mansfield District Council be easier to contact?</a:t>
            </a:r>
            <a:endParaRPr lang="en-GB" sz="3600" spc="-100">
              <a:solidFill>
                <a:srgbClr val="E41C86"/>
              </a:solidFill>
              <a:effectLst/>
              <a:latin typeface="DM Sans" pitchFamily="2" charset="77"/>
            </a:endParaRPr>
          </a:p>
        </p:txBody>
      </p:sp>
      <p:sp>
        <p:nvSpPr>
          <p:cNvPr id="3" name="Content Placeholder 2">
            <a:extLst>
              <a:ext uri="{FF2B5EF4-FFF2-40B4-BE49-F238E27FC236}">
                <a16:creationId xmlns:a16="http://schemas.microsoft.com/office/drawing/2014/main" id="{AAD4BA91-A118-6918-2AE3-3B78D6B827FE}"/>
              </a:ext>
            </a:extLst>
          </p:cNvPr>
          <p:cNvSpPr txBox="1">
            <a:spLocks/>
          </p:cNvSpPr>
          <p:nvPr/>
        </p:nvSpPr>
        <p:spPr>
          <a:xfrm>
            <a:off x="432000" y="1155406"/>
            <a:ext cx="10515600" cy="521683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FontTx/>
              <a:buNone/>
              <a:defRPr/>
            </a:pPr>
            <a:r>
              <a:rPr lang="en-GB" sz="2500">
                <a:solidFill>
                  <a:srgbClr val="291A5F"/>
                </a:solidFill>
                <a:latin typeface="DM Sans" pitchFamily="2" charset="77"/>
              </a:rPr>
              <a:t>All respondents were asked how Mansfield District Council can become easier to contact.  The following key themes were identified:</a:t>
            </a:r>
            <a:endParaRPr lang="en-GB" sz="2500">
              <a:solidFill>
                <a:srgbClr val="291A5F"/>
              </a:solidFill>
              <a:latin typeface="DM Sans" pitchFamily="2" charset="77"/>
              <a:ea typeface="Calibri"/>
              <a:cs typeface="Calibri"/>
            </a:endParaRPr>
          </a:p>
          <a:p>
            <a:pPr algn="l">
              <a:lnSpc>
                <a:spcPct val="100000"/>
              </a:lnSpc>
              <a:spcBef>
                <a:spcPts val="0"/>
              </a:spcBef>
              <a:buFontTx/>
              <a:buNone/>
              <a:defRPr/>
            </a:pPr>
            <a:endParaRPr lang="en-GB" sz="2500">
              <a:solidFill>
                <a:srgbClr val="291A5F"/>
              </a:solidFill>
              <a:latin typeface="DM Sans" pitchFamily="2" charset="77"/>
              <a:ea typeface="Calibri"/>
              <a:cs typeface="Calibri"/>
            </a:endParaRPr>
          </a:p>
          <a:p>
            <a:pPr algn="l"/>
            <a:r>
              <a:rPr lang="en-GB" sz="2500" b="1">
                <a:latin typeface="DM Sans" pitchFamily="2" charset="77"/>
              </a:rPr>
              <a:t>More call handlers / staff</a:t>
            </a:r>
            <a:endParaRPr lang="en-GB" sz="2500">
              <a:latin typeface="DM Sans" pitchFamily="2" charset="77"/>
            </a:endParaRPr>
          </a:p>
          <a:p>
            <a:pPr algn="l"/>
            <a:r>
              <a:rPr lang="en-GB" sz="2500">
                <a:latin typeface="DM Sans" pitchFamily="2" charset="77"/>
              </a:rPr>
              <a:t>Tenants most often ask for more people answering phones to reduce pressure on the switchboard and get through faster (e.g., “More staff in call centre… waiting times are about 45 mins,” “More people on the phone,” “Have more staff to answer the phone”). The impact is straightforward: understaffing drives long waits, repeat dialling, and drop‑offs. </a:t>
            </a:r>
          </a:p>
          <a:p>
            <a:pPr algn="l"/>
            <a:r>
              <a:rPr lang="en-GB" sz="2500">
                <a:latin typeface="DM Sans" pitchFamily="2" charset="77"/>
              </a:rPr>
              <a:t>Best Practice: Increase peak‑time coverage, enable skills‑based routing so the first person can help, and publish a simple “when we’re busiest/quietest” banner on the website to nudge call timing. Track: average speed of answer (ASA), abandon rate, and agent occupancy by hour to prove the queues are shrinking. </a:t>
            </a:r>
          </a:p>
          <a:p>
            <a:pPr algn="l"/>
            <a:r>
              <a:rPr lang="en-GB" sz="2500" b="1">
                <a:latin typeface="DM Sans" pitchFamily="2" charset="77"/>
              </a:rPr>
              <a:t>Reduce call waits / answer &amp; callbacks</a:t>
            </a:r>
            <a:endParaRPr lang="en-GB" sz="2500">
              <a:latin typeface="DM Sans" pitchFamily="2" charset="77"/>
            </a:endParaRPr>
          </a:p>
          <a:p>
            <a:pPr algn="l"/>
            <a:r>
              <a:rPr lang="en-GB" sz="2500">
                <a:latin typeface="DM Sans" pitchFamily="2" charset="77"/>
              </a:rPr>
              <a:t>Alongside staffing, tenants want shorter waits and reliable callbacks—they mention 45‑minute queues, being cut off, full voicemail, and not getting called back “when they say they will.” This compounds frustration, especially when chasing repairs. </a:t>
            </a:r>
          </a:p>
          <a:p>
            <a:pPr algn="l"/>
            <a:r>
              <a:rPr lang="en-GB" sz="2500">
                <a:latin typeface="DM Sans" pitchFamily="2" charset="77"/>
              </a:rPr>
              <a:t>Best Practice: Promise and meet a callback SLA (e.g., within 2 hours for non‑urgent, same day for urgent), auto‑acknowledge missed calls/voicemails, and show position‑in‑queue with an estimated wait. Track: % callbacks within SLA, voicemail backlog/age, and repeat‑contact rate for “chasing.” </a:t>
            </a:r>
          </a:p>
          <a:p>
            <a:pPr algn="l"/>
            <a:r>
              <a:rPr lang="en-GB" sz="2500" b="1">
                <a:latin typeface="DM Sans" pitchFamily="2" charset="77"/>
              </a:rPr>
              <a:t>Simpler routing / clearer contact points</a:t>
            </a:r>
            <a:endParaRPr lang="en-GB" sz="2500">
              <a:latin typeface="DM Sans" pitchFamily="2" charset="77"/>
            </a:endParaRPr>
          </a:p>
          <a:p>
            <a:pPr algn="l"/>
            <a:r>
              <a:rPr lang="en-GB" sz="2500">
                <a:latin typeface="DM Sans" pitchFamily="2" charset="77"/>
              </a:rPr>
              <a:t>Many find contact confusing “not clear where you need to call,” getting passed around, or stuck at the switchboard and some note the IVR/music experience as off‑putting. </a:t>
            </a:r>
          </a:p>
          <a:p>
            <a:pPr algn="l"/>
            <a:r>
              <a:rPr lang="en-GB" sz="2500">
                <a:latin typeface="DM Sans" pitchFamily="2" charset="77"/>
              </a:rPr>
              <a:t>Best Practice: Consider a clear ‘single front door’ with a short, plain‑English menu; publish a ‘Who to contact’ page (housing repairs vs. housing officer vs. revenues) and keep it aligned with IVR wording; and allow warm transfers that stick (don’t bounce people). Track transfers per resolved case, % resolved at first touch by line of business, and IVR opt‑out usage. </a:t>
            </a:r>
          </a:p>
          <a:p>
            <a:pPr algn="l"/>
            <a:r>
              <a:rPr lang="en-GB" sz="2500" b="1">
                <a:latin typeface="DM Sans" pitchFamily="2" charset="77"/>
              </a:rPr>
              <a:t>Improve online &amp; digital options</a:t>
            </a:r>
            <a:endParaRPr lang="en-GB" sz="2500">
              <a:latin typeface="DM Sans" pitchFamily="2" charset="77"/>
            </a:endParaRPr>
          </a:p>
          <a:p>
            <a:pPr algn="l"/>
            <a:r>
              <a:rPr lang="en-GB" sz="2500">
                <a:latin typeface="DM Sans" pitchFamily="2" charset="77"/>
              </a:rPr>
              <a:t>Some tenants prefer digital first, but say the website/online system isn’t fit for purpose or emails aren’t answered (“online would be better than calls,” “website not fit for purpose,” “online system doesn’t work,” “check emails regularly and respond”). </a:t>
            </a:r>
          </a:p>
          <a:p>
            <a:pPr algn="l"/>
            <a:r>
              <a:rPr lang="en-GB" sz="2500">
                <a:latin typeface="DM Sans" pitchFamily="2" charset="77"/>
              </a:rPr>
              <a:t>Best Practice: Make the online route truly viable: streamline forms (mobile‑first), add webchat for quick triage, auto‑acknowledge emails with ticket numbers and expected response times, and surface case status online so tenants can track progress without phoning. Track digital completion rate, email response‑time SLA performance, deflection rate from phone to webchat/portal. </a:t>
            </a:r>
          </a:p>
          <a:p>
            <a:pPr algn="l">
              <a:lnSpc>
                <a:spcPct val="100000"/>
              </a:lnSpc>
              <a:spcBef>
                <a:spcPts val="0"/>
              </a:spcBef>
              <a:buFontTx/>
              <a:buNone/>
              <a:defRPr/>
            </a:pPr>
            <a:endParaRPr lang="en-GB" sz="1400">
              <a:solidFill>
                <a:srgbClr val="291A5F"/>
              </a:solidFill>
              <a:highlight>
                <a:srgbClr val="FFFF00"/>
              </a:highlight>
              <a:latin typeface="Calibri" panose="020F0502020204030204"/>
              <a:ea typeface="Calibri"/>
              <a:cs typeface="Calibri"/>
            </a:endParaRPr>
          </a:p>
          <a:p>
            <a:pPr algn="l">
              <a:lnSpc>
                <a:spcPct val="100000"/>
              </a:lnSpc>
              <a:spcBef>
                <a:spcPts val="0"/>
              </a:spcBef>
              <a:buFontTx/>
              <a:buNone/>
              <a:defRPr/>
            </a:pPr>
            <a:endParaRPr lang="en-GB" sz="1400">
              <a:solidFill>
                <a:srgbClr val="291A5F"/>
              </a:solidFill>
              <a:highlight>
                <a:srgbClr val="FFFF00"/>
              </a:highlight>
              <a:latin typeface="Calibri" panose="020F0502020204030204"/>
              <a:ea typeface="Calibri"/>
              <a:cs typeface="Calibri"/>
            </a:endParaRPr>
          </a:p>
        </p:txBody>
      </p:sp>
      <p:pic>
        <p:nvPicPr>
          <p:cNvPr id="4" name="Picture 3" descr="A colorful logo with a black background&#10;&#10;AI-generated content may be incorrect.">
            <a:extLst>
              <a:ext uri="{FF2B5EF4-FFF2-40B4-BE49-F238E27FC236}">
                <a16:creationId xmlns:a16="http://schemas.microsoft.com/office/drawing/2014/main" id="{7F5A6F25-61CB-6273-06A7-1B3C6C37D489}"/>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316570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1E4B-CFFA-C997-CBDB-404AFE6F9D0C}"/>
            </a:ext>
          </a:extLst>
        </p:cNvPr>
        <p:cNvGrpSpPr/>
        <p:nvPr/>
      </p:nvGrpSpPr>
      <p:grpSpPr>
        <a:xfrm>
          <a:off x="0" y="0"/>
          <a:ext cx="0" cy="0"/>
          <a:chOff x="0" y="0"/>
          <a:chExt cx="0" cy="0"/>
        </a:xfrm>
      </p:grpSpPr>
      <p:pic>
        <p:nvPicPr>
          <p:cNvPr id="4" name="Picture 3" descr="A blue background with a plus sign&#10;&#10;Description automatically generated">
            <a:extLst>
              <a:ext uri="{FF2B5EF4-FFF2-40B4-BE49-F238E27FC236}">
                <a16:creationId xmlns:a16="http://schemas.microsoft.com/office/drawing/2014/main" id="{D79B7DEE-2729-EFE5-2DEE-4D4F440B8C3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D948639-665D-223A-4A83-3354DF160ECB}"/>
              </a:ext>
            </a:extLst>
          </p:cNvPr>
          <p:cNvSpPr txBox="1"/>
          <p:nvPr/>
        </p:nvSpPr>
        <p:spPr>
          <a:xfrm>
            <a:off x="432000" y="2645804"/>
            <a:ext cx="5024256" cy="1566391"/>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6000" b="1">
                <a:solidFill>
                  <a:srgbClr val="E41C86"/>
                </a:solidFill>
                <a:effectLst/>
                <a:latin typeface="DM Sans" pitchFamily="2" charset="77"/>
              </a:rPr>
              <a:t>Conclusions / Next Steps</a:t>
            </a:r>
            <a:endParaRPr lang="en-GB" sz="6000">
              <a:solidFill>
                <a:srgbClr val="E41C86"/>
              </a:solidFill>
              <a:effectLst/>
              <a:latin typeface="DM Sans" pitchFamily="2" charset="77"/>
            </a:endParaRPr>
          </a:p>
        </p:txBody>
      </p:sp>
      <p:grpSp>
        <p:nvGrpSpPr>
          <p:cNvPr id="9" name="Group 8">
            <a:extLst>
              <a:ext uri="{FF2B5EF4-FFF2-40B4-BE49-F238E27FC236}">
                <a16:creationId xmlns:a16="http://schemas.microsoft.com/office/drawing/2014/main" id="{9D981ED3-425B-F53A-8042-6C21372C0F59}"/>
              </a:ext>
            </a:extLst>
          </p:cNvPr>
          <p:cNvGrpSpPr/>
          <p:nvPr/>
        </p:nvGrpSpPr>
        <p:grpSpPr>
          <a:xfrm>
            <a:off x="202782" y="6429211"/>
            <a:ext cx="229218" cy="229218"/>
            <a:chOff x="430800" y="6119999"/>
            <a:chExt cx="306000" cy="306000"/>
          </a:xfrm>
        </p:grpSpPr>
        <p:sp>
          <p:nvSpPr>
            <p:cNvPr id="10" name="Rounded Rectangle 9">
              <a:extLst>
                <a:ext uri="{FF2B5EF4-FFF2-40B4-BE49-F238E27FC236}">
                  <a16:creationId xmlns:a16="http://schemas.microsoft.com/office/drawing/2014/main" id="{949C82E7-C300-875D-665F-08D92784052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F8210D-0743-1E96-C570-95E86A7A502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27</a:t>
              </a:fld>
              <a:endParaRPr lang="en-GB" sz="1000">
                <a:solidFill>
                  <a:schemeClr val="bg1"/>
                </a:solidFill>
                <a:effectLst/>
                <a:latin typeface="DM Sans 14pt" pitchFamily="2" charset="77"/>
              </a:endParaRPr>
            </a:p>
          </p:txBody>
        </p:sp>
      </p:grpSp>
      <p:pic>
        <p:nvPicPr>
          <p:cNvPr id="15" name="Graphic 14">
            <a:extLst>
              <a:ext uri="{FF2B5EF4-FFF2-40B4-BE49-F238E27FC236}">
                <a16:creationId xmlns:a16="http://schemas.microsoft.com/office/drawing/2014/main" id="{2B49302F-8D12-B7F8-0AA3-1E5EA00D7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spTree>
    <p:extLst>
      <p:ext uri="{BB962C8B-B14F-4D97-AF65-F5344CB8AC3E}">
        <p14:creationId xmlns:p14="http://schemas.microsoft.com/office/powerpoint/2010/main" val="136267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28</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0"/>
            <a:ext cx="10175040"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Going Beyond Compliance – Maximising Feedback</a:t>
            </a:r>
            <a:endParaRPr lang="en-GB" sz="3600" spc="-100">
              <a:solidFill>
                <a:srgbClr val="E41C86"/>
              </a:solidFill>
              <a:effectLst/>
              <a:latin typeface="DM Sans" pitchFamily="2" charset="77"/>
            </a:endParaRPr>
          </a:p>
        </p:txBody>
      </p:sp>
      <p:sp>
        <p:nvSpPr>
          <p:cNvPr id="4" name="Content Placeholder 2">
            <a:extLst>
              <a:ext uri="{FF2B5EF4-FFF2-40B4-BE49-F238E27FC236}">
                <a16:creationId xmlns:a16="http://schemas.microsoft.com/office/drawing/2014/main" id="{5EBAE894-A0A4-AB91-056C-D99CB5F08EEF}"/>
              </a:ext>
            </a:extLst>
          </p:cNvPr>
          <p:cNvSpPr txBox="1">
            <a:spLocks/>
          </p:cNvSpPr>
          <p:nvPr/>
        </p:nvSpPr>
        <p:spPr>
          <a:xfrm>
            <a:off x="700430" y="1633227"/>
            <a:ext cx="4312633" cy="4358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buFontTx/>
              <a:buNone/>
              <a:defRPr/>
            </a:pPr>
            <a:r>
              <a:rPr lang="en-GB" sz="1400" i="1" kern="0">
                <a:solidFill>
                  <a:srgbClr val="291A5F"/>
                </a:solidFill>
                <a:latin typeface="DM Sans Medium" pitchFamily="2" charset="0"/>
              </a:rPr>
              <a:t>“The smallest of actions is better than the greatest of intentions”</a:t>
            </a:r>
          </a:p>
          <a:p>
            <a:pPr algn="l">
              <a:lnSpc>
                <a:spcPct val="100000"/>
              </a:lnSpc>
              <a:spcBef>
                <a:spcPts val="0"/>
              </a:spcBef>
              <a:buClr>
                <a:srgbClr val="0664FF"/>
              </a:buClr>
              <a:buFontTx/>
              <a:buNone/>
              <a:defRPr/>
            </a:pPr>
            <a:endParaRPr lang="en-GB" sz="1400" kern="0">
              <a:solidFill>
                <a:srgbClr val="291A5F"/>
              </a:solidFill>
            </a:endParaRPr>
          </a:p>
          <a:p>
            <a:pPr algn="l">
              <a:lnSpc>
                <a:spcPct val="100000"/>
              </a:lnSpc>
              <a:spcBef>
                <a:spcPts val="0"/>
              </a:spcBef>
              <a:buClr>
                <a:srgbClr val="0664FF"/>
              </a:buClr>
              <a:buFontTx/>
              <a:buNone/>
              <a:defRPr/>
            </a:pPr>
            <a:r>
              <a:rPr lang="en-GB" sz="1400" kern="0">
                <a:solidFill>
                  <a:srgbClr val="291A5F"/>
                </a:solidFill>
              </a:rPr>
              <a:t>Any kind of ongoing research is cyclical in nature.  But it’s what you do (or not as the case may be) in between the research that can make a profound difference to your scores. </a:t>
            </a:r>
          </a:p>
          <a:p>
            <a:pPr algn="l">
              <a:lnSpc>
                <a:spcPct val="100000"/>
              </a:lnSpc>
              <a:spcBef>
                <a:spcPts val="0"/>
              </a:spcBef>
              <a:buClr>
                <a:srgbClr val="0664FF"/>
              </a:buClr>
              <a:buFontTx/>
              <a:buNone/>
              <a:defRPr/>
            </a:pPr>
            <a:endParaRPr lang="en-GB" sz="1400" kern="0">
              <a:solidFill>
                <a:srgbClr val="291A5F"/>
              </a:solidFill>
            </a:endParaRPr>
          </a:p>
          <a:p>
            <a:pPr marL="342900" indent="-342900" algn="l">
              <a:lnSpc>
                <a:spcPct val="100000"/>
              </a:lnSpc>
              <a:spcBef>
                <a:spcPts val="0"/>
              </a:spcBef>
              <a:buClr>
                <a:srgbClr val="0664FF"/>
              </a:buClr>
              <a:buFont typeface="+mj-lt"/>
              <a:buAutoNum type="arabicPeriod"/>
              <a:defRPr/>
            </a:pPr>
            <a:r>
              <a:rPr lang="en-GB" sz="1400" kern="0">
                <a:solidFill>
                  <a:srgbClr val="291A5F"/>
                </a:solidFill>
              </a:rPr>
              <a:t>Research is the easy part – that’s why most organisations undertake customer feedback.  The next steps are where the challenge exists:</a:t>
            </a:r>
          </a:p>
          <a:p>
            <a:pPr marL="342900" indent="-342900" algn="l">
              <a:lnSpc>
                <a:spcPct val="100000"/>
              </a:lnSpc>
              <a:spcBef>
                <a:spcPts val="0"/>
              </a:spcBef>
              <a:buClr>
                <a:srgbClr val="0664FF"/>
              </a:buClr>
              <a:buFont typeface="+mj-lt"/>
              <a:buAutoNum type="arabicPeriod"/>
              <a:defRPr/>
            </a:pPr>
            <a:r>
              <a:rPr lang="en-GB" sz="1400" kern="0">
                <a:solidFill>
                  <a:srgbClr val="291A5F"/>
                </a:solidFill>
              </a:rPr>
              <a:t>Only half of organisations feedback results internally.</a:t>
            </a:r>
          </a:p>
          <a:p>
            <a:pPr marL="342900" indent="-342900" algn="l">
              <a:lnSpc>
                <a:spcPct val="100000"/>
              </a:lnSpc>
              <a:spcBef>
                <a:spcPts val="0"/>
              </a:spcBef>
              <a:buClr>
                <a:srgbClr val="0664FF"/>
              </a:buClr>
              <a:buFont typeface="+mj-lt"/>
              <a:buAutoNum type="arabicPeriod"/>
              <a:defRPr/>
            </a:pPr>
            <a:r>
              <a:rPr lang="en-GB" sz="1400" kern="0">
                <a:solidFill>
                  <a:srgbClr val="291A5F"/>
                </a:solidFill>
              </a:rPr>
              <a:t>A third of organisations create an action plan.</a:t>
            </a:r>
          </a:p>
          <a:p>
            <a:pPr marL="342900" indent="-342900" algn="l">
              <a:lnSpc>
                <a:spcPct val="100000"/>
              </a:lnSpc>
              <a:spcBef>
                <a:spcPts val="0"/>
              </a:spcBef>
              <a:buClr>
                <a:srgbClr val="0664FF"/>
              </a:buClr>
              <a:buFont typeface="+mj-lt"/>
              <a:buAutoNum type="arabicPeriod"/>
              <a:defRPr/>
            </a:pPr>
            <a:r>
              <a:rPr lang="en-GB" sz="1400" kern="0">
                <a:solidFill>
                  <a:srgbClr val="291A5F"/>
                </a:solidFill>
              </a:rPr>
              <a:t>A quarter actually ‘do stuff’ – implement the action plan.</a:t>
            </a:r>
          </a:p>
          <a:p>
            <a:pPr marL="342900" indent="-342900" algn="l">
              <a:lnSpc>
                <a:spcPct val="100000"/>
              </a:lnSpc>
              <a:spcBef>
                <a:spcPts val="0"/>
              </a:spcBef>
              <a:buClr>
                <a:srgbClr val="0664FF"/>
              </a:buClr>
              <a:buFont typeface="+mj-lt"/>
              <a:buAutoNum type="arabicPeriod"/>
              <a:defRPr/>
            </a:pPr>
            <a:r>
              <a:rPr lang="en-GB" sz="1400" kern="0">
                <a:solidFill>
                  <a:srgbClr val="291A5F"/>
                </a:solidFill>
              </a:rPr>
              <a:t>1 in 10 organisations effectively feedback results externally.</a:t>
            </a:r>
          </a:p>
          <a:p>
            <a:pPr algn="l">
              <a:lnSpc>
                <a:spcPct val="100000"/>
              </a:lnSpc>
              <a:spcBef>
                <a:spcPts val="0"/>
              </a:spcBef>
              <a:buFontTx/>
              <a:buNone/>
              <a:defRPr/>
            </a:pPr>
            <a:endParaRPr lang="en-GB" sz="1400">
              <a:solidFill>
                <a:srgbClr val="242424"/>
              </a:solidFill>
              <a:latin typeface="Calibri" panose="020F0502020204030204"/>
              <a:ea typeface="Calibri"/>
              <a:cs typeface="Calibri"/>
            </a:endParaRPr>
          </a:p>
        </p:txBody>
      </p:sp>
      <p:graphicFrame>
        <p:nvGraphicFramePr>
          <p:cNvPr id="5" name="Diagram 4">
            <a:extLst>
              <a:ext uri="{FF2B5EF4-FFF2-40B4-BE49-F238E27FC236}">
                <a16:creationId xmlns:a16="http://schemas.microsoft.com/office/drawing/2014/main" id="{AB9EF0B4-1609-91A3-C12A-2AC5703374FA}"/>
              </a:ext>
            </a:extLst>
          </p:cNvPr>
          <p:cNvGraphicFramePr/>
          <p:nvPr/>
        </p:nvGraphicFramePr>
        <p:xfrm>
          <a:off x="4658061" y="1459574"/>
          <a:ext cx="7170046" cy="470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olorful logo with a black background&#10;&#10;AI-generated content may be incorrect.">
            <a:extLst>
              <a:ext uri="{FF2B5EF4-FFF2-40B4-BE49-F238E27FC236}">
                <a16:creationId xmlns:a16="http://schemas.microsoft.com/office/drawing/2014/main" id="{243309AE-86A6-349E-52CA-D85B1EAE4310}"/>
              </a:ext>
            </a:extLst>
          </p:cNvPr>
          <p:cNvPicPr>
            <a:picLocks noChangeAspect="1"/>
          </p:cNvPicPr>
          <p:nvPr/>
        </p:nvPicPr>
        <p:blipFill>
          <a:blip r:embed="rId7"/>
          <a:stretch>
            <a:fillRect/>
          </a:stretch>
        </p:blipFill>
        <p:spPr>
          <a:xfrm>
            <a:off x="10796833" y="0"/>
            <a:ext cx="1395167" cy="1395167"/>
          </a:xfrm>
          <a:prstGeom prst="rect">
            <a:avLst/>
          </a:prstGeom>
        </p:spPr>
      </p:pic>
    </p:spTree>
    <p:extLst>
      <p:ext uri="{BB962C8B-B14F-4D97-AF65-F5344CB8AC3E}">
        <p14:creationId xmlns:p14="http://schemas.microsoft.com/office/powerpoint/2010/main" val="1829207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29</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317391" y="0"/>
            <a:ext cx="10364833"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Going Beyond Compliance – Areas for Improvement</a:t>
            </a:r>
            <a:endParaRPr lang="en-GB" sz="3600" spc="-100">
              <a:solidFill>
                <a:srgbClr val="E41C86"/>
              </a:solidFill>
              <a:effectLst/>
              <a:latin typeface="DM Sans" pitchFamily="2" charset="77"/>
            </a:endParaRPr>
          </a:p>
        </p:txBody>
      </p:sp>
      <p:sp>
        <p:nvSpPr>
          <p:cNvPr id="3" name="Content Placeholder 2">
            <a:extLst>
              <a:ext uri="{FF2B5EF4-FFF2-40B4-BE49-F238E27FC236}">
                <a16:creationId xmlns:a16="http://schemas.microsoft.com/office/drawing/2014/main" id="{72DB4E59-8E4B-0AEB-3CBB-A8B5AA1B7E68}"/>
              </a:ext>
            </a:extLst>
          </p:cNvPr>
          <p:cNvSpPr txBox="1">
            <a:spLocks/>
          </p:cNvSpPr>
          <p:nvPr/>
        </p:nvSpPr>
        <p:spPr>
          <a:xfrm>
            <a:off x="432000" y="1571001"/>
            <a:ext cx="5130450" cy="399618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buFontTx/>
              <a:buNone/>
              <a:defRPr/>
            </a:pPr>
            <a:r>
              <a:rPr lang="en-GB" sz="1600" kern="0">
                <a:solidFill>
                  <a:srgbClr val="291A5F"/>
                </a:solidFill>
              </a:rPr>
              <a:t>All research is insightful, but for our purpose we also want the research to be </a:t>
            </a:r>
            <a:r>
              <a:rPr lang="en-GB" sz="1600" b="1" u="sng" kern="0">
                <a:solidFill>
                  <a:srgbClr val="291A5F"/>
                </a:solidFill>
              </a:rPr>
              <a:t>actionable</a:t>
            </a:r>
            <a:r>
              <a:rPr lang="en-GB" sz="1600" kern="0">
                <a:solidFill>
                  <a:srgbClr val="291A5F"/>
                </a:solidFill>
              </a:rPr>
              <a:t>.</a:t>
            </a:r>
          </a:p>
          <a:p>
            <a:pPr algn="l">
              <a:lnSpc>
                <a:spcPct val="100000"/>
              </a:lnSpc>
              <a:spcBef>
                <a:spcPts val="0"/>
              </a:spcBef>
              <a:buClr>
                <a:srgbClr val="0664FF"/>
              </a:buClr>
              <a:buFontTx/>
              <a:buNone/>
              <a:defRPr/>
            </a:pPr>
            <a:endParaRPr lang="en-GB" sz="1600" kern="0">
              <a:solidFill>
                <a:srgbClr val="291A5F"/>
              </a:solidFill>
            </a:endParaRPr>
          </a:p>
          <a:p>
            <a:pPr algn="l">
              <a:lnSpc>
                <a:spcPct val="100000"/>
              </a:lnSpc>
              <a:spcBef>
                <a:spcPts val="0"/>
              </a:spcBef>
              <a:buClr>
                <a:srgbClr val="0664FF"/>
              </a:buClr>
              <a:buFontTx/>
              <a:buNone/>
              <a:defRPr/>
            </a:pPr>
            <a:r>
              <a:rPr lang="en-GB" sz="1600" kern="0">
                <a:solidFill>
                  <a:srgbClr val="291A5F"/>
                </a:solidFill>
                <a:latin typeface="DM Sans"/>
              </a:rPr>
              <a:t>In order to deliver change, the survey should help provide focus by identifying a small number of areas to take action:</a:t>
            </a:r>
          </a:p>
          <a:p>
            <a:pPr algn="l">
              <a:lnSpc>
                <a:spcPct val="100000"/>
              </a:lnSpc>
              <a:spcBef>
                <a:spcPts val="0"/>
              </a:spcBef>
              <a:buClr>
                <a:srgbClr val="0664FF"/>
              </a:buClr>
              <a:buFontTx/>
              <a:buNone/>
              <a:defRPr/>
            </a:pPr>
            <a:endParaRPr lang="en-GB" sz="1600" kern="0">
              <a:solidFill>
                <a:srgbClr val="291A5F"/>
              </a:solidFill>
              <a:highlight>
                <a:srgbClr val="FFFF00"/>
              </a:highlight>
              <a:latin typeface="DM Sans"/>
            </a:endParaRPr>
          </a:p>
          <a:p>
            <a:pPr marL="285750" indent="-285750" algn="l">
              <a:lnSpc>
                <a:spcPct val="100000"/>
              </a:lnSpc>
              <a:spcBef>
                <a:spcPts val="0"/>
              </a:spcBef>
              <a:buFont typeface="Arial" panose="020B0604020202020204" pitchFamily="34" charset="0"/>
              <a:buChar char="•"/>
              <a:defRPr/>
            </a:pPr>
            <a:r>
              <a:rPr lang="en-GB" sz="1600" kern="0">
                <a:solidFill>
                  <a:srgbClr val="291A5F"/>
                </a:solidFill>
                <a:latin typeface="DM Sans"/>
              </a:rPr>
              <a:t>Relative low impact / low satisfaction (e.g. Complaint handling, ASB handling).</a:t>
            </a:r>
          </a:p>
          <a:p>
            <a:pPr marL="285750" indent="-285750" algn="l">
              <a:lnSpc>
                <a:spcPct val="100000"/>
              </a:lnSpc>
              <a:spcBef>
                <a:spcPts val="0"/>
              </a:spcBef>
              <a:buFont typeface="Arial" panose="020B0604020202020204" pitchFamily="34" charset="0"/>
              <a:buChar char="•"/>
              <a:defRPr/>
            </a:pPr>
            <a:r>
              <a:rPr lang="en-GB" sz="1600" kern="0">
                <a:solidFill>
                  <a:srgbClr val="291A5F"/>
                </a:solidFill>
                <a:latin typeface="DM Sans"/>
              </a:rPr>
              <a:t>High impact / low satisfaction (e.g. Listening to views and acting upon them).</a:t>
            </a:r>
          </a:p>
          <a:p>
            <a:pPr marL="285750" indent="-285750" algn="l">
              <a:lnSpc>
                <a:spcPct val="100000"/>
              </a:lnSpc>
              <a:spcBef>
                <a:spcPts val="0"/>
              </a:spcBef>
              <a:buFont typeface="Arial" panose="020B0604020202020204" pitchFamily="34" charset="0"/>
              <a:buChar char="•"/>
              <a:defRPr/>
            </a:pPr>
            <a:r>
              <a:rPr lang="en-GB" sz="1600" kern="0">
                <a:solidFill>
                  <a:srgbClr val="291A5F"/>
                </a:solidFill>
                <a:latin typeface="DM Sans"/>
              </a:rPr>
              <a:t>High impact / high satisfaction (e.g. repairs, including keeping home well maintained)</a:t>
            </a:r>
          </a:p>
          <a:p>
            <a:pPr algn="l">
              <a:lnSpc>
                <a:spcPct val="100000"/>
              </a:lnSpc>
              <a:spcBef>
                <a:spcPts val="0"/>
              </a:spcBef>
              <a:defRPr/>
            </a:pPr>
            <a:endParaRPr lang="en-GB" sz="1600" kern="0">
              <a:solidFill>
                <a:srgbClr val="291A5F"/>
              </a:solidFill>
              <a:latin typeface="DM Sans"/>
            </a:endParaRPr>
          </a:p>
          <a:p>
            <a:pPr algn="l">
              <a:lnSpc>
                <a:spcPct val="100000"/>
              </a:lnSpc>
              <a:spcBef>
                <a:spcPts val="0"/>
              </a:spcBef>
              <a:defRPr/>
            </a:pPr>
            <a:r>
              <a:rPr lang="en-GB" sz="1600" kern="0">
                <a:solidFill>
                  <a:srgbClr val="291A5F"/>
                </a:solidFill>
                <a:latin typeface="DM Sans"/>
              </a:rPr>
              <a:t>Also consider benchmarking gaps – where the largest gaps exists when compared against high scoring peers (e.g. complaints, repairs, listening to views and acting).  </a:t>
            </a:r>
          </a:p>
        </p:txBody>
      </p:sp>
      <p:graphicFrame>
        <p:nvGraphicFramePr>
          <p:cNvPr id="9" name="Diagram 8">
            <a:extLst>
              <a:ext uri="{FF2B5EF4-FFF2-40B4-BE49-F238E27FC236}">
                <a16:creationId xmlns:a16="http://schemas.microsoft.com/office/drawing/2014/main" id="{00560FCD-C578-7454-0810-C7437E37B80B}"/>
              </a:ext>
            </a:extLst>
          </p:cNvPr>
          <p:cNvGraphicFramePr/>
          <p:nvPr/>
        </p:nvGraphicFramePr>
        <p:xfrm>
          <a:off x="5499807" y="1283257"/>
          <a:ext cx="6133882" cy="503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olorful logo with a black background&#10;&#10;AI-generated content may be incorrect.">
            <a:extLst>
              <a:ext uri="{FF2B5EF4-FFF2-40B4-BE49-F238E27FC236}">
                <a16:creationId xmlns:a16="http://schemas.microsoft.com/office/drawing/2014/main" id="{1D8F5703-0779-7340-D14C-0B49B1F9CF9E}"/>
              </a:ext>
            </a:extLst>
          </p:cNvPr>
          <p:cNvPicPr>
            <a:picLocks noChangeAspect="1"/>
          </p:cNvPicPr>
          <p:nvPr/>
        </p:nvPicPr>
        <p:blipFill>
          <a:blip r:embed="rId7"/>
          <a:stretch>
            <a:fillRect/>
          </a:stretch>
        </p:blipFill>
        <p:spPr>
          <a:xfrm>
            <a:off x="10796833" y="0"/>
            <a:ext cx="1395167" cy="1395167"/>
          </a:xfrm>
          <a:prstGeom prst="rect">
            <a:avLst/>
          </a:prstGeom>
        </p:spPr>
      </p:pic>
    </p:spTree>
    <p:extLst>
      <p:ext uri="{BB962C8B-B14F-4D97-AF65-F5344CB8AC3E}">
        <p14:creationId xmlns:p14="http://schemas.microsoft.com/office/powerpoint/2010/main" val="256356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D158-4223-2F88-EB90-2FA34DBB1FC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D55ABB7-E975-4D31-D71C-7D64AB497639}"/>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AB6F651B-3992-DC99-7AEB-3ECB1C3F901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3D59AE-1901-F083-25C9-D259E9EB497A}"/>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3</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ACAA4D57-AC9B-BBE6-DC72-32A2019F538F}"/>
              </a:ext>
            </a:extLst>
          </p:cNvPr>
          <p:cNvSpPr txBox="1"/>
          <p:nvPr/>
        </p:nvSpPr>
        <p:spPr>
          <a:xfrm>
            <a:off x="432000" y="0"/>
            <a:ext cx="6779172"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2025/26 Report</a:t>
            </a:r>
            <a:endParaRPr lang="en-GB" sz="3600" spc="-100">
              <a:solidFill>
                <a:srgbClr val="E41C86"/>
              </a:solidFill>
              <a:effectLst/>
              <a:latin typeface="DM Sans" pitchFamily="2" charset="77"/>
            </a:endParaRPr>
          </a:p>
        </p:txBody>
      </p:sp>
      <p:graphicFrame>
        <p:nvGraphicFramePr>
          <p:cNvPr id="3" name="Table 2">
            <a:extLst>
              <a:ext uri="{FF2B5EF4-FFF2-40B4-BE49-F238E27FC236}">
                <a16:creationId xmlns:a16="http://schemas.microsoft.com/office/drawing/2014/main" id="{9CF8FB4E-0D4E-3B4F-7EB9-88CEEA27EE20}"/>
              </a:ext>
            </a:extLst>
          </p:cNvPr>
          <p:cNvGraphicFramePr>
            <a:graphicFrameLocks noGrp="1"/>
          </p:cNvGraphicFramePr>
          <p:nvPr>
            <p:extLst>
              <p:ext uri="{D42A27DB-BD31-4B8C-83A1-F6EECF244321}">
                <p14:modId xmlns:p14="http://schemas.microsoft.com/office/powerpoint/2010/main" val="285327861"/>
              </p:ext>
            </p:extLst>
          </p:nvPr>
        </p:nvGraphicFramePr>
        <p:xfrm>
          <a:off x="347824" y="834391"/>
          <a:ext cx="11056297" cy="5791332"/>
        </p:xfrm>
        <a:graphic>
          <a:graphicData uri="http://schemas.openxmlformats.org/drawingml/2006/table">
            <a:tbl>
              <a:tblPr/>
              <a:tblGrid>
                <a:gridCol w="5038531">
                  <a:extLst>
                    <a:ext uri="{9D8B030D-6E8A-4147-A177-3AD203B41FA5}">
                      <a16:colId xmlns:a16="http://schemas.microsoft.com/office/drawing/2014/main" val="750382096"/>
                    </a:ext>
                  </a:extLst>
                </a:gridCol>
                <a:gridCol w="6017766">
                  <a:extLst>
                    <a:ext uri="{9D8B030D-6E8A-4147-A177-3AD203B41FA5}">
                      <a16:colId xmlns:a16="http://schemas.microsoft.com/office/drawing/2014/main" val="2058287462"/>
                    </a:ext>
                  </a:extLst>
                </a:gridCol>
              </a:tblGrid>
              <a:tr h="503286">
                <a:tc>
                  <a:txBody>
                    <a:bodyPr/>
                    <a:lstStyle/>
                    <a:p>
                      <a:pPr>
                        <a:buNone/>
                      </a:pPr>
                      <a:r>
                        <a:rPr lang="en-GB" sz="1400">
                          <a:solidFill>
                            <a:srgbClr val="000000"/>
                          </a:solidFill>
                          <a:effectLst/>
                          <a:latin typeface="DM Sans"/>
                        </a:rPr>
                        <a:t>Feedback services provider (collecting, generating, and validating the reported perception measures)</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a:rPr>
                        <a:t>Service Insights Ltd</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1402015"/>
                  </a:ext>
                </a:extLst>
              </a:tr>
              <a:tr h="209058">
                <a:tc>
                  <a:txBody>
                    <a:bodyPr/>
                    <a:lstStyle/>
                    <a:p>
                      <a:pPr>
                        <a:buNone/>
                      </a:pPr>
                      <a:r>
                        <a:rPr lang="en-US" sz="1400">
                          <a:solidFill>
                            <a:srgbClr val="000000"/>
                          </a:solidFill>
                          <a:effectLst/>
                          <a:latin typeface="DM Sans"/>
                        </a:rPr>
                        <a:t>Survey fieldwork date</a:t>
                      </a:r>
                      <a:endParaRPr lang="en-US"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a:rPr>
                        <a:t>November / December 2025</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059084"/>
                  </a:ext>
                </a:extLst>
              </a:tr>
              <a:tr h="203896">
                <a:tc>
                  <a:txBody>
                    <a:bodyPr/>
                    <a:lstStyle/>
                    <a:p>
                      <a:pPr>
                        <a:buNone/>
                      </a:pPr>
                      <a:r>
                        <a:rPr lang="en-US" sz="1400">
                          <a:solidFill>
                            <a:srgbClr val="000000"/>
                          </a:solidFill>
                          <a:effectLst/>
                          <a:latin typeface="DM Sans"/>
                        </a:rPr>
                        <a:t>Total surveyable population</a:t>
                      </a:r>
                      <a:endParaRPr lang="en-US"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a:rPr>
                        <a:t>6,019</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985637"/>
                  </a:ext>
                </a:extLst>
              </a:tr>
              <a:tr h="337589">
                <a:tc>
                  <a:txBody>
                    <a:bodyPr/>
                    <a:lstStyle/>
                    <a:p>
                      <a:pPr>
                        <a:buNone/>
                      </a:pPr>
                      <a:r>
                        <a:rPr lang="en-GB" sz="1400">
                          <a:solidFill>
                            <a:srgbClr val="000000"/>
                          </a:solidFill>
                          <a:effectLst/>
                          <a:latin typeface="DM Sans"/>
                        </a:rPr>
                        <a:t>Total sample size achieved (total number of responses)</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a:rPr>
                        <a:t>659</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538673"/>
                  </a:ext>
                </a:extLst>
              </a:tr>
              <a:tr h="364431">
                <a:tc>
                  <a:txBody>
                    <a:bodyPr/>
                    <a:lstStyle/>
                    <a:p>
                      <a:pPr>
                        <a:buNone/>
                      </a:pPr>
                      <a:r>
                        <a:rPr lang="en-GB" sz="1400">
                          <a:solidFill>
                            <a:srgbClr val="000000"/>
                          </a:solidFill>
                          <a:effectLst/>
                          <a:latin typeface="DM Sans"/>
                        </a:rPr>
                        <a:t>Statistical confidence required and achieved</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a:rPr>
                        <a:t>Margin achieved +/-3.6% (+/-4.0% required)</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477385"/>
                  </a:ext>
                </a:extLst>
              </a:tr>
              <a:tr h="362366">
                <a:tc>
                  <a:txBody>
                    <a:bodyPr/>
                    <a:lstStyle/>
                    <a:p>
                      <a:pPr>
                        <a:buNone/>
                      </a:pPr>
                      <a:r>
                        <a:rPr lang="en-GB" sz="1400">
                          <a:solidFill>
                            <a:srgbClr val="000000"/>
                          </a:solidFill>
                          <a:effectLst/>
                          <a:latin typeface="DM Sans"/>
                        </a:rPr>
                        <a:t>Reasons for any failure to meet the required sample size</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a:rPr>
                        <a:t>Not applicable</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176726"/>
                  </a:ext>
                </a:extLst>
              </a:tr>
              <a:tr h="533741">
                <a:tc>
                  <a:txBody>
                    <a:bodyPr/>
                    <a:lstStyle/>
                    <a:p>
                      <a:pPr>
                        <a:buNone/>
                      </a:pPr>
                      <a:r>
                        <a:rPr lang="en-US" sz="1400">
                          <a:solidFill>
                            <a:srgbClr val="000000"/>
                          </a:solidFill>
                          <a:effectLst/>
                          <a:latin typeface="DM Sans" pitchFamily="2" charset="0"/>
                        </a:rPr>
                        <a:t>Collection method</a:t>
                      </a:r>
                      <a:endParaRPr lang="en-US" sz="1400">
                        <a:effectLst/>
                        <a:latin typeface="DM Sans" pitchFamily="2" charset="0"/>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a:rPr>
                        <a:t>Telephone (450 completed)</a:t>
                      </a:r>
                    </a:p>
                    <a:p>
                      <a:pPr>
                        <a:buNone/>
                      </a:pPr>
                      <a:r>
                        <a:rPr lang="en-GB" sz="1400">
                          <a:effectLst/>
                          <a:latin typeface="DM Sans"/>
                        </a:rPr>
                        <a:t>Online (209 submitted)</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6435871"/>
                  </a:ext>
                </a:extLst>
              </a:tr>
              <a:tr h="190990">
                <a:tc>
                  <a:txBody>
                    <a:bodyPr/>
                    <a:lstStyle/>
                    <a:p>
                      <a:pPr>
                        <a:buNone/>
                      </a:pPr>
                      <a:r>
                        <a:rPr lang="en-GB" sz="1400">
                          <a:solidFill>
                            <a:srgbClr val="000000"/>
                          </a:solidFill>
                          <a:effectLst/>
                          <a:latin typeface="DM Sans"/>
                        </a:rPr>
                        <a:t>Type and amount of any incentives offered</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a:rPr>
                        <a:t>None</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9795184"/>
                  </a:ext>
                </a:extLst>
              </a:tr>
              <a:tr h="337073">
                <a:tc>
                  <a:txBody>
                    <a:bodyPr/>
                    <a:lstStyle/>
                    <a:p>
                      <a:pPr>
                        <a:buNone/>
                      </a:pPr>
                      <a:r>
                        <a:rPr lang="en-US" sz="1400">
                          <a:solidFill>
                            <a:srgbClr val="000000"/>
                          </a:solidFill>
                          <a:effectLst/>
                          <a:latin typeface="DM Sans" pitchFamily="2" charset="0"/>
                        </a:rPr>
                        <a:t>Sampling method</a:t>
                      </a:r>
                      <a:endParaRPr lang="en-US" sz="1400">
                        <a:effectLst/>
                        <a:latin typeface="DM Sans" pitchFamily="2" charset="0"/>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a:rPr>
                        <a:t>Randomised sample through MS Excel randomisation.</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787193"/>
                  </a:ext>
                </a:extLst>
              </a:tr>
              <a:tr h="408823">
                <a:tc>
                  <a:txBody>
                    <a:bodyPr/>
                    <a:lstStyle/>
                    <a:p>
                      <a:pPr>
                        <a:buNone/>
                      </a:pPr>
                      <a:r>
                        <a:rPr lang="en-GB" sz="1400">
                          <a:solidFill>
                            <a:srgbClr val="000000"/>
                          </a:solidFill>
                          <a:effectLst/>
                          <a:latin typeface="DM Sans"/>
                        </a:rPr>
                        <a:t>Number of tenant households within the relevant population that have not been included in the sample</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pitchFamily="2" charset="0"/>
                        </a:rPr>
                        <a:t>None</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8130098"/>
                  </a:ext>
                </a:extLst>
              </a:tr>
              <a:tr h="545098">
                <a:tc>
                  <a:txBody>
                    <a:bodyPr/>
                    <a:lstStyle/>
                    <a:p>
                      <a:pPr>
                        <a:buNone/>
                      </a:pPr>
                      <a:r>
                        <a:rPr lang="en-GB" sz="1400">
                          <a:solidFill>
                            <a:srgbClr val="000000"/>
                          </a:solidFill>
                          <a:effectLst/>
                          <a:latin typeface="DM Sans"/>
                        </a:rPr>
                        <a:t>Summary of representativeness of the sample against the relevant tenant population</a:t>
                      </a:r>
                      <a:endParaRPr lang="en-GB"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pitchFamily="2" charset="0"/>
                        </a:rPr>
                        <a:t>As the tenant survey responses were considered to be representative of the wider tenant population, weighting was not required (Figures 3 and 4 seen over the page).</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1211900"/>
                  </a:ext>
                </a:extLst>
              </a:tr>
              <a:tr h="187894">
                <a:tc>
                  <a:txBody>
                    <a:bodyPr/>
                    <a:lstStyle/>
                    <a:p>
                      <a:pPr>
                        <a:buNone/>
                      </a:pPr>
                      <a:r>
                        <a:rPr lang="en-US" sz="1400">
                          <a:solidFill>
                            <a:srgbClr val="000000"/>
                          </a:solidFill>
                          <a:effectLst/>
                          <a:latin typeface="DM Sans"/>
                        </a:rPr>
                        <a:t>Any weighting applied</a:t>
                      </a:r>
                      <a:endParaRPr lang="en-US"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GB" sz="1400">
                          <a:effectLst/>
                          <a:latin typeface="DM Sans"/>
                        </a:rPr>
                        <a:t>Weighting was not required for this report.</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8252774"/>
                  </a:ext>
                </a:extLst>
              </a:tr>
              <a:tr h="579166">
                <a:tc>
                  <a:txBody>
                    <a:bodyPr/>
                    <a:lstStyle/>
                    <a:p>
                      <a:pPr>
                        <a:buNone/>
                      </a:pPr>
                      <a:r>
                        <a:rPr lang="en-US" sz="1400">
                          <a:solidFill>
                            <a:srgbClr val="000000"/>
                          </a:solidFill>
                          <a:effectLst/>
                          <a:latin typeface="DM Sans"/>
                        </a:rPr>
                        <a:t>Questions asked</a:t>
                      </a:r>
                      <a:endParaRPr lang="en-US"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pitchFamily="2" charset="0"/>
                        </a:rPr>
                        <a:t>12 regulatory TSM questions</a:t>
                      </a:r>
                    </a:p>
                    <a:p>
                      <a:pPr>
                        <a:buNone/>
                      </a:pPr>
                      <a:r>
                        <a:rPr lang="en-US" sz="1400">
                          <a:effectLst/>
                          <a:latin typeface="DM Sans" pitchFamily="2" charset="0"/>
                        </a:rPr>
                        <a:t>Qualitative probe on TP01</a:t>
                      </a:r>
                    </a:p>
                    <a:p>
                      <a:pPr>
                        <a:buNone/>
                      </a:pPr>
                      <a:r>
                        <a:rPr lang="en-US" sz="1400">
                          <a:effectLst/>
                          <a:latin typeface="DM Sans" pitchFamily="2" charset="0"/>
                        </a:rPr>
                        <a:t>Ease of contacting Mansfield District Council</a:t>
                      </a:r>
                    </a:p>
                    <a:p>
                      <a:pPr>
                        <a:buNone/>
                      </a:pPr>
                      <a:r>
                        <a:rPr lang="en-US" sz="1400">
                          <a:effectLst/>
                          <a:latin typeface="DM Sans" pitchFamily="2" charset="0"/>
                        </a:rPr>
                        <a:t>Qualitative probe on ease</a:t>
                      </a:r>
                      <a:endParaRPr lang="en-US" sz="1400">
                        <a:effectLst/>
                        <a:latin typeface="DM Sans"/>
                      </a:endParaRP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8579660"/>
                  </a:ext>
                </a:extLst>
              </a:tr>
              <a:tr h="579166">
                <a:tc>
                  <a:txBody>
                    <a:bodyPr/>
                    <a:lstStyle/>
                    <a:p>
                      <a:pPr>
                        <a:buNone/>
                      </a:pPr>
                      <a:r>
                        <a:rPr lang="en-GB" sz="1400">
                          <a:solidFill>
                            <a:srgbClr val="000000"/>
                          </a:solidFill>
                          <a:effectLst/>
                          <a:latin typeface="DM Sans" pitchFamily="2" charset="0"/>
                        </a:rPr>
                        <a:t>Any other methodological issues likely to have a material impact on the tenant perception measures reported</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buNone/>
                      </a:pPr>
                      <a:r>
                        <a:rPr lang="en-US" sz="1400">
                          <a:effectLst/>
                          <a:latin typeface="DM Sans" pitchFamily="2" charset="0"/>
                        </a:rPr>
                        <a:t>None</a:t>
                      </a:r>
                    </a:p>
                  </a:txBody>
                  <a:tcPr marL="45405" marR="454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407399"/>
                  </a:ext>
                </a:extLst>
              </a:tr>
            </a:tbl>
          </a:graphicData>
        </a:graphic>
      </p:graphicFrame>
      <p:pic>
        <p:nvPicPr>
          <p:cNvPr id="4" name="Picture 3" descr="A colorful logo with a black background&#10;&#10;AI-generated content may be incorrect.">
            <a:extLst>
              <a:ext uri="{FF2B5EF4-FFF2-40B4-BE49-F238E27FC236}">
                <a16:creationId xmlns:a16="http://schemas.microsoft.com/office/drawing/2014/main" id="{CAF3D09D-B046-CA59-E94A-B67D97DFBA9B}"/>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4102882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FF7-A093-4B24-98EB-F2996B1D32B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64D655C-24B6-5078-6717-DE66B5BD08D5}"/>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562758C8-FE94-8CCD-FB8E-E785687776CC}"/>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F35FEB3-F47B-3577-7109-6B746EBC3B7B}"/>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30</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sp>
        <p:nvSpPr>
          <p:cNvPr id="12" name="TextBox 11">
            <a:extLst>
              <a:ext uri="{FF2B5EF4-FFF2-40B4-BE49-F238E27FC236}">
                <a16:creationId xmlns:a16="http://schemas.microsoft.com/office/drawing/2014/main" id="{B6F2A4C4-83AE-E2D6-5E66-5256C4EBCF10}"/>
              </a:ext>
            </a:extLst>
          </p:cNvPr>
          <p:cNvSpPr txBox="1"/>
          <p:nvPr/>
        </p:nvSpPr>
        <p:spPr>
          <a:xfrm>
            <a:off x="431999" y="300529"/>
            <a:ext cx="10364833" cy="708977"/>
          </a:xfrm>
          <a:prstGeom prst="rect">
            <a:avLst/>
          </a:prstGeom>
          <a:noFill/>
        </p:spPr>
        <p:txBody>
          <a:bodyPr wrap="square" lIns="0" tIns="0" rIns="0" bIns="0" rtlCol="0" anchor="b">
            <a:spAutoFit/>
          </a:bodyPr>
          <a:lstStyle/>
          <a:p>
            <a:pPr lvl="0">
              <a:lnSpc>
                <a:spcPts val="6000"/>
              </a:lnSpc>
              <a:defRPr/>
            </a:pPr>
            <a:r>
              <a:rPr lang="en-GB" sz="3600" b="1" spc="-100">
                <a:solidFill>
                  <a:srgbClr val="E41C86"/>
                </a:solidFill>
                <a:latin typeface="DM Sans" pitchFamily="2" charset="77"/>
              </a:rPr>
              <a:t>Areas for Improvement - Complaints</a:t>
            </a:r>
            <a:endParaRPr lang="en-GB" sz="3600" spc="-100">
              <a:solidFill>
                <a:srgbClr val="E41C86"/>
              </a:solidFill>
              <a:latin typeface="DM Sans" pitchFamily="2" charset="77"/>
            </a:endParaRPr>
          </a:p>
        </p:txBody>
      </p:sp>
      <p:sp>
        <p:nvSpPr>
          <p:cNvPr id="14" name="Content Placeholder 2">
            <a:extLst>
              <a:ext uri="{FF2B5EF4-FFF2-40B4-BE49-F238E27FC236}">
                <a16:creationId xmlns:a16="http://schemas.microsoft.com/office/drawing/2014/main" id="{4743644A-4712-F2D3-55FB-C73169C2C341}"/>
              </a:ext>
            </a:extLst>
          </p:cNvPr>
          <p:cNvSpPr txBox="1">
            <a:spLocks/>
          </p:cNvSpPr>
          <p:nvPr/>
        </p:nvSpPr>
        <p:spPr>
          <a:xfrm>
            <a:off x="422573" y="1262018"/>
            <a:ext cx="10843304" cy="30495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defRPr/>
            </a:pPr>
            <a:r>
              <a:rPr lang="en-GB" sz="1200" b="1" u="sng" kern="0">
                <a:solidFill>
                  <a:srgbClr val="291A5F"/>
                </a:solidFill>
                <a:latin typeface="DM Sans"/>
              </a:rPr>
              <a:t>High impact / low satisfaction (e.g. Complaint Handling)</a:t>
            </a:r>
          </a:p>
          <a:p>
            <a:pPr algn="l">
              <a:lnSpc>
                <a:spcPct val="100000"/>
              </a:lnSpc>
              <a:spcBef>
                <a:spcPts val="0"/>
              </a:spcBef>
              <a:buClr>
                <a:srgbClr val="0664FF"/>
              </a:buClr>
              <a:defRPr/>
            </a:pPr>
            <a:r>
              <a:rPr lang="en-GB" sz="1200" b="1" kern="0">
                <a:solidFill>
                  <a:srgbClr val="291A5F"/>
                </a:solidFill>
                <a:latin typeface="DM Sans"/>
              </a:rPr>
              <a:t>What it means: </a:t>
            </a:r>
            <a:r>
              <a:rPr lang="en-GB" sz="1200" kern="0">
                <a:solidFill>
                  <a:srgbClr val="291A5F"/>
                </a:solidFill>
                <a:latin typeface="DM Sans"/>
              </a:rPr>
              <a:t>These are critical areas where poor performance strongly influences overall tenant satisfaction and regulatory compliance.</a:t>
            </a:r>
          </a:p>
          <a:p>
            <a:pPr algn="l">
              <a:lnSpc>
                <a:spcPct val="100000"/>
              </a:lnSpc>
              <a:spcBef>
                <a:spcPts val="0"/>
              </a:spcBef>
              <a:buClr>
                <a:srgbClr val="0664FF"/>
              </a:buClr>
              <a:defRPr/>
            </a:pPr>
            <a:r>
              <a:rPr lang="en-GB" sz="1200" b="1" kern="0">
                <a:solidFill>
                  <a:srgbClr val="291A5F"/>
                </a:solidFill>
                <a:latin typeface="DM Sans"/>
              </a:rPr>
              <a:t>Why it matters: </a:t>
            </a:r>
            <a:r>
              <a:rPr lang="en-GB" sz="1200" kern="0">
                <a:solidFill>
                  <a:srgbClr val="291A5F"/>
                </a:solidFill>
                <a:latin typeface="DM Sans"/>
              </a:rPr>
              <a:t>Complaint handling is a high-stakes process—failures here amplify dissatisfaction and risk non-compliance with TSM standard, whereas tenants that are highly satisfied with complaint handling demonstrate higher overall satisfaction than tenants who have not even made a complaint. </a:t>
            </a:r>
          </a:p>
          <a:p>
            <a:pPr algn="l">
              <a:lnSpc>
                <a:spcPct val="100000"/>
              </a:lnSpc>
              <a:spcBef>
                <a:spcPts val="0"/>
              </a:spcBef>
              <a:buClr>
                <a:srgbClr val="0664FF"/>
              </a:buClr>
              <a:defRPr/>
            </a:pPr>
            <a:r>
              <a:rPr lang="en-GB" sz="1200" b="1" kern="0">
                <a:solidFill>
                  <a:srgbClr val="291A5F"/>
                </a:solidFill>
                <a:latin typeface="DM Sans"/>
              </a:rPr>
              <a:t>Action approach:</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Root cause analysis: Identify why complaints are poorly handled (speed, empathy, resolution quality).</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Process redesign: Implement clear SLAs, escalation paths, and staff training.</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Proactive communication: Keep tenants informed throughout the complaint lifecycle.</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Measure improvement: Track resolution times and satisfaction post-complaint.</a:t>
            </a:r>
          </a:p>
          <a:p>
            <a:pPr algn="l">
              <a:lnSpc>
                <a:spcPct val="100000"/>
              </a:lnSpc>
              <a:spcBef>
                <a:spcPts val="0"/>
              </a:spcBef>
              <a:buClr>
                <a:srgbClr val="0664FF"/>
              </a:buClr>
              <a:defRPr/>
            </a:pPr>
            <a:endParaRPr lang="en-GB" sz="1200" kern="0">
              <a:solidFill>
                <a:srgbClr val="291A5F"/>
              </a:solidFill>
              <a:latin typeface="DM Sans"/>
            </a:endParaRPr>
          </a:p>
          <a:p>
            <a:pPr marR="0" lvl="0" algn="l" defTabSz="914400" rtl="0" eaLnBrk="1" fontAlgn="auto" latinLnBrk="0" hangingPunct="1">
              <a:lnSpc>
                <a:spcPct val="100000"/>
              </a:lnSpc>
              <a:spcBef>
                <a:spcPts val="0"/>
              </a:spcBef>
              <a:spcAft>
                <a:spcPts val="0"/>
              </a:spcAft>
              <a:buClr>
                <a:srgbClr val="0664FF"/>
              </a:buClr>
              <a:buSzTx/>
              <a:tabLst/>
              <a:defRPr/>
            </a:pPr>
            <a:endParaRPr kumimoji="0" lang="en-GB" sz="1400" b="0" i="0" u="none" strike="noStrike" kern="1200" cap="none" spc="0" normalizeH="0" baseline="0" noProof="0">
              <a:ln>
                <a:noFill/>
              </a:ln>
              <a:solidFill>
                <a:srgbClr val="291A5F"/>
              </a:solidFill>
              <a:effectLst/>
              <a:uLnTx/>
              <a:uFillTx/>
              <a:latin typeface="DM Sans" pitchFamily="2" charset="0"/>
              <a:ea typeface="+mn-ea"/>
              <a:cs typeface="+mn-cs"/>
            </a:endParaRPr>
          </a:p>
        </p:txBody>
      </p:sp>
      <p:graphicFrame>
        <p:nvGraphicFramePr>
          <p:cNvPr id="3" name="Table 2">
            <a:extLst>
              <a:ext uri="{FF2B5EF4-FFF2-40B4-BE49-F238E27FC236}">
                <a16:creationId xmlns:a16="http://schemas.microsoft.com/office/drawing/2014/main" id="{556ED2CD-139E-875C-22CE-FF27880F155A}"/>
              </a:ext>
            </a:extLst>
          </p:cNvPr>
          <p:cNvGraphicFramePr>
            <a:graphicFrameLocks noGrp="1"/>
          </p:cNvGraphicFramePr>
          <p:nvPr/>
        </p:nvGraphicFramePr>
        <p:xfrm>
          <a:off x="838200" y="3429000"/>
          <a:ext cx="10515600" cy="2560320"/>
        </p:xfrm>
        <a:graphic>
          <a:graphicData uri="http://schemas.openxmlformats.org/drawingml/2006/table">
            <a:tbl>
              <a:tblPr>
                <a:tableStyleId>{D113A9D2-9D6B-4929-AA2D-F23B5EE8CBE7}</a:tableStyleId>
              </a:tblPr>
              <a:tblGrid>
                <a:gridCol w="2754086">
                  <a:extLst>
                    <a:ext uri="{9D8B030D-6E8A-4147-A177-3AD203B41FA5}">
                      <a16:colId xmlns:a16="http://schemas.microsoft.com/office/drawing/2014/main" val="1705860235"/>
                    </a:ext>
                  </a:extLst>
                </a:gridCol>
                <a:gridCol w="7761514">
                  <a:extLst>
                    <a:ext uri="{9D8B030D-6E8A-4147-A177-3AD203B41FA5}">
                      <a16:colId xmlns:a16="http://schemas.microsoft.com/office/drawing/2014/main" val="735092882"/>
                    </a:ext>
                  </a:extLst>
                </a:gridCol>
              </a:tblGrid>
              <a:tr h="0">
                <a:tc>
                  <a:txBody>
                    <a:bodyPr/>
                    <a:lstStyle/>
                    <a:p>
                      <a:pPr>
                        <a:buNone/>
                      </a:pPr>
                      <a:endParaRPr lang="en-GB"/>
                    </a:p>
                  </a:txBody>
                  <a:tcPr anchor="ctr"/>
                </a:tc>
                <a:tc>
                  <a:txBody>
                    <a:bodyPr/>
                    <a:lstStyle/>
                    <a:p>
                      <a:pPr>
                        <a:buNone/>
                      </a:pPr>
                      <a:r>
                        <a:rPr lang="en-GB" b="1"/>
                        <a:t>Best Practice Approach</a:t>
                      </a:r>
                      <a:endParaRPr lang="en-GB"/>
                    </a:p>
                  </a:txBody>
                  <a:tcPr anchor="ctr"/>
                </a:tc>
                <a:extLst>
                  <a:ext uri="{0D108BD9-81ED-4DB2-BD59-A6C34878D82A}">
                    <a16:rowId xmlns:a16="http://schemas.microsoft.com/office/drawing/2014/main" val="1246297676"/>
                  </a:ext>
                </a:extLst>
              </a:tr>
              <a:tr h="0">
                <a:tc>
                  <a:txBody>
                    <a:bodyPr/>
                    <a:lstStyle/>
                    <a:p>
                      <a:pPr>
                        <a:buNone/>
                      </a:pPr>
                      <a:r>
                        <a:rPr lang="en-GB" b="1"/>
                        <a:t>Follow Ombudsman Code</a:t>
                      </a:r>
                      <a:endParaRPr lang="en-GB"/>
                    </a:p>
                  </a:txBody>
                  <a:tcPr anchor="ctr"/>
                </a:tc>
                <a:tc>
                  <a:txBody>
                    <a:bodyPr/>
                    <a:lstStyle/>
                    <a:p>
                      <a:pPr>
                        <a:buNone/>
                      </a:pPr>
                      <a:r>
                        <a:rPr lang="en-GB"/>
                        <a:t>Two-stage process with strict timescales.</a:t>
                      </a:r>
                    </a:p>
                  </a:txBody>
                  <a:tcPr anchor="ctr"/>
                </a:tc>
                <a:extLst>
                  <a:ext uri="{0D108BD9-81ED-4DB2-BD59-A6C34878D82A}">
                    <a16:rowId xmlns:a16="http://schemas.microsoft.com/office/drawing/2014/main" val="2351317482"/>
                  </a:ext>
                </a:extLst>
              </a:tr>
              <a:tr h="0">
                <a:tc>
                  <a:txBody>
                    <a:bodyPr/>
                    <a:lstStyle/>
                    <a:p>
                      <a:pPr>
                        <a:buNone/>
                      </a:pPr>
                      <a:r>
                        <a:rPr lang="en-GB" b="1"/>
                        <a:t>Accessibility</a:t>
                      </a:r>
                      <a:endParaRPr lang="en-GB"/>
                    </a:p>
                  </a:txBody>
                  <a:tcPr anchor="ctr"/>
                </a:tc>
                <a:tc>
                  <a:txBody>
                    <a:bodyPr/>
                    <a:lstStyle/>
                    <a:p>
                      <a:pPr>
                        <a:buNone/>
                      </a:pPr>
                      <a:r>
                        <a:rPr lang="en-GB"/>
                        <a:t>Multiple channels (phone, email, online) and clear definitions.</a:t>
                      </a:r>
                    </a:p>
                  </a:txBody>
                  <a:tcPr anchor="ctr"/>
                </a:tc>
                <a:extLst>
                  <a:ext uri="{0D108BD9-81ED-4DB2-BD59-A6C34878D82A}">
                    <a16:rowId xmlns:a16="http://schemas.microsoft.com/office/drawing/2014/main" val="2596605808"/>
                  </a:ext>
                </a:extLst>
              </a:tr>
              <a:tr h="0">
                <a:tc>
                  <a:txBody>
                    <a:bodyPr/>
                    <a:lstStyle/>
                    <a:p>
                      <a:pPr>
                        <a:buNone/>
                      </a:pPr>
                      <a:r>
                        <a:rPr lang="en-GB" b="1"/>
                        <a:t>Empathy &amp; Culture</a:t>
                      </a:r>
                      <a:endParaRPr lang="en-GB"/>
                    </a:p>
                  </a:txBody>
                  <a:tcPr anchor="ctr"/>
                </a:tc>
                <a:tc>
                  <a:txBody>
                    <a:bodyPr/>
                    <a:lstStyle/>
                    <a:p>
                      <a:pPr>
                        <a:buNone/>
                      </a:pPr>
                      <a:r>
                        <a:rPr lang="en-GB"/>
                        <a:t>Treat complaints seriously, embed respect and dignity.</a:t>
                      </a:r>
                    </a:p>
                  </a:txBody>
                  <a:tcPr anchor="ctr"/>
                </a:tc>
                <a:extLst>
                  <a:ext uri="{0D108BD9-81ED-4DB2-BD59-A6C34878D82A}">
                    <a16:rowId xmlns:a16="http://schemas.microsoft.com/office/drawing/2014/main" val="3031780415"/>
                  </a:ext>
                </a:extLst>
              </a:tr>
              <a:tr h="0">
                <a:tc>
                  <a:txBody>
                    <a:bodyPr/>
                    <a:lstStyle/>
                    <a:p>
                      <a:pPr>
                        <a:buNone/>
                      </a:pPr>
                      <a:r>
                        <a:rPr lang="en-GB" b="1"/>
                        <a:t>Case Management</a:t>
                      </a:r>
                      <a:endParaRPr lang="en-GB"/>
                    </a:p>
                  </a:txBody>
                  <a:tcPr anchor="ctr"/>
                </a:tc>
                <a:tc>
                  <a:txBody>
                    <a:bodyPr/>
                    <a:lstStyle/>
                    <a:p>
                      <a:pPr>
                        <a:buNone/>
                      </a:pPr>
                      <a:r>
                        <a:rPr lang="en-GB"/>
                        <a:t>Named handler, regular updates, robust tracking system.</a:t>
                      </a:r>
                    </a:p>
                  </a:txBody>
                  <a:tcPr anchor="ctr"/>
                </a:tc>
                <a:extLst>
                  <a:ext uri="{0D108BD9-81ED-4DB2-BD59-A6C34878D82A}">
                    <a16:rowId xmlns:a16="http://schemas.microsoft.com/office/drawing/2014/main" val="3201857805"/>
                  </a:ext>
                </a:extLst>
              </a:tr>
              <a:tr h="0">
                <a:tc>
                  <a:txBody>
                    <a:bodyPr/>
                    <a:lstStyle/>
                    <a:p>
                      <a:pPr>
                        <a:buNone/>
                      </a:pPr>
                      <a:r>
                        <a:rPr lang="en-GB" b="1"/>
                        <a:t>Root-Cause Analysis</a:t>
                      </a:r>
                      <a:endParaRPr lang="en-GB"/>
                    </a:p>
                  </a:txBody>
                  <a:tcPr anchor="ctr"/>
                </a:tc>
                <a:tc>
                  <a:txBody>
                    <a:bodyPr/>
                    <a:lstStyle/>
                    <a:p>
                      <a:pPr>
                        <a:buNone/>
                      </a:pPr>
                      <a:r>
                        <a:rPr lang="en-GB"/>
                        <a:t>Identify systemic issues and embed learning into service improvement.</a:t>
                      </a:r>
                    </a:p>
                  </a:txBody>
                  <a:tcPr anchor="ctr"/>
                </a:tc>
                <a:extLst>
                  <a:ext uri="{0D108BD9-81ED-4DB2-BD59-A6C34878D82A}">
                    <a16:rowId xmlns:a16="http://schemas.microsoft.com/office/drawing/2014/main" val="1622026206"/>
                  </a:ext>
                </a:extLst>
              </a:tr>
              <a:tr h="0">
                <a:tc>
                  <a:txBody>
                    <a:bodyPr/>
                    <a:lstStyle/>
                    <a:p>
                      <a:pPr>
                        <a:buNone/>
                      </a:pPr>
                      <a:r>
                        <a:rPr lang="en-GB" b="1"/>
                        <a:t>Transparency &amp; Reporting</a:t>
                      </a:r>
                      <a:endParaRPr lang="en-GB"/>
                    </a:p>
                  </a:txBody>
                  <a:tcPr anchor="ctr"/>
                </a:tc>
                <a:tc>
                  <a:txBody>
                    <a:bodyPr/>
                    <a:lstStyle/>
                    <a:p>
                      <a:pPr>
                        <a:buNone/>
                      </a:pPr>
                      <a:r>
                        <a:rPr lang="en-GB"/>
                        <a:t>Annual self-assessment and publish performance data.</a:t>
                      </a:r>
                    </a:p>
                  </a:txBody>
                  <a:tcPr anchor="ctr"/>
                </a:tc>
                <a:extLst>
                  <a:ext uri="{0D108BD9-81ED-4DB2-BD59-A6C34878D82A}">
                    <a16:rowId xmlns:a16="http://schemas.microsoft.com/office/drawing/2014/main" val="3696203029"/>
                  </a:ext>
                </a:extLst>
              </a:tr>
            </a:tbl>
          </a:graphicData>
        </a:graphic>
      </p:graphicFrame>
      <p:pic>
        <p:nvPicPr>
          <p:cNvPr id="4" name="Picture 3" descr="A colorful logo with a black background&#10;&#10;AI-generated content may be incorrect.">
            <a:extLst>
              <a:ext uri="{FF2B5EF4-FFF2-40B4-BE49-F238E27FC236}">
                <a16:creationId xmlns:a16="http://schemas.microsoft.com/office/drawing/2014/main" id="{97C25587-4EE1-76DF-7A25-B031D4ADE7A3}"/>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1023633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0C0A-5746-FC30-3BC9-36ED97E7787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5DEACFDB-841E-45FE-BDE7-7111022984C1}"/>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C7F8BE5C-71B6-D3E3-6DC5-08368770B702}"/>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C78C29A-5AD6-AB87-EDD5-A36FFEF9690F}"/>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31</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sp>
        <p:nvSpPr>
          <p:cNvPr id="12" name="TextBox 11">
            <a:extLst>
              <a:ext uri="{FF2B5EF4-FFF2-40B4-BE49-F238E27FC236}">
                <a16:creationId xmlns:a16="http://schemas.microsoft.com/office/drawing/2014/main" id="{A4E97043-45F3-D25D-2DA0-C638F0F97EA2}"/>
              </a:ext>
            </a:extLst>
          </p:cNvPr>
          <p:cNvSpPr txBox="1"/>
          <p:nvPr/>
        </p:nvSpPr>
        <p:spPr>
          <a:xfrm>
            <a:off x="431999" y="300529"/>
            <a:ext cx="10364833" cy="708977"/>
          </a:xfrm>
          <a:prstGeom prst="rect">
            <a:avLst/>
          </a:prstGeom>
          <a:noFill/>
        </p:spPr>
        <p:txBody>
          <a:bodyPr wrap="square" lIns="0" tIns="0" rIns="0" bIns="0" rtlCol="0" anchor="b">
            <a:spAutoFit/>
          </a:bodyPr>
          <a:lstStyle/>
          <a:p>
            <a:pPr lvl="0">
              <a:lnSpc>
                <a:spcPts val="6000"/>
              </a:lnSpc>
              <a:defRPr/>
            </a:pPr>
            <a:r>
              <a:rPr lang="en-GB" sz="3600" b="1" spc="-100">
                <a:solidFill>
                  <a:srgbClr val="E41C86"/>
                </a:solidFill>
                <a:latin typeface="DM Sans" pitchFamily="2" charset="77"/>
              </a:rPr>
              <a:t>Areas for Improvement - ASB </a:t>
            </a:r>
            <a:endParaRPr lang="en-GB" sz="3600" spc="-100">
              <a:solidFill>
                <a:srgbClr val="E41C86"/>
              </a:solidFill>
              <a:latin typeface="DM Sans" pitchFamily="2" charset="77"/>
            </a:endParaRPr>
          </a:p>
        </p:txBody>
      </p:sp>
      <p:sp>
        <p:nvSpPr>
          <p:cNvPr id="14" name="Content Placeholder 2">
            <a:extLst>
              <a:ext uri="{FF2B5EF4-FFF2-40B4-BE49-F238E27FC236}">
                <a16:creationId xmlns:a16="http://schemas.microsoft.com/office/drawing/2014/main" id="{F2668173-0560-56F7-CE4A-6C2FDDD61501}"/>
              </a:ext>
            </a:extLst>
          </p:cNvPr>
          <p:cNvSpPr txBox="1">
            <a:spLocks/>
          </p:cNvSpPr>
          <p:nvPr/>
        </p:nvSpPr>
        <p:spPr>
          <a:xfrm>
            <a:off x="431999" y="1262018"/>
            <a:ext cx="10843304" cy="13951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defRPr/>
            </a:pPr>
            <a:r>
              <a:rPr lang="en-GB" sz="1200" b="1" u="sng" kern="0">
                <a:solidFill>
                  <a:srgbClr val="291A5F"/>
                </a:solidFill>
                <a:latin typeface="DM Sans"/>
              </a:rPr>
              <a:t>Relative low impact / low satisfaction (e.g. ASB handling, Maintenance of Communal Areas).</a:t>
            </a:r>
          </a:p>
          <a:p>
            <a:pPr algn="l">
              <a:lnSpc>
                <a:spcPct val="100000"/>
              </a:lnSpc>
              <a:spcBef>
                <a:spcPts val="0"/>
              </a:spcBef>
              <a:buClr>
                <a:srgbClr val="0664FF"/>
              </a:buClr>
              <a:defRPr/>
            </a:pPr>
            <a:r>
              <a:rPr lang="en-GB" sz="1200" b="1" kern="0">
                <a:solidFill>
                  <a:srgbClr val="291A5F"/>
                </a:solidFill>
                <a:latin typeface="DM Sans"/>
              </a:rPr>
              <a:t>What it means: </a:t>
            </a:r>
            <a:r>
              <a:rPr lang="en-GB" sz="1200" kern="0">
                <a:solidFill>
                  <a:srgbClr val="291A5F"/>
                </a:solidFill>
                <a:latin typeface="DM Sans"/>
              </a:rPr>
              <a:t>These are services that tenant's rate poorly but are not considered highly influential on overall satisfaction.</a:t>
            </a:r>
          </a:p>
          <a:p>
            <a:pPr algn="l">
              <a:lnSpc>
                <a:spcPct val="100000"/>
              </a:lnSpc>
              <a:spcBef>
                <a:spcPts val="0"/>
              </a:spcBef>
              <a:buClr>
                <a:srgbClr val="0664FF"/>
              </a:buClr>
              <a:defRPr/>
            </a:pPr>
            <a:r>
              <a:rPr lang="en-GB" sz="1200" b="1" kern="0">
                <a:solidFill>
                  <a:srgbClr val="291A5F"/>
                </a:solidFill>
                <a:latin typeface="DM Sans"/>
              </a:rPr>
              <a:t>Why it matters: </a:t>
            </a:r>
            <a:r>
              <a:rPr lang="en-GB" sz="1200" kern="0">
                <a:solidFill>
                  <a:srgbClr val="291A5F"/>
                </a:solidFill>
                <a:latin typeface="DM Sans"/>
              </a:rPr>
              <a:t>While these areas may not drive overall satisfaction significantly, persistent low scores will erode trust and damage reputation or compliance.</a:t>
            </a:r>
          </a:p>
          <a:p>
            <a:pPr algn="l">
              <a:lnSpc>
                <a:spcPct val="100000"/>
              </a:lnSpc>
              <a:spcBef>
                <a:spcPts val="0"/>
              </a:spcBef>
              <a:buClr>
                <a:srgbClr val="0664FF"/>
              </a:buClr>
              <a:defRPr/>
            </a:pPr>
            <a:r>
              <a:rPr lang="en-GB" sz="1200" b="1" kern="0">
                <a:solidFill>
                  <a:srgbClr val="291A5F"/>
                </a:solidFill>
                <a:latin typeface="DM Sans"/>
              </a:rPr>
              <a:t>Action approach:</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Quick wins: Improve communication and visibility of actions taken (e.g., updates on ASB cases or communal cleaning schedules).</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Efficiency focus: Streamline processes without heavy investment since impact is limited.</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Monitor trends: Ensure these areas don’t deteriorate further, as they can become pain points.</a:t>
            </a:r>
          </a:p>
          <a:p>
            <a:pPr algn="l">
              <a:lnSpc>
                <a:spcPct val="100000"/>
              </a:lnSpc>
              <a:spcBef>
                <a:spcPts val="0"/>
              </a:spcBef>
              <a:buClr>
                <a:srgbClr val="0664FF"/>
              </a:buClr>
              <a:defRPr/>
            </a:pPr>
            <a:endParaRPr lang="en-GB" sz="1200" kern="0">
              <a:solidFill>
                <a:srgbClr val="291A5F"/>
              </a:solidFill>
              <a:latin typeface="DM Sans"/>
            </a:endParaRPr>
          </a:p>
          <a:p>
            <a:pPr marR="0" lvl="0" algn="l" defTabSz="914400" rtl="0" eaLnBrk="1" fontAlgn="auto" latinLnBrk="0" hangingPunct="1">
              <a:lnSpc>
                <a:spcPct val="100000"/>
              </a:lnSpc>
              <a:spcBef>
                <a:spcPts val="0"/>
              </a:spcBef>
              <a:spcAft>
                <a:spcPts val="0"/>
              </a:spcAft>
              <a:buClr>
                <a:srgbClr val="0664FF"/>
              </a:buClr>
              <a:buSzTx/>
              <a:tabLst/>
              <a:defRPr/>
            </a:pPr>
            <a:endParaRPr kumimoji="0" lang="en-GB" sz="1400" b="0" i="0" u="none" strike="noStrike" kern="1200" cap="none" spc="0" normalizeH="0" baseline="0" noProof="0">
              <a:ln>
                <a:noFill/>
              </a:ln>
              <a:solidFill>
                <a:srgbClr val="291A5F"/>
              </a:solidFill>
              <a:effectLst/>
              <a:uLnTx/>
              <a:uFillTx/>
              <a:latin typeface="DM Sans" pitchFamily="2" charset="0"/>
              <a:ea typeface="+mn-ea"/>
              <a:cs typeface="+mn-cs"/>
            </a:endParaRPr>
          </a:p>
        </p:txBody>
      </p:sp>
      <p:graphicFrame>
        <p:nvGraphicFramePr>
          <p:cNvPr id="4" name="Table 3">
            <a:extLst>
              <a:ext uri="{FF2B5EF4-FFF2-40B4-BE49-F238E27FC236}">
                <a16:creationId xmlns:a16="http://schemas.microsoft.com/office/drawing/2014/main" id="{A4F26AB9-63EB-DE65-428B-BBDB9BDCCE17}"/>
              </a:ext>
            </a:extLst>
          </p:cNvPr>
          <p:cNvGraphicFramePr>
            <a:graphicFrameLocks noGrp="1"/>
          </p:cNvGraphicFramePr>
          <p:nvPr/>
        </p:nvGraphicFramePr>
        <p:xfrm>
          <a:off x="838200" y="2909697"/>
          <a:ext cx="10515600" cy="3291840"/>
        </p:xfrm>
        <a:graphic>
          <a:graphicData uri="http://schemas.openxmlformats.org/drawingml/2006/table">
            <a:tbl>
              <a:tblPr>
                <a:tableStyleId>{D113A9D2-9D6B-4929-AA2D-F23B5EE8CBE7}</a:tableStyleId>
              </a:tblPr>
              <a:tblGrid>
                <a:gridCol w="3323102">
                  <a:extLst>
                    <a:ext uri="{9D8B030D-6E8A-4147-A177-3AD203B41FA5}">
                      <a16:colId xmlns:a16="http://schemas.microsoft.com/office/drawing/2014/main" val="8680768"/>
                    </a:ext>
                  </a:extLst>
                </a:gridCol>
                <a:gridCol w="7192498">
                  <a:extLst>
                    <a:ext uri="{9D8B030D-6E8A-4147-A177-3AD203B41FA5}">
                      <a16:colId xmlns:a16="http://schemas.microsoft.com/office/drawing/2014/main" val="2034004044"/>
                    </a:ext>
                  </a:extLst>
                </a:gridCol>
              </a:tblGrid>
              <a:tr h="0">
                <a:tc>
                  <a:txBody>
                    <a:bodyPr/>
                    <a:lstStyle/>
                    <a:p>
                      <a:pPr>
                        <a:buNone/>
                      </a:pPr>
                      <a:endParaRPr lang="en-GB"/>
                    </a:p>
                  </a:txBody>
                  <a:tcPr anchor="ctr"/>
                </a:tc>
                <a:tc>
                  <a:txBody>
                    <a:bodyPr/>
                    <a:lstStyle/>
                    <a:p>
                      <a:pPr>
                        <a:buNone/>
                      </a:pPr>
                      <a:r>
                        <a:rPr lang="en-GB" b="1"/>
                        <a:t>Best Practice Approach</a:t>
                      </a:r>
                    </a:p>
                  </a:txBody>
                  <a:tcPr anchor="ctr"/>
                </a:tc>
                <a:extLst>
                  <a:ext uri="{0D108BD9-81ED-4DB2-BD59-A6C34878D82A}">
                    <a16:rowId xmlns:a16="http://schemas.microsoft.com/office/drawing/2014/main" val="402908527"/>
                  </a:ext>
                </a:extLst>
              </a:tr>
              <a:tr h="0">
                <a:tc>
                  <a:txBody>
                    <a:bodyPr/>
                    <a:lstStyle/>
                    <a:p>
                      <a:pPr>
                        <a:buNone/>
                      </a:pPr>
                      <a:r>
                        <a:rPr lang="en-GB" b="1"/>
                        <a:t>Policy &amp; Prevention</a:t>
                      </a:r>
                      <a:endParaRPr lang="en-GB"/>
                    </a:p>
                  </a:txBody>
                  <a:tcPr anchor="ctr"/>
                </a:tc>
                <a:tc>
                  <a:txBody>
                    <a:bodyPr/>
                    <a:lstStyle/>
                    <a:p>
                      <a:pPr>
                        <a:buNone/>
                      </a:pPr>
                      <a:r>
                        <a:rPr lang="en-GB"/>
                        <a:t>Clear ASB policy, tenant education, actionable early-intervention steps</a:t>
                      </a:r>
                    </a:p>
                  </a:txBody>
                  <a:tcPr anchor="ctr"/>
                </a:tc>
                <a:extLst>
                  <a:ext uri="{0D108BD9-81ED-4DB2-BD59-A6C34878D82A}">
                    <a16:rowId xmlns:a16="http://schemas.microsoft.com/office/drawing/2014/main" val="2539373281"/>
                  </a:ext>
                </a:extLst>
              </a:tr>
              <a:tr h="0">
                <a:tc>
                  <a:txBody>
                    <a:bodyPr/>
                    <a:lstStyle/>
                    <a:p>
                      <a:pPr>
                        <a:buNone/>
                      </a:pPr>
                      <a:r>
                        <a:rPr lang="en-GB" b="1"/>
                        <a:t>Partnerships</a:t>
                      </a:r>
                      <a:endParaRPr lang="en-GB"/>
                    </a:p>
                  </a:txBody>
                  <a:tcPr anchor="ctr"/>
                </a:tc>
                <a:tc>
                  <a:txBody>
                    <a:bodyPr/>
                    <a:lstStyle/>
                    <a:p>
                      <a:pPr>
                        <a:buNone/>
                      </a:pPr>
                      <a:r>
                        <a:rPr lang="en-GB"/>
                        <a:t>Multi-agency collaboration and intelligence-sharing</a:t>
                      </a:r>
                    </a:p>
                  </a:txBody>
                  <a:tcPr anchor="ctr"/>
                </a:tc>
                <a:extLst>
                  <a:ext uri="{0D108BD9-81ED-4DB2-BD59-A6C34878D82A}">
                    <a16:rowId xmlns:a16="http://schemas.microsoft.com/office/drawing/2014/main" val="3199038755"/>
                  </a:ext>
                </a:extLst>
              </a:tr>
              <a:tr h="0">
                <a:tc>
                  <a:txBody>
                    <a:bodyPr/>
                    <a:lstStyle/>
                    <a:p>
                      <a:pPr>
                        <a:buNone/>
                      </a:pPr>
                      <a:r>
                        <a:rPr lang="en-GB" b="1"/>
                        <a:t>Victim Support</a:t>
                      </a:r>
                      <a:endParaRPr lang="en-GB"/>
                    </a:p>
                  </a:txBody>
                  <a:tcPr anchor="ctr"/>
                </a:tc>
                <a:tc>
                  <a:txBody>
                    <a:bodyPr/>
                    <a:lstStyle/>
                    <a:p>
                      <a:pPr>
                        <a:buNone/>
                      </a:pPr>
                      <a:r>
                        <a:rPr lang="en-GB"/>
                        <a:t>Risk-assessed, supported and informed victims</a:t>
                      </a:r>
                    </a:p>
                  </a:txBody>
                  <a:tcPr anchor="ctr"/>
                </a:tc>
                <a:extLst>
                  <a:ext uri="{0D108BD9-81ED-4DB2-BD59-A6C34878D82A}">
                    <a16:rowId xmlns:a16="http://schemas.microsoft.com/office/drawing/2014/main" val="1530698928"/>
                  </a:ext>
                </a:extLst>
              </a:tr>
              <a:tr h="0">
                <a:tc>
                  <a:txBody>
                    <a:bodyPr/>
                    <a:lstStyle/>
                    <a:p>
                      <a:pPr>
                        <a:buNone/>
                      </a:pPr>
                      <a:r>
                        <a:rPr lang="en-GB" b="1"/>
                        <a:t>Case Management</a:t>
                      </a:r>
                      <a:endParaRPr lang="en-GB"/>
                    </a:p>
                  </a:txBody>
                  <a:tcPr anchor="ctr"/>
                </a:tc>
                <a:tc>
                  <a:txBody>
                    <a:bodyPr/>
                    <a:lstStyle/>
                    <a:p>
                      <a:pPr>
                        <a:buNone/>
                      </a:pPr>
                      <a:r>
                        <a:rPr lang="en-GB"/>
                        <a:t>Trackable case files, SLAs, incident logs</a:t>
                      </a:r>
                    </a:p>
                  </a:txBody>
                  <a:tcPr anchor="ctr"/>
                </a:tc>
                <a:extLst>
                  <a:ext uri="{0D108BD9-81ED-4DB2-BD59-A6C34878D82A}">
                    <a16:rowId xmlns:a16="http://schemas.microsoft.com/office/drawing/2014/main" val="3237556017"/>
                  </a:ext>
                </a:extLst>
              </a:tr>
              <a:tr h="0">
                <a:tc>
                  <a:txBody>
                    <a:bodyPr/>
                    <a:lstStyle/>
                    <a:p>
                      <a:pPr>
                        <a:buNone/>
                      </a:pPr>
                      <a:r>
                        <a:rPr lang="en-GB" b="1"/>
                        <a:t>Enforcement Options</a:t>
                      </a:r>
                      <a:endParaRPr lang="en-GB"/>
                    </a:p>
                  </a:txBody>
                  <a:tcPr anchor="ctr"/>
                </a:tc>
                <a:tc>
                  <a:txBody>
                    <a:bodyPr/>
                    <a:lstStyle/>
                    <a:p>
                      <a:pPr>
                        <a:buNone/>
                      </a:pPr>
                      <a:r>
                        <a:rPr lang="en-GB"/>
                        <a:t>Graduated tools leading up to legal enforcement</a:t>
                      </a:r>
                    </a:p>
                  </a:txBody>
                  <a:tcPr anchor="ctr"/>
                </a:tc>
                <a:extLst>
                  <a:ext uri="{0D108BD9-81ED-4DB2-BD59-A6C34878D82A}">
                    <a16:rowId xmlns:a16="http://schemas.microsoft.com/office/drawing/2014/main" val="3053338412"/>
                  </a:ext>
                </a:extLst>
              </a:tr>
              <a:tr h="0">
                <a:tc>
                  <a:txBody>
                    <a:bodyPr/>
                    <a:lstStyle/>
                    <a:p>
                      <a:pPr>
                        <a:buNone/>
                      </a:pPr>
                      <a:r>
                        <a:rPr lang="en-GB" b="1"/>
                        <a:t>Communication</a:t>
                      </a:r>
                      <a:endParaRPr lang="en-GB"/>
                    </a:p>
                  </a:txBody>
                  <a:tcPr anchor="ctr"/>
                </a:tc>
                <a:tc>
                  <a:txBody>
                    <a:bodyPr/>
                    <a:lstStyle/>
                    <a:p>
                      <a:pPr>
                        <a:buNone/>
                      </a:pPr>
                      <a:r>
                        <a:rPr lang="en-GB"/>
                        <a:t>Structured updates, diaries, transparency</a:t>
                      </a:r>
                    </a:p>
                  </a:txBody>
                  <a:tcPr anchor="ctr"/>
                </a:tc>
                <a:extLst>
                  <a:ext uri="{0D108BD9-81ED-4DB2-BD59-A6C34878D82A}">
                    <a16:rowId xmlns:a16="http://schemas.microsoft.com/office/drawing/2014/main" val="1036149555"/>
                  </a:ext>
                </a:extLst>
              </a:tr>
              <a:tr h="0">
                <a:tc>
                  <a:txBody>
                    <a:bodyPr/>
                    <a:lstStyle/>
                    <a:p>
                      <a:pPr>
                        <a:buNone/>
                      </a:pPr>
                      <a:r>
                        <a:rPr lang="en-GB" b="1"/>
                        <a:t>Monitoring &amp; Review</a:t>
                      </a:r>
                      <a:endParaRPr lang="en-GB"/>
                    </a:p>
                  </a:txBody>
                  <a:tcPr anchor="ctr"/>
                </a:tc>
                <a:tc>
                  <a:txBody>
                    <a:bodyPr/>
                    <a:lstStyle/>
                    <a:p>
                      <a:pPr>
                        <a:buNone/>
                      </a:pPr>
                      <a:r>
                        <a:rPr lang="en-GB"/>
                        <a:t>Data-led audits, regulatory reporting</a:t>
                      </a:r>
                    </a:p>
                  </a:txBody>
                  <a:tcPr anchor="ctr"/>
                </a:tc>
                <a:extLst>
                  <a:ext uri="{0D108BD9-81ED-4DB2-BD59-A6C34878D82A}">
                    <a16:rowId xmlns:a16="http://schemas.microsoft.com/office/drawing/2014/main" val="3046519744"/>
                  </a:ext>
                </a:extLst>
              </a:tr>
              <a:tr h="0">
                <a:tc>
                  <a:txBody>
                    <a:bodyPr/>
                    <a:lstStyle/>
                    <a:p>
                      <a:pPr>
                        <a:buNone/>
                      </a:pPr>
                      <a:r>
                        <a:rPr lang="en-GB" b="1"/>
                        <a:t>Training &amp; Leadership</a:t>
                      </a:r>
                      <a:endParaRPr lang="en-GB"/>
                    </a:p>
                  </a:txBody>
                  <a:tcPr anchor="ctr"/>
                </a:tc>
                <a:tc>
                  <a:txBody>
                    <a:bodyPr/>
                    <a:lstStyle/>
                    <a:p>
                      <a:pPr>
                        <a:buNone/>
                      </a:pPr>
                      <a:r>
                        <a:rPr lang="en-GB"/>
                        <a:t>Staff-trained &amp; strategic oversight at governance levels</a:t>
                      </a:r>
                    </a:p>
                  </a:txBody>
                  <a:tcPr anchor="ctr"/>
                </a:tc>
                <a:extLst>
                  <a:ext uri="{0D108BD9-81ED-4DB2-BD59-A6C34878D82A}">
                    <a16:rowId xmlns:a16="http://schemas.microsoft.com/office/drawing/2014/main" val="1905371578"/>
                  </a:ext>
                </a:extLst>
              </a:tr>
            </a:tbl>
          </a:graphicData>
        </a:graphic>
      </p:graphicFrame>
      <p:pic>
        <p:nvPicPr>
          <p:cNvPr id="3" name="Picture 2" descr="A colorful logo with a black background&#10;&#10;AI-generated content may be incorrect.">
            <a:extLst>
              <a:ext uri="{FF2B5EF4-FFF2-40B4-BE49-F238E27FC236}">
                <a16:creationId xmlns:a16="http://schemas.microsoft.com/office/drawing/2014/main" id="{D1260D95-01DB-89D4-CCD3-D133735AAE19}"/>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2698130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17C9-A9B8-1F30-867D-50C620A26F0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0798765-AD30-9FB0-EBE5-CD38C0B2582A}"/>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9ABAF869-C350-C170-6BB6-CCF82A6AD784}"/>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44EDE01-1C07-03B4-2FB1-63CF8CEB089E}"/>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32</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sp>
        <p:nvSpPr>
          <p:cNvPr id="12" name="TextBox 11">
            <a:extLst>
              <a:ext uri="{FF2B5EF4-FFF2-40B4-BE49-F238E27FC236}">
                <a16:creationId xmlns:a16="http://schemas.microsoft.com/office/drawing/2014/main" id="{E404937B-28CE-D211-EC19-07E4E6475435}"/>
              </a:ext>
            </a:extLst>
          </p:cNvPr>
          <p:cNvSpPr txBox="1"/>
          <p:nvPr/>
        </p:nvSpPr>
        <p:spPr>
          <a:xfrm>
            <a:off x="422573" y="0"/>
            <a:ext cx="10364833" cy="1107996"/>
          </a:xfrm>
          <a:prstGeom prst="rect">
            <a:avLst/>
          </a:prstGeom>
          <a:noFill/>
        </p:spPr>
        <p:txBody>
          <a:bodyPr wrap="square" lIns="0" tIns="0" rIns="0" bIns="0" rtlCol="0" anchor="b">
            <a:spAutoFit/>
          </a:bodyPr>
          <a:lstStyle/>
          <a:p>
            <a:pPr lvl="0">
              <a:defRPr/>
            </a:pPr>
            <a:r>
              <a:rPr lang="en-GB" sz="3600" b="1" spc="-100">
                <a:solidFill>
                  <a:srgbClr val="E41C86"/>
                </a:solidFill>
                <a:latin typeface="DM Sans" pitchFamily="2" charset="77"/>
              </a:rPr>
              <a:t>Areas for Improvement – Repairs (</a:t>
            </a:r>
            <a:r>
              <a:rPr lang="en-GB" sz="3600" b="1" spc="-100" err="1">
                <a:solidFill>
                  <a:srgbClr val="E41C86"/>
                </a:solidFill>
                <a:latin typeface="DM Sans" pitchFamily="2" charset="77"/>
              </a:rPr>
              <a:t>inc</a:t>
            </a:r>
            <a:r>
              <a:rPr lang="en-GB" sz="3600" b="1" spc="-100">
                <a:solidFill>
                  <a:srgbClr val="E41C86"/>
                </a:solidFill>
                <a:latin typeface="DM Sans" pitchFamily="2" charset="77"/>
              </a:rPr>
              <a:t> keeping home maintained)</a:t>
            </a:r>
            <a:endParaRPr lang="en-GB" sz="3600" spc="-100">
              <a:solidFill>
                <a:srgbClr val="E41C86"/>
              </a:solidFill>
              <a:latin typeface="DM Sans" pitchFamily="2" charset="77"/>
            </a:endParaRPr>
          </a:p>
        </p:txBody>
      </p:sp>
      <p:sp>
        <p:nvSpPr>
          <p:cNvPr id="14" name="Content Placeholder 2">
            <a:extLst>
              <a:ext uri="{FF2B5EF4-FFF2-40B4-BE49-F238E27FC236}">
                <a16:creationId xmlns:a16="http://schemas.microsoft.com/office/drawing/2014/main" id="{84E0061E-EFFE-7DF2-AAA4-A59545D3FC68}"/>
              </a:ext>
            </a:extLst>
          </p:cNvPr>
          <p:cNvSpPr txBox="1">
            <a:spLocks/>
          </p:cNvSpPr>
          <p:nvPr/>
        </p:nvSpPr>
        <p:spPr>
          <a:xfrm>
            <a:off x="422573" y="1262018"/>
            <a:ext cx="10843304" cy="30495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664FF"/>
              </a:buClr>
              <a:defRPr/>
            </a:pPr>
            <a:r>
              <a:rPr lang="en-GB" sz="1200" b="1" u="sng" kern="0">
                <a:solidFill>
                  <a:srgbClr val="291A5F"/>
                </a:solidFill>
                <a:latin typeface="DM Sans"/>
              </a:rPr>
              <a:t>High impact / high satisfaction (e.g. repairs, including keeping home well maintained)  </a:t>
            </a:r>
          </a:p>
          <a:p>
            <a:pPr algn="l">
              <a:lnSpc>
                <a:spcPct val="100000"/>
              </a:lnSpc>
              <a:spcBef>
                <a:spcPts val="0"/>
              </a:spcBef>
              <a:buClr>
                <a:srgbClr val="0664FF"/>
              </a:buClr>
              <a:defRPr/>
            </a:pPr>
            <a:r>
              <a:rPr lang="en-GB" sz="1200" b="1" kern="0">
                <a:solidFill>
                  <a:srgbClr val="291A5F"/>
                </a:solidFill>
                <a:latin typeface="DM Sans"/>
              </a:rPr>
              <a:t>What it means: </a:t>
            </a:r>
            <a:r>
              <a:rPr lang="en-GB" sz="1200" kern="0">
                <a:solidFill>
                  <a:srgbClr val="291A5F"/>
                </a:solidFill>
                <a:latin typeface="DM Sans"/>
              </a:rPr>
              <a:t>These are strengths that significantly influence overall satisfaction.</a:t>
            </a:r>
          </a:p>
          <a:p>
            <a:pPr algn="l">
              <a:lnSpc>
                <a:spcPct val="100000"/>
              </a:lnSpc>
              <a:spcBef>
                <a:spcPts val="0"/>
              </a:spcBef>
              <a:buClr>
                <a:srgbClr val="0664FF"/>
              </a:buClr>
              <a:defRPr/>
            </a:pPr>
            <a:r>
              <a:rPr lang="en-GB" sz="1200" b="1" kern="0">
                <a:solidFill>
                  <a:srgbClr val="291A5F"/>
                </a:solidFill>
                <a:latin typeface="DM Sans"/>
              </a:rPr>
              <a:t>Why it matters: </a:t>
            </a:r>
            <a:r>
              <a:rPr lang="en-GB" sz="1200" kern="0">
                <a:solidFill>
                  <a:srgbClr val="291A5F"/>
                </a:solidFill>
                <a:latin typeface="DM Sans"/>
              </a:rPr>
              <a:t>Repairs are a major driver of tenant trust and perception of service quality. Maintaining high performance here protects overall satisfaction scores.</a:t>
            </a:r>
          </a:p>
          <a:p>
            <a:pPr algn="l">
              <a:lnSpc>
                <a:spcPct val="100000"/>
              </a:lnSpc>
              <a:spcBef>
                <a:spcPts val="0"/>
              </a:spcBef>
              <a:buClr>
                <a:srgbClr val="0664FF"/>
              </a:buClr>
              <a:defRPr/>
            </a:pPr>
            <a:r>
              <a:rPr lang="en-GB" sz="1200" b="1" kern="0">
                <a:solidFill>
                  <a:srgbClr val="291A5F"/>
                </a:solidFill>
                <a:latin typeface="DM Sans"/>
              </a:rPr>
              <a:t>Action approach:</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Sustain excellence: Continue investing in repairs and maintenance processes.</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Leverage as a differentiator: Showcase strong performance in communications and annual reports.</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Innovation: Explore digital tools for scheduling and updates to enhance convenience.</a:t>
            </a:r>
          </a:p>
          <a:p>
            <a:pPr marL="171450" indent="-171450" algn="l">
              <a:lnSpc>
                <a:spcPct val="100000"/>
              </a:lnSpc>
              <a:spcBef>
                <a:spcPts val="0"/>
              </a:spcBef>
              <a:buFont typeface="Arial" panose="020B0604020202020204" pitchFamily="34" charset="0"/>
              <a:buChar char="•"/>
              <a:defRPr/>
            </a:pPr>
            <a:r>
              <a:rPr lang="en-GB" sz="1200" kern="0">
                <a:solidFill>
                  <a:srgbClr val="291A5F"/>
                </a:solidFill>
                <a:latin typeface="DM Sans"/>
              </a:rPr>
              <a:t>Prevent decline: Monitor KPIs closely to avoid slippage in this critical area.</a:t>
            </a:r>
          </a:p>
          <a:p>
            <a:pPr marR="0" lvl="0" algn="l" defTabSz="914400" rtl="0" eaLnBrk="1" fontAlgn="auto" latinLnBrk="0" hangingPunct="1">
              <a:lnSpc>
                <a:spcPct val="100000"/>
              </a:lnSpc>
              <a:spcBef>
                <a:spcPts val="0"/>
              </a:spcBef>
              <a:spcAft>
                <a:spcPts val="0"/>
              </a:spcAft>
              <a:buClr>
                <a:srgbClr val="0664FF"/>
              </a:buClr>
              <a:buSzTx/>
              <a:tabLst/>
              <a:defRPr/>
            </a:pPr>
            <a:endParaRPr kumimoji="0" lang="en-GB" sz="1400" b="0" i="0" u="none" strike="noStrike" kern="1200" cap="none" spc="0" normalizeH="0" baseline="0" noProof="0">
              <a:ln>
                <a:noFill/>
              </a:ln>
              <a:solidFill>
                <a:srgbClr val="291A5F"/>
              </a:solidFill>
              <a:effectLst/>
              <a:uLnTx/>
              <a:uFillTx/>
              <a:latin typeface="DM Sans" pitchFamily="2" charset="0"/>
              <a:ea typeface="+mn-ea"/>
              <a:cs typeface="+mn-cs"/>
            </a:endParaRPr>
          </a:p>
        </p:txBody>
      </p:sp>
      <p:graphicFrame>
        <p:nvGraphicFramePr>
          <p:cNvPr id="3" name="Table 2">
            <a:extLst>
              <a:ext uri="{FF2B5EF4-FFF2-40B4-BE49-F238E27FC236}">
                <a16:creationId xmlns:a16="http://schemas.microsoft.com/office/drawing/2014/main" id="{7C0FCD12-3B21-F764-5DB4-5456F6F853C3}"/>
              </a:ext>
            </a:extLst>
          </p:cNvPr>
          <p:cNvGraphicFramePr>
            <a:graphicFrameLocks noGrp="1"/>
          </p:cNvGraphicFramePr>
          <p:nvPr/>
        </p:nvGraphicFramePr>
        <p:xfrm>
          <a:off x="838200" y="3429000"/>
          <a:ext cx="10515600" cy="2926080"/>
        </p:xfrm>
        <a:graphic>
          <a:graphicData uri="http://schemas.openxmlformats.org/drawingml/2006/table">
            <a:tbl>
              <a:tblPr>
                <a:tableStyleId>{D113A9D2-9D6B-4929-AA2D-F23B5EE8CBE7}</a:tableStyleId>
              </a:tblPr>
              <a:tblGrid>
                <a:gridCol w="2758033">
                  <a:extLst>
                    <a:ext uri="{9D8B030D-6E8A-4147-A177-3AD203B41FA5}">
                      <a16:colId xmlns:a16="http://schemas.microsoft.com/office/drawing/2014/main" val="3094823292"/>
                    </a:ext>
                  </a:extLst>
                </a:gridCol>
                <a:gridCol w="7757567">
                  <a:extLst>
                    <a:ext uri="{9D8B030D-6E8A-4147-A177-3AD203B41FA5}">
                      <a16:colId xmlns:a16="http://schemas.microsoft.com/office/drawing/2014/main" val="3999951575"/>
                    </a:ext>
                  </a:extLst>
                </a:gridCol>
              </a:tblGrid>
              <a:tr h="0">
                <a:tc>
                  <a:txBody>
                    <a:bodyPr/>
                    <a:lstStyle/>
                    <a:p>
                      <a:pPr>
                        <a:buNone/>
                      </a:pPr>
                      <a:endParaRPr lang="en-GB"/>
                    </a:p>
                  </a:txBody>
                  <a:tcPr anchor="ctr"/>
                </a:tc>
                <a:tc>
                  <a:txBody>
                    <a:bodyPr/>
                    <a:lstStyle/>
                    <a:p>
                      <a:pPr>
                        <a:buNone/>
                      </a:pPr>
                      <a:r>
                        <a:rPr lang="en-GB" b="1"/>
                        <a:t>Best Practice Approach</a:t>
                      </a:r>
                      <a:endParaRPr lang="en-GB"/>
                    </a:p>
                  </a:txBody>
                  <a:tcPr anchor="ctr"/>
                </a:tc>
                <a:extLst>
                  <a:ext uri="{0D108BD9-81ED-4DB2-BD59-A6C34878D82A}">
                    <a16:rowId xmlns:a16="http://schemas.microsoft.com/office/drawing/2014/main" val="3354758999"/>
                  </a:ext>
                </a:extLst>
              </a:tr>
              <a:tr h="0">
                <a:tc>
                  <a:txBody>
                    <a:bodyPr/>
                    <a:lstStyle/>
                    <a:p>
                      <a:pPr>
                        <a:buNone/>
                      </a:pPr>
                      <a:r>
                        <a:rPr lang="en-GB" b="1"/>
                        <a:t>Clear Repairs Policy</a:t>
                      </a:r>
                      <a:endParaRPr lang="en-GB"/>
                    </a:p>
                  </a:txBody>
                  <a:tcPr anchor="ctr"/>
                </a:tc>
                <a:tc>
                  <a:txBody>
                    <a:bodyPr/>
                    <a:lstStyle/>
                    <a:p>
                      <a:pPr>
                        <a:buNone/>
                      </a:pPr>
                      <a:r>
                        <a:rPr lang="en-GB"/>
                        <a:t>Define emergency, urgent, and routine categories with timelines.</a:t>
                      </a:r>
                    </a:p>
                  </a:txBody>
                  <a:tcPr anchor="ctr"/>
                </a:tc>
                <a:extLst>
                  <a:ext uri="{0D108BD9-81ED-4DB2-BD59-A6C34878D82A}">
                    <a16:rowId xmlns:a16="http://schemas.microsoft.com/office/drawing/2014/main" val="1417490997"/>
                  </a:ext>
                </a:extLst>
              </a:tr>
              <a:tr h="0">
                <a:tc>
                  <a:txBody>
                    <a:bodyPr/>
                    <a:lstStyle/>
                    <a:p>
                      <a:pPr>
                        <a:buNone/>
                      </a:pPr>
                      <a:r>
                        <a:rPr lang="en-GB" b="1"/>
                        <a:t>Accessible Reporting</a:t>
                      </a:r>
                      <a:endParaRPr lang="en-GB"/>
                    </a:p>
                  </a:txBody>
                  <a:tcPr anchor="ctr"/>
                </a:tc>
                <a:tc>
                  <a:txBody>
                    <a:bodyPr/>
                    <a:lstStyle/>
                    <a:p>
                      <a:pPr>
                        <a:buNone/>
                      </a:pPr>
                      <a:r>
                        <a:rPr lang="en-GB"/>
                        <a:t>Multiple channels and 24/7 emergency contact.</a:t>
                      </a:r>
                    </a:p>
                  </a:txBody>
                  <a:tcPr anchor="ctr"/>
                </a:tc>
                <a:extLst>
                  <a:ext uri="{0D108BD9-81ED-4DB2-BD59-A6C34878D82A}">
                    <a16:rowId xmlns:a16="http://schemas.microsoft.com/office/drawing/2014/main" val="1343779078"/>
                  </a:ext>
                </a:extLst>
              </a:tr>
              <a:tr h="0">
                <a:tc>
                  <a:txBody>
                    <a:bodyPr/>
                    <a:lstStyle/>
                    <a:p>
                      <a:pPr>
                        <a:buNone/>
                      </a:pPr>
                      <a:r>
                        <a:rPr lang="en-GB" b="1"/>
                        <a:t>Efficient Scheduling</a:t>
                      </a:r>
                      <a:endParaRPr lang="en-GB"/>
                    </a:p>
                  </a:txBody>
                  <a:tcPr anchor="ctr"/>
                </a:tc>
                <a:tc>
                  <a:txBody>
                    <a:bodyPr/>
                    <a:lstStyle/>
                    <a:p>
                      <a:pPr>
                        <a:buNone/>
                      </a:pPr>
                      <a:r>
                        <a:rPr lang="en-GB"/>
                        <a:t>Triage system, real-time updates, convenient appointments.</a:t>
                      </a:r>
                    </a:p>
                  </a:txBody>
                  <a:tcPr anchor="ctr"/>
                </a:tc>
                <a:extLst>
                  <a:ext uri="{0D108BD9-81ED-4DB2-BD59-A6C34878D82A}">
                    <a16:rowId xmlns:a16="http://schemas.microsoft.com/office/drawing/2014/main" val="2334156709"/>
                  </a:ext>
                </a:extLst>
              </a:tr>
              <a:tr h="0">
                <a:tc>
                  <a:txBody>
                    <a:bodyPr/>
                    <a:lstStyle/>
                    <a:p>
                      <a:pPr>
                        <a:buNone/>
                      </a:pPr>
                      <a:r>
                        <a:rPr lang="en-GB" b="1"/>
                        <a:t>Compliance</a:t>
                      </a:r>
                      <a:endParaRPr lang="en-GB"/>
                    </a:p>
                  </a:txBody>
                  <a:tcPr anchor="ctr"/>
                </a:tc>
                <a:tc>
                  <a:txBody>
                    <a:bodyPr/>
                    <a:lstStyle/>
                    <a:p>
                      <a:pPr>
                        <a:buNone/>
                      </a:pPr>
                      <a:r>
                        <a:rPr lang="en-GB"/>
                        <a:t>Gas, electrical, and fire safety standards.</a:t>
                      </a:r>
                    </a:p>
                  </a:txBody>
                  <a:tcPr anchor="ctr"/>
                </a:tc>
                <a:extLst>
                  <a:ext uri="{0D108BD9-81ED-4DB2-BD59-A6C34878D82A}">
                    <a16:rowId xmlns:a16="http://schemas.microsoft.com/office/drawing/2014/main" val="2075547641"/>
                  </a:ext>
                </a:extLst>
              </a:tr>
              <a:tr h="0">
                <a:tc>
                  <a:txBody>
                    <a:bodyPr/>
                    <a:lstStyle/>
                    <a:p>
                      <a:pPr>
                        <a:buNone/>
                      </a:pPr>
                      <a:r>
                        <a:rPr lang="en-GB" b="1"/>
                        <a:t>Preventative Maintenance</a:t>
                      </a:r>
                      <a:endParaRPr lang="en-GB"/>
                    </a:p>
                  </a:txBody>
                  <a:tcPr anchor="ctr"/>
                </a:tc>
                <a:tc>
                  <a:txBody>
                    <a:bodyPr/>
                    <a:lstStyle/>
                    <a:p>
                      <a:pPr>
                        <a:buNone/>
                      </a:pPr>
                      <a:r>
                        <a:rPr lang="en-GB"/>
                        <a:t>Planned programmes to reduce emergency repairs.</a:t>
                      </a:r>
                    </a:p>
                  </a:txBody>
                  <a:tcPr anchor="ctr"/>
                </a:tc>
                <a:extLst>
                  <a:ext uri="{0D108BD9-81ED-4DB2-BD59-A6C34878D82A}">
                    <a16:rowId xmlns:a16="http://schemas.microsoft.com/office/drawing/2014/main" val="2215608671"/>
                  </a:ext>
                </a:extLst>
              </a:tr>
              <a:tr h="0">
                <a:tc>
                  <a:txBody>
                    <a:bodyPr/>
                    <a:lstStyle/>
                    <a:p>
                      <a:pPr>
                        <a:buNone/>
                      </a:pPr>
                      <a:r>
                        <a:rPr lang="en-GB" b="1"/>
                        <a:t>Performance Monitoring</a:t>
                      </a:r>
                      <a:endParaRPr lang="en-GB"/>
                    </a:p>
                  </a:txBody>
                  <a:tcPr anchor="ctr"/>
                </a:tc>
                <a:tc>
                  <a:txBody>
                    <a:bodyPr/>
                    <a:lstStyle/>
                    <a:p>
                      <a:pPr>
                        <a:buNone/>
                      </a:pPr>
                      <a:r>
                        <a:rPr lang="en-GB"/>
                        <a:t>KPIs like first-time fix rate, completion times, tenant satisfaction.</a:t>
                      </a:r>
                    </a:p>
                  </a:txBody>
                  <a:tcPr anchor="ctr"/>
                </a:tc>
                <a:extLst>
                  <a:ext uri="{0D108BD9-81ED-4DB2-BD59-A6C34878D82A}">
                    <a16:rowId xmlns:a16="http://schemas.microsoft.com/office/drawing/2014/main" val="642643793"/>
                  </a:ext>
                </a:extLst>
              </a:tr>
              <a:tr h="0">
                <a:tc>
                  <a:txBody>
                    <a:bodyPr/>
                    <a:lstStyle/>
                    <a:p>
                      <a:pPr>
                        <a:buNone/>
                      </a:pPr>
                      <a:r>
                        <a:rPr lang="en-GB" b="1"/>
                        <a:t>Sustainability</a:t>
                      </a:r>
                      <a:endParaRPr lang="en-GB"/>
                    </a:p>
                  </a:txBody>
                  <a:tcPr anchor="ctr"/>
                </a:tc>
                <a:tc>
                  <a:txBody>
                    <a:bodyPr/>
                    <a:lstStyle/>
                    <a:p>
                      <a:pPr>
                        <a:buNone/>
                      </a:pPr>
                      <a:r>
                        <a:rPr lang="en-GB"/>
                        <a:t>Use energy-efficient materials and reduce waste.</a:t>
                      </a:r>
                    </a:p>
                  </a:txBody>
                  <a:tcPr anchor="ctr"/>
                </a:tc>
                <a:extLst>
                  <a:ext uri="{0D108BD9-81ED-4DB2-BD59-A6C34878D82A}">
                    <a16:rowId xmlns:a16="http://schemas.microsoft.com/office/drawing/2014/main" val="1824087321"/>
                  </a:ext>
                </a:extLst>
              </a:tr>
            </a:tbl>
          </a:graphicData>
        </a:graphic>
      </p:graphicFrame>
      <p:pic>
        <p:nvPicPr>
          <p:cNvPr id="4" name="Picture 3" descr="A colorful logo with a black background&#10;&#10;AI-generated content may be incorrect.">
            <a:extLst>
              <a:ext uri="{FF2B5EF4-FFF2-40B4-BE49-F238E27FC236}">
                <a16:creationId xmlns:a16="http://schemas.microsoft.com/office/drawing/2014/main" id="{E803A6FB-292C-576C-A602-7D51A46DFE94}"/>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56904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E93A-E469-3B23-967D-8A57C564AC7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8C17120-0BAC-70B7-B4B2-F3355C16AB70}"/>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1E490C1C-801F-1ACB-1680-677619CC699A}"/>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DE2B8E4-7D95-B1D8-97E5-76A0A511383C}"/>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sp>
        <p:nvSpPr>
          <p:cNvPr id="12" name="TextBox 11">
            <a:extLst>
              <a:ext uri="{FF2B5EF4-FFF2-40B4-BE49-F238E27FC236}">
                <a16:creationId xmlns:a16="http://schemas.microsoft.com/office/drawing/2014/main" id="{FC452BFE-6A58-A9D3-2277-8C66BFA95554}"/>
              </a:ext>
            </a:extLst>
          </p:cNvPr>
          <p:cNvSpPr txBox="1"/>
          <p:nvPr/>
        </p:nvSpPr>
        <p:spPr>
          <a:xfrm>
            <a:off x="432000" y="143585"/>
            <a:ext cx="10364833" cy="1107996"/>
          </a:xfrm>
          <a:prstGeom prst="rect">
            <a:avLst/>
          </a:prstGeom>
          <a:noFill/>
        </p:spPr>
        <p:txBody>
          <a:bodyPr wrap="square" lIns="0" tIns="0" rIns="0" bIns="0" rtlCol="0" anchor="b">
            <a:spAutoFit/>
          </a:bodyPr>
          <a:lstStyle/>
          <a:p>
            <a:pPr lvl="0">
              <a:defRPr/>
            </a:pPr>
            <a:r>
              <a:rPr lang="en-GB" sz="3600" b="1" spc="-100">
                <a:solidFill>
                  <a:srgbClr val="E41C86"/>
                </a:solidFill>
                <a:latin typeface="DM Sans" pitchFamily="2" charset="77"/>
              </a:rPr>
              <a:t>Going Beyond Compliance – Communicating TSM’s Internally</a:t>
            </a:r>
            <a:endParaRPr lang="en-GB" sz="3600" spc="-100">
              <a:solidFill>
                <a:srgbClr val="E41C86"/>
              </a:solidFill>
              <a:latin typeface="DM Sans" pitchFamily="2" charset="77"/>
            </a:endParaRPr>
          </a:p>
        </p:txBody>
      </p:sp>
      <p:pic>
        <p:nvPicPr>
          <p:cNvPr id="2" name="Picture 1" descr="A colorful logo with a black background&#10;&#10;AI-generated content may be incorrect.">
            <a:extLst>
              <a:ext uri="{FF2B5EF4-FFF2-40B4-BE49-F238E27FC236}">
                <a16:creationId xmlns:a16="http://schemas.microsoft.com/office/drawing/2014/main" id="{12EB6596-8634-37DE-FFD7-C7B3AE57CA0B}"/>
              </a:ext>
            </a:extLst>
          </p:cNvPr>
          <p:cNvPicPr>
            <a:picLocks noChangeAspect="1"/>
          </p:cNvPicPr>
          <p:nvPr/>
        </p:nvPicPr>
        <p:blipFill>
          <a:blip r:embed="rId2"/>
          <a:stretch>
            <a:fillRect/>
          </a:stretch>
        </p:blipFill>
        <p:spPr>
          <a:xfrm>
            <a:off x="10796833" y="0"/>
            <a:ext cx="1395167" cy="1395167"/>
          </a:xfrm>
          <a:prstGeom prst="rect">
            <a:avLst/>
          </a:prstGeom>
        </p:spPr>
      </p:pic>
      <p:pic>
        <p:nvPicPr>
          <p:cNvPr id="3" name="Picture 2">
            <a:extLst>
              <a:ext uri="{FF2B5EF4-FFF2-40B4-BE49-F238E27FC236}">
                <a16:creationId xmlns:a16="http://schemas.microsoft.com/office/drawing/2014/main" id="{6C737E5A-1990-600D-85FB-D865587D28D7}"/>
              </a:ext>
            </a:extLst>
          </p:cNvPr>
          <p:cNvPicPr>
            <a:picLocks noChangeAspect="1"/>
          </p:cNvPicPr>
          <p:nvPr/>
        </p:nvPicPr>
        <p:blipFill>
          <a:blip r:embed="rId3"/>
          <a:stretch>
            <a:fillRect/>
          </a:stretch>
        </p:blipFill>
        <p:spPr>
          <a:xfrm>
            <a:off x="2349958" y="1172030"/>
            <a:ext cx="7492084" cy="5314153"/>
          </a:xfrm>
          <a:prstGeom prst="rect">
            <a:avLst/>
          </a:prstGeom>
        </p:spPr>
      </p:pic>
    </p:spTree>
    <p:extLst>
      <p:ext uri="{BB962C8B-B14F-4D97-AF65-F5344CB8AC3E}">
        <p14:creationId xmlns:p14="http://schemas.microsoft.com/office/powerpoint/2010/main" val="287257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7133-D50C-536F-9196-27DCE4C5868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31D14F4-5C8E-9008-CF06-9EF6EAAF5DF7}"/>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EFC0C9CE-B3CA-4736-05A6-B29B76F6C45C}"/>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A0E330-5C25-E506-0CE5-9F407499D078}"/>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kumimoji="0" lang="en-GB" sz="1000" b="1" i="0" u="none" strike="noStrike" kern="1200" cap="none" spc="0" normalizeH="0" baseline="0" noProof="0" smtClean="0">
                  <a:ln>
                    <a:noFill/>
                  </a:ln>
                  <a:solidFill>
                    <a:prstClr val="white"/>
                  </a:solidFill>
                  <a:effectLst/>
                  <a:uLnTx/>
                  <a:uFillTx/>
                  <a:latin typeface="DM Sans 14pt" pitchFamily="2" charset="77"/>
                  <a:ea typeface="+mn-ea"/>
                  <a:cs typeface="+mn-cs"/>
                </a:rPr>
                <a:pPr marL="0" marR="0" lvl="0" indent="0" algn="ctr" defTabSz="914400" rtl="0" eaLnBrk="1" fontAlgn="auto" latinLnBrk="0" hangingPunct="1">
                  <a:lnSpc>
                    <a:spcPts val="1200"/>
                  </a:lnSpc>
                  <a:spcBef>
                    <a:spcPts val="0"/>
                  </a:spcBef>
                  <a:spcAft>
                    <a:spcPts val="0"/>
                  </a:spcAft>
                  <a:buClrTx/>
                  <a:buSzTx/>
                  <a:buFontTx/>
                  <a:buNone/>
                  <a:tabLst/>
                  <a:defRPr/>
                </a:pPr>
                <a:t>34</a:t>
              </a:fld>
              <a:endParaRPr kumimoji="0" lang="en-GB" sz="1000" b="0" i="0" u="none" strike="noStrike" kern="1200" cap="none" spc="0" normalizeH="0" baseline="0" noProof="0">
                <a:ln>
                  <a:noFill/>
                </a:ln>
                <a:solidFill>
                  <a:prstClr val="white"/>
                </a:solidFill>
                <a:effectLst/>
                <a:uLnTx/>
                <a:uFillTx/>
                <a:latin typeface="DM Sans 14pt" pitchFamily="2" charset="77"/>
                <a:ea typeface="+mn-ea"/>
                <a:cs typeface="+mn-cs"/>
              </a:endParaRPr>
            </a:p>
          </p:txBody>
        </p:sp>
      </p:grpSp>
      <p:sp>
        <p:nvSpPr>
          <p:cNvPr id="12" name="TextBox 11">
            <a:extLst>
              <a:ext uri="{FF2B5EF4-FFF2-40B4-BE49-F238E27FC236}">
                <a16:creationId xmlns:a16="http://schemas.microsoft.com/office/drawing/2014/main" id="{923BF86A-9C72-40C4-626B-5AC0FBE821FD}"/>
              </a:ext>
            </a:extLst>
          </p:cNvPr>
          <p:cNvSpPr txBox="1"/>
          <p:nvPr/>
        </p:nvSpPr>
        <p:spPr>
          <a:xfrm>
            <a:off x="382470" y="143585"/>
            <a:ext cx="10364833" cy="1107996"/>
          </a:xfrm>
          <a:prstGeom prst="rect">
            <a:avLst/>
          </a:prstGeom>
          <a:noFill/>
        </p:spPr>
        <p:txBody>
          <a:bodyPr wrap="square" lIns="0" tIns="0" rIns="0" bIns="0" rtlCol="0" anchor="b">
            <a:spAutoFit/>
          </a:bodyPr>
          <a:lstStyle/>
          <a:p>
            <a:pPr lvl="0">
              <a:defRPr/>
            </a:pPr>
            <a:r>
              <a:rPr lang="en-GB" sz="3600" b="1" spc="-100">
                <a:solidFill>
                  <a:srgbClr val="E41C86"/>
                </a:solidFill>
                <a:latin typeface="DM Sans" pitchFamily="2" charset="77"/>
              </a:rPr>
              <a:t>Going Beyond Compliance – Communicating TSM’s Externally</a:t>
            </a:r>
            <a:endParaRPr lang="en-GB" sz="3600" spc="-100">
              <a:solidFill>
                <a:srgbClr val="E41C86"/>
              </a:solidFill>
              <a:latin typeface="DM Sans" pitchFamily="2" charset="77"/>
            </a:endParaRPr>
          </a:p>
        </p:txBody>
      </p:sp>
      <p:pic>
        <p:nvPicPr>
          <p:cNvPr id="2" name="Picture 1" descr="A colorful logo with a black background&#10;&#10;AI-generated content may be incorrect.">
            <a:extLst>
              <a:ext uri="{FF2B5EF4-FFF2-40B4-BE49-F238E27FC236}">
                <a16:creationId xmlns:a16="http://schemas.microsoft.com/office/drawing/2014/main" id="{9355BDE2-323D-BF6F-2B57-D37D482F58BA}"/>
              </a:ext>
            </a:extLst>
          </p:cNvPr>
          <p:cNvPicPr>
            <a:picLocks noChangeAspect="1"/>
          </p:cNvPicPr>
          <p:nvPr/>
        </p:nvPicPr>
        <p:blipFill>
          <a:blip r:embed="rId2"/>
          <a:stretch>
            <a:fillRect/>
          </a:stretch>
        </p:blipFill>
        <p:spPr>
          <a:xfrm>
            <a:off x="10796833" y="0"/>
            <a:ext cx="1395167" cy="1395167"/>
          </a:xfrm>
          <a:prstGeom prst="rect">
            <a:avLst/>
          </a:prstGeom>
        </p:spPr>
      </p:pic>
      <p:pic>
        <p:nvPicPr>
          <p:cNvPr id="4" name="Picture 3">
            <a:extLst>
              <a:ext uri="{FF2B5EF4-FFF2-40B4-BE49-F238E27FC236}">
                <a16:creationId xmlns:a16="http://schemas.microsoft.com/office/drawing/2014/main" id="{DB30DD4D-DB77-41B2-F5AA-3E8B6933FDEC}"/>
              </a:ext>
            </a:extLst>
          </p:cNvPr>
          <p:cNvPicPr>
            <a:picLocks noChangeAspect="1"/>
          </p:cNvPicPr>
          <p:nvPr/>
        </p:nvPicPr>
        <p:blipFill>
          <a:blip r:embed="rId3"/>
          <a:stretch>
            <a:fillRect/>
          </a:stretch>
        </p:blipFill>
        <p:spPr>
          <a:xfrm>
            <a:off x="2327910" y="1171411"/>
            <a:ext cx="7536180" cy="5257800"/>
          </a:xfrm>
          <a:prstGeom prst="rect">
            <a:avLst/>
          </a:prstGeom>
        </p:spPr>
      </p:pic>
    </p:spTree>
    <p:extLst>
      <p:ext uri="{BB962C8B-B14F-4D97-AF65-F5344CB8AC3E}">
        <p14:creationId xmlns:p14="http://schemas.microsoft.com/office/powerpoint/2010/main" val="85166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35</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2000" y="0"/>
            <a:ext cx="10175040"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Summary / Next Steps</a:t>
            </a:r>
            <a:endParaRPr lang="en-GB" sz="3600" spc="-100">
              <a:solidFill>
                <a:srgbClr val="E41C86"/>
              </a:solidFill>
              <a:effectLst/>
              <a:latin typeface="DM Sans" pitchFamily="2" charset="77"/>
            </a:endParaRPr>
          </a:p>
        </p:txBody>
      </p:sp>
      <p:sp>
        <p:nvSpPr>
          <p:cNvPr id="4" name="Content Placeholder 2">
            <a:extLst>
              <a:ext uri="{FF2B5EF4-FFF2-40B4-BE49-F238E27FC236}">
                <a16:creationId xmlns:a16="http://schemas.microsoft.com/office/drawing/2014/main" id="{44FED60F-5F2B-95F3-94BB-B9708A0D9536}"/>
              </a:ext>
            </a:extLst>
          </p:cNvPr>
          <p:cNvSpPr txBox="1">
            <a:spLocks/>
          </p:cNvSpPr>
          <p:nvPr/>
        </p:nvSpPr>
        <p:spPr>
          <a:xfrm>
            <a:off x="444491" y="952534"/>
            <a:ext cx="10503109" cy="538331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M Sans"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M Sans"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M Sans"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M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buClr>
                <a:srgbClr val="0664FF"/>
              </a:buClr>
              <a:defRPr/>
            </a:pPr>
            <a:r>
              <a:rPr lang="en-GB" sz="1400" b="1" u="sng">
                <a:solidFill>
                  <a:srgbClr val="291A5F"/>
                </a:solidFill>
              </a:rPr>
              <a:t>Overall Satisfaction</a:t>
            </a:r>
          </a:p>
          <a:p>
            <a:pPr marL="342900" lvl="0" indent="-34290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Overall satisfaction is 69.7% (+1.7% on the 2024/25 TSM scores).</a:t>
            </a:r>
          </a:p>
          <a:p>
            <a:pPr lvl="0" algn="l">
              <a:lnSpc>
                <a:spcPct val="100000"/>
              </a:lnSpc>
              <a:spcBef>
                <a:spcPts val="0"/>
              </a:spcBef>
              <a:buClr>
                <a:srgbClr val="0664FF"/>
              </a:buClr>
              <a:defRPr/>
            </a:pPr>
            <a:endParaRPr lang="en-GB" sz="1400">
              <a:solidFill>
                <a:srgbClr val="291A5F"/>
              </a:solidFill>
            </a:endParaRPr>
          </a:p>
          <a:p>
            <a:pPr lvl="0" algn="l">
              <a:lnSpc>
                <a:spcPct val="100000"/>
              </a:lnSpc>
              <a:spcBef>
                <a:spcPts val="0"/>
              </a:spcBef>
              <a:buClr>
                <a:srgbClr val="0664FF"/>
              </a:buClr>
              <a:defRPr/>
            </a:pPr>
            <a:r>
              <a:rPr lang="en-GB" sz="1400" b="1" u="sng">
                <a:solidFill>
                  <a:srgbClr val="291A5F"/>
                </a:solidFill>
              </a:rPr>
              <a:t>TSM Scores</a:t>
            </a:r>
          </a:p>
          <a:p>
            <a:pPr marL="342900" lvl="0" indent="-342900" algn="l">
              <a:lnSpc>
                <a:spcPct val="100000"/>
              </a:lnSpc>
              <a:spcBef>
                <a:spcPts val="0"/>
              </a:spcBef>
              <a:buClr>
                <a:srgbClr val="0664FF"/>
              </a:buClr>
              <a:buFont typeface="Arial" panose="020B0604020202020204" pitchFamily="34" charset="0"/>
              <a:buChar char="•"/>
              <a:defRPr/>
            </a:pPr>
            <a:r>
              <a:rPr lang="en-GB" sz="1400">
                <a:solidFill>
                  <a:srgbClr val="291A5F"/>
                </a:solidFill>
              </a:rPr>
              <a:t>Tenants are most satisfied with being treat fairly and with respect and the safety of the home.</a:t>
            </a:r>
          </a:p>
          <a:p>
            <a:pPr marL="342900" lvl="0" indent="-342900" algn="l">
              <a:lnSpc>
                <a:spcPct val="100000"/>
              </a:lnSpc>
              <a:spcBef>
                <a:spcPts val="0"/>
              </a:spcBef>
              <a:buClr>
                <a:srgbClr val="0664FF"/>
              </a:buClr>
              <a:buFont typeface="Arial" panose="020B0604020202020204" pitchFamily="34" charset="0"/>
              <a:buChar char="•"/>
              <a:defRPr/>
            </a:pPr>
            <a:r>
              <a:rPr lang="en-GB" sz="1400">
                <a:solidFill>
                  <a:srgbClr val="291A5F"/>
                </a:solidFill>
              </a:rPr>
              <a:t>Biggest improvements on last years score include complaint handling and repairs (including speed).</a:t>
            </a:r>
          </a:p>
          <a:p>
            <a:pPr marL="342900" lvl="0" indent="-342900" algn="l">
              <a:lnSpc>
                <a:spcPct val="100000"/>
              </a:lnSpc>
              <a:spcBef>
                <a:spcPts val="0"/>
              </a:spcBef>
              <a:buClr>
                <a:srgbClr val="0664FF"/>
              </a:buClr>
              <a:buFont typeface="Arial" panose="020B0604020202020204" pitchFamily="34" charset="0"/>
              <a:buChar char="•"/>
              <a:defRPr/>
            </a:pPr>
            <a:r>
              <a:rPr lang="en-GB" sz="1400">
                <a:solidFill>
                  <a:srgbClr val="291A5F"/>
                </a:solidFill>
              </a:rPr>
              <a:t>Tenants are least satisfied with approach to handling complaints and listening to views and acting upon them.</a:t>
            </a:r>
          </a:p>
          <a:p>
            <a:pPr lvl="0" algn="l">
              <a:lnSpc>
                <a:spcPct val="100000"/>
              </a:lnSpc>
              <a:spcBef>
                <a:spcPts val="0"/>
              </a:spcBef>
              <a:buClr>
                <a:srgbClr val="0664FF"/>
              </a:buClr>
              <a:defRPr/>
            </a:pPr>
            <a:endParaRPr lang="en-GB" sz="1400">
              <a:solidFill>
                <a:srgbClr val="291A5F"/>
              </a:solidFill>
            </a:endParaRPr>
          </a:p>
          <a:p>
            <a:pPr lvl="0" algn="l">
              <a:lnSpc>
                <a:spcPct val="100000"/>
              </a:lnSpc>
              <a:spcBef>
                <a:spcPts val="0"/>
              </a:spcBef>
              <a:buClr>
                <a:srgbClr val="0664FF"/>
              </a:buClr>
              <a:defRPr/>
            </a:pPr>
            <a:r>
              <a:rPr lang="en-GB" sz="1400" b="1" u="sng">
                <a:solidFill>
                  <a:srgbClr val="291A5F"/>
                </a:solidFill>
              </a:rPr>
              <a:t>Benchmarking</a:t>
            </a:r>
          </a:p>
          <a:p>
            <a:pPr marL="342900" lvl="0" indent="-342900" algn="l">
              <a:lnSpc>
                <a:spcPct val="100000"/>
              </a:lnSpc>
              <a:spcBef>
                <a:spcPts val="0"/>
              </a:spcBef>
              <a:buClr>
                <a:srgbClr val="0664FF"/>
              </a:buClr>
              <a:buFont typeface="Arial" panose="020B0604020202020204" pitchFamily="34" charset="0"/>
              <a:buChar char="•"/>
              <a:defRPr/>
            </a:pPr>
            <a:r>
              <a:rPr lang="en-GB" sz="1400">
                <a:solidFill>
                  <a:srgbClr val="291A5F"/>
                </a:solidFill>
              </a:rPr>
              <a:t>When benchmarked against the national average, all scores are broadly comparable with national and peer group median scores.</a:t>
            </a:r>
          </a:p>
          <a:p>
            <a:pPr marL="342900" lvl="0" indent="-342900" algn="l">
              <a:lnSpc>
                <a:spcPct val="100000"/>
              </a:lnSpc>
              <a:spcBef>
                <a:spcPts val="0"/>
              </a:spcBef>
              <a:buClr>
                <a:srgbClr val="0664FF"/>
              </a:buClr>
              <a:buFont typeface="Arial" panose="020B0604020202020204" pitchFamily="34" charset="0"/>
              <a:buChar char="•"/>
              <a:defRPr/>
            </a:pPr>
            <a:endParaRPr lang="en-GB" sz="1400">
              <a:solidFill>
                <a:srgbClr val="291A5F"/>
              </a:solidFill>
            </a:endParaRPr>
          </a:p>
          <a:p>
            <a:pPr lvl="0" algn="l">
              <a:lnSpc>
                <a:spcPct val="100000"/>
              </a:lnSpc>
              <a:spcBef>
                <a:spcPts val="0"/>
              </a:spcBef>
              <a:buClr>
                <a:srgbClr val="0664FF"/>
              </a:buClr>
              <a:defRPr/>
            </a:pPr>
            <a:r>
              <a:rPr lang="en-GB" sz="1400" b="1" u="sng">
                <a:solidFill>
                  <a:srgbClr val="291A5F"/>
                </a:solidFill>
              </a:rPr>
              <a:t>Key driver analysis </a:t>
            </a:r>
          </a:p>
          <a:p>
            <a:pPr marL="285750" lvl="0" indent="-285750" algn="l">
              <a:lnSpc>
                <a:spcPct val="100000"/>
              </a:lnSpc>
              <a:spcBef>
                <a:spcPts val="0"/>
              </a:spcBef>
              <a:buClr>
                <a:srgbClr val="0664FF"/>
              </a:buClr>
              <a:buFont typeface="Arial" panose="020B0604020202020204" pitchFamily="34" charset="0"/>
              <a:buChar char="•"/>
              <a:defRPr/>
            </a:pPr>
            <a:r>
              <a:rPr lang="en-GB" sz="1400">
                <a:solidFill>
                  <a:srgbClr val="291A5F"/>
                </a:solidFill>
              </a:rPr>
              <a:t>Keeping the home well maintained, listening to views and acting upon them and safety of the home have strongest impact on overall satisfaction.</a:t>
            </a:r>
          </a:p>
          <a:p>
            <a:pPr lvl="0" algn="l">
              <a:lnSpc>
                <a:spcPct val="100000"/>
              </a:lnSpc>
              <a:spcBef>
                <a:spcPts val="0"/>
              </a:spcBef>
              <a:buClr>
                <a:srgbClr val="0664FF"/>
              </a:buClr>
              <a:defRPr/>
            </a:pPr>
            <a:endParaRPr lang="en-GB" sz="1400">
              <a:solidFill>
                <a:srgbClr val="291A5F"/>
              </a:solidFill>
            </a:endParaRPr>
          </a:p>
          <a:p>
            <a:pPr algn="l">
              <a:lnSpc>
                <a:spcPct val="100000"/>
              </a:lnSpc>
              <a:spcBef>
                <a:spcPts val="0"/>
              </a:spcBef>
              <a:buClr>
                <a:srgbClr val="0664FF"/>
              </a:buClr>
              <a:defRPr/>
            </a:pPr>
            <a:r>
              <a:rPr lang="en-GB" sz="1400" b="1" u="sng">
                <a:solidFill>
                  <a:srgbClr val="291A5F"/>
                </a:solidFill>
                <a:latin typeface="DM Sans"/>
              </a:rPr>
              <a:t>Areas of Focus</a:t>
            </a:r>
          </a:p>
          <a:p>
            <a:pPr algn="l">
              <a:lnSpc>
                <a:spcPct val="100000"/>
              </a:lnSpc>
              <a:spcBef>
                <a:spcPts val="0"/>
              </a:spcBef>
              <a:buClr>
                <a:srgbClr val="0664FF"/>
              </a:buClr>
              <a:defRPr/>
            </a:pPr>
            <a:r>
              <a:rPr lang="en-GB" sz="1400">
                <a:solidFill>
                  <a:srgbClr val="291A5F"/>
                </a:solidFill>
                <a:latin typeface="DM Sans"/>
              </a:rPr>
              <a:t>Using the data collected, we would recommend the following areas to be where focus on improvements should be placed:</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Complaint handling</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ASB handling</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Repairs experience (including general maintenance of the home)</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Engagement (including listening to views and acting, and keeping tenants informed)</a:t>
            </a:r>
          </a:p>
          <a:p>
            <a:pPr algn="l">
              <a:lnSpc>
                <a:spcPct val="100000"/>
              </a:lnSpc>
              <a:spcBef>
                <a:spcPts val="0"/>
              </a:spcBef>
              <a:buClr>
                <a:srgbClr val="0664FF"/>
              </a:buClr>
              <a:defRPr/>
            </a:pPr>
            <a:endParaRPr lang="en-GB" sz="1400">
              <a:solidFill>
                <a:srgbClr val="291A5F"/>
              </a:solidFill>
            </a:endParaRPr>
          </a:p>
          <a:p>
            <a:pPr algn="l">
              <a:lnSpc>
                <a:spcPct val="100000"/>
              </a:lnSpc>
              <a:spcBef>
                <a:spcPts val="0"/>
              </a:spcBef>
              <a:buClr>
                <a:srgbClr val="0664FF"/>
              </a:buClr>
              <a:defRPr/>
            </a:pPr>
            <a:r>
              <a:rPr lang="en-GB" sz="1400" b="1" u="sng">
                <a:solidFill>
                  <a:srgbClr val="291A5F"/>
                </a:solidFill>
                <a:latin typeface="DM Sans"/>
              </a:rPr>
              <a:t>Moving beyond compliance</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Taking action</a:t>
            </a:r>
          </a:p>
          <a:p>
            <a:pPr marL="285750" indent="-285750" algn="l">
              <a:lnSpc>
                <a:spcPct val="100000"/>
              </a:lnSpc>
              <a:spcBef>
                <a:spcPts val="0"/>
              </a:spcBef>
              <a:buClr>
                <a:srgbClr val="0664FF"/>
              </a:buClr>
              <a:buFont typeface="Arial" panose="020B0604020202020204" pitchFamily="34" charset="0"/>
              <a:buChar char="•"/>
              <a:defRPr/>
            </a:pPr>
            <a:r>
              <a:rPr lang="en-GB" sz="1400">
                <a:solidFill>
                  <a:srgbClr val="291A5F"/>
                </a:solidFill>
                <a:latin typeface="DM Sans"/>
              </a:rPr>
              <a:t>Communicating results and actions internally and externally</a:t>
            </a:r>
          </a:p>
        </p:txBody>
      </p:sp>
    </p:spTree>
    <p:extLst>
      <p:ext uri="{BB962C8B-B14F-4D97-AF65-F5344CB8AC3E}">
        <p14:creationId xmlns:p14="http://schemas.microsoft.com/office/powerpoint/2010/main" val="1691600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9FEAA-107D-6FA3-C557-2B5F895A09B1}"/>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B754215F-8559-8719-0768-4DE891F9EDA1}"/>
              </a:ext>
            </a:extLst>
          </p:cNvPr>
          <p:cNvSpPr/>
          <p:nvPr/>
        </p:nvSpPr>
        <p:spPr>
          <a:xfrm>
            <a:off x="389354" y="-16295"/>
            <a:ext cx="11797130" cy="687429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8195E"/>
          </a:solidFill>
        </p:spPr>
        <p:txBody>
          <a:bodyPr wrap="square" lIns="0" tIns="0" rIns="0" bIns="0" rtlCol="0"/>
          <a:lstStyle/>
          <a:p>
            <a:pPr defTabSz="554466"/>
            <a:endParaRPr sz="1092">
              <a:latin typeface="Calibri"/>
            </a:endParaRPr>
          </a:p>
        </p:txBody>
      </p:sp>
      <p:sp>
        <p:nvSpPr>
          <p:cNvPr id="13" name="object 2">
            <a:extLst>
              <a:ext uri="{FF2B5EF4-FFF2-40B4-BE49-F238E27FC236}">
                <a16:creationId xmlns:a16="http://schemas.microsoft.com/office/drawing/2014/main" id="{87AF81AE-158F-E8AF-CEDB-73A9B7843905}"/>
              </a:ext>
            </a:extLst>
          </p:cNvPr>
          <p:cNvSpPr/>
          <p:nvPr/>
        </p:nvSpPr>
        <p:spPr>
          <a:xfrm>
            <a:off x="5516" y="3571"/>
            <a:ext cx="383837" cy="6854189"/>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20C8E"/>
          </a:solidFill>
        </p:spPr>
        <p:txBody>
          <a:bodyPr wrap="square" lIns="0" tIns="0" rIns="0" bIns="0" rtlCol="0"/>
          <a:lstStyle/>
          <a:p>
            <a:pPr defTabSz="554466"/>
            <a:endParaRPr sz="1092">
              <a:latin typeface="Calibri"/>
            </a:endParaRPr>
          </a:p>
        </p:txBody>
      </p:sp>
      <p:grpSp>
        <p:nvGrpSpPr>
          <p:cNvPr id="25" name="Group 24">
            <a:extLst>
              <a:ext uri="{FF2B5EF4-FFF2-40B4-BE49-F238E27FC236}">
                <a16:creationId xmlns:a16="http://schemas.microsoft.com/office/drawing/2014/main" id="{947BAFDA-FDEF-2103-9149-5E65544CAD4A}"/>
              </a:ext>
            </a:extLst>
          </p:cNvPr>
          <p:cNvGrpSpPr/>
          <p:nvPr/>
        </p:nvGrpSpPr>
        <p:grpSpPr>
          <a:xfrm>
            <a:off x="10409135" y="6251050"/>
            <a:ext cx="1327653" cy="187720"/>
            <a:chOff x="1047076" y="1047095"/>
            <a:chExt cx="3943134" cy="557530"/>
          </a:xfrm>
        </p:grpSpPr>
        <p:sp>
          <p:nvSpPr>
            <p:cNvPr id="3" name="object 3">
              <a:extLst>
                <a:ext uri="{FF2B5EF4-FFF2-40B4-BE49-F238E27FC236}">
                  <a16:creationId xmlns:a16="http://schemas.microsoft.com/office/drawing/2014/main" id="{42788B54-216B-6D78-632D-5D3468395815}"/>
                </a:ext>
              </a:extLst>
            </p:cNvPr>
            <p:cNvSpPr/>
            <p:nvPr/>
          </p:nvSpPr>
          <p:spPr>
            <a:xfrm>
              <a:off x="1733916" y="1212738"/>
              <a:ext cx="386715" cy="390525"/>
            </a:xfrm>
            <a:custGeom>
              <a:avLst/>
              <a:gdLst/>
              <a:ahLst/>
              <a:cxnLst/>
              <a:rect l="l" t="t" r="r" b="b"/>
              <a:pathLst>
                <a:path w="386714" h="390525">
                  <a:moveTo>
                    <a:pt x="193301" y="0"/>
                  </a:moveTo>
                  <a:lnTo>
                    <a:pt x="154937" y="3319"/>
                  </a:lnTo>
                  <a:lnTo>
                    <a:pt x="118434" y="14271"/>
                  </a:lnTo>
                  <a:lnTo>
                    <a:pt x="84915" y="32409"/>
                  </a:lnTo>
                  <a:lnTo>
                    <a:pt x="55504" y="57265"/>
                  </a:lnTo>
                  <a:lnTo>
                    <a:pt x="27752" y="92786"/>
                  </a:lnTo>
                  <a:lnTo>
                    <a:pt x="9250" y="132363"/>
                  </a:lnTo>
                  <a:lnTo>
                    <a:pt x="2" y="174360"/>
                  </a:lnTo>
                  <a:lnTo>
                    <a:pt x="0" y="217197"/>
                  </a:lnTo>
                  <a:lnTo>
                    <a:pt x="9250" y="259210"/>
                  </a:lnTo>
                  <a:lnTo>
                    <a:pt x="27752" y="298789"/>
                  </a:lnTo>
                  <a:lnTo>
                    <a:pt x="55504" y="334314"/>
                  </a:lnTo>
                  <a:lnTo>
                    <a:pt x="90541" y="362237"/>
                  </a:lnTo>
                  <a:lnTo>
                    <a:pt x="129714" y="380906"/>
                  </a:lnTo>
                  <a:lnTo>
                    <a:pt x="171381" y="390316"/>
                  </a:lnTo>
                  <a:lnTo>
                    <a:pt x="213901" y="390460"/>
                  </a:lnTo>
                  <a:lnTo>
                    <a:pt x="255630" y="381334"/>
                  </a:lnTo>
                  <a:lnTo>
                    <a:pt x="294929" y="362931"/>
                  </a:lnTo>
                  <a:lnTo>
                    <a:pt x="330155" y="335246"/>
                  </a:lnTo>
                  <a:lnTo>
                    <a:pt x="358853" y="298785"/>
                  </a:lnTo>
                  <a:lnTo>
                    <a:pt x="361248" y="293663"/>
                  </a:lnTo>
                  <a:lnTo>
                    <a:pt x="195985" y="293663"/>
                  </a:lnTo>
                  <a:lnTo>
                    <a:pt x="161215" y="288052"/>
                  </a:lnTo>
                  <a:lnTo>
                    <a:pt x="128873" y="267656"/>
                  </a:lnTo>
                  <a:lnTo>
                    <a:pt x="106064" y="232425"/>
                  </a:lnTo>
                  <a:lnTo>
                    <a:pt x="99298" y="195793"/>
                  </a:lnTo>
                  <a:lnTo>
                    <a:pt x="106064" y="159160"/>
                  </a:lnTo>
                  <a:lnTo>
                    <a:pt x="126360" y="126488"/>
                  </a:lnTo>
                  <a:lnTo>
                    <a:pt x="174491" y="99496"/>
                  </a:lnTo>
                  <a:lnTo>
                    <a:pt x="193227" y="97871"/>
                  </a:lnTo>
                  <a:lnTo>
                    <a:pt x="361242" y="97871"/>
                  </a:lnTo>
                  <a:lnTo>
                    <a:pt x="358853" y="92762"/>
                  </a:lnTo>
                  <a:lnTo>
                    <a:pt x="331097" y="57233"/>
                  </a:lnTo>
                  <a:lnTo>
                    <a:pt x="301680" y="32397"/>
                  </a:lnTo>
                  <a:lnTo>
                    <a:pt x="268160" y="14269"/>
                  </a:lnTo>
                  <a:lnTo>
                    <a:pt x="231659" y="3315"/>
                  </a:lnTo>
                  <a:lnTo>
                    <a:pt x="193301" y="0"/>
                  </a:lnTo>
                  <a:close/>
                </a:path>
                <a:path w="386714" h="390525">
                  <a:moveTo>
                    <a:pt x="361242" y="97871"/>
                  </a:moveTo>
                  <a:lnTo>
                    <a:pt x="193227" y="97871"/>
                  </a:lnTo>
                  <a:lnTo>
                    <a:pt x="211973" y="99656"/>
                  </a:lnTo>
                  <a:lnTo>
                    <a:pt x="229743" y="105241"/>
                  </a:lnTo>
                  <a:lnTo>
                    <a:pt x="245973" y="114382"/>
                  </a:lnTo>
                  <a:lnTo>
                    <a:pt x="260094" y="126833"/>
                  </a:lnTo>
                  <a:lnTo>
                    <a:pt x="280939" y="159217"/>
                  </a:lnTo>
                  <a:lnTo>
                    <a:pt x="287887" y="195799"/>
                  </a:lnTo>
                  <a:lnTo>
                    <a:pt x="280939" y="232378"/>
                  </a:lnTo>
                  <a:lnTo>
                    <a:pt x="260094" y="264756"/>
                  </a:lnTo>
                  <a:lnTo>
                    <a:pt x="230329" y="285850"/>
                  </a:lnTo>
                  <a:lnTo>
                    <a:pt x="195985" y="293663"/>
                  </a:lnTo>
                  <a:lnTo>
                    <a:pt x="361248" y="293663"/>
                  </a:lnTo>
                  <a:lnTo>
                    <a:pt x="377357" y="259202"/>
                  </a:lnTo>
                  <a:lnTo>
                    <a:pt x="386607" y="217197"/>
                  </a:lnTo>
                  <a:lnTo>
                    <a:pt x="386609" y="174360"/>
                  </a:lnTo>
                  <a:lnTo>
                    <a:pt x="377357" y="132345"/>
                  </a:lnTo>
                  <a:lnTo>
                    <a:pt x="361242" y="97871"/>
                  </a:lnTo>
                  <a:close/>
                </a:path>
                <a:path w="386714" h="390525">
                  <a:moveTo>
                    <a:pt x="260084" y="264745"/>
                  </a:moveTo>
                  <a:close/>
                </a:path>
              </a:pathLst>
            </a:custGeom>
            <a:solidFill>
              <a:srgbClr val="FFFFFF"/>
            </a:solidFill>
          </p:spPr>
          <p:txBody>
            <a:bodyPr wrap="square" lIns="0" tIns="0" rIns="0" bIns="0" rtlCol="0"/>
            <a:lstStyle/>
            <a:p>
              <a:pPr defTabSz="554466"/>
              <a:endParaRPr sz="1092">
                <a:latin typeface="Calibri"/>
              </a:endParaRPr>
            </a:p>
          </p:txBody>
        </p:sp>
        <p:sp>
          <p:nvSpPr>
            <p:cNvPr id="4" name="object 4">
              <a:extLst>
                <a:ext uri="{FF2B5EF4-FFF2-40B4-BE49-F238E27FC236}">
                  <a16:creationId xmlns:a16="http://schemas.microsoft.com/office/drawing/2014/main" id="{CA7D991E-4A0D-8389-E6B3-F38E743728F0}"/>
                </a:ext>
              </a:extLst>
            </p:cNvPr>
            <p:cNvSpPr/>
            <p:nvPr/>
          </p:nvSpPr>
          <p:spPr>
            <a:xfrm>
              <a:off x="2526739" y="1212752"/>
              <a:ext cx="332105" cy="391795"/>
            </a:xfrm>
            <a:custGeom>
              <a:avLst/>
              <a:gdLst/>
              <a:ahLst/>
              <a:cxnLst/>
              <a:rect l="l" t="t" r="r" b="b"/>
              <a:pathLst>
                <a:path w="332105" h="391794">
                  <a:moveTo>
                    <a:pt x="167356" y="0"/>
                  </a:moveTo>
                  <a:lnTo>
                    <a:pt x="108952" y="7273"/>
                  </a:lnTo>
                  <a:lnTo>
                    <a:pt x="56657" y="34281"/>
                  </a:lnTo>
                  <a:lnTo>
                    <a:pt x="25088" y="71127"/>
                  </a:lnTo>
                  <a:lnTo>
                    <a:pt x="13496" y="118237"/>
                  </a:lnTo>
                  <a:lnTo>
                    <a:pt x="13967" y="131176"/>
                  </a:lnTo>
                  <a:lnTo>
                    <a:pt x="24365" y="168319"/>
                  </a:lnTo>
                  <a:lnTo>
                    <a:pt x="56301" y="202192"/>
                  </a:lnTo>
                  <a:lnTo>
                    <a:pt x="98363" y="221741"/>
                  </a:lnTo>
                  <a:lnTo>
                    <a:pt x="135907" y="231753"/>
                  </a:lnTo>
                  <a:lnTo>
                    <a:pt x="152696" y="234474"/>
                  </a:lnTo>
                  <a:lnTo>
                    <a:pt x="168795" y="237484"/>
                  </a:lnTo>
                  <a:lnTo>
                    <a:pt x="210276" y="248788"/>
                  </a:lnTo>
                  <a:lnTo>
                    <a:pt x="229019" y="268745"/>
                  </a:lnTo>
                  <a:lnTo>
                    <a:pt x="227966" y="275963"/>
                  </a:lnTo>
                  <a:lnTo>
                    <a:pt x="196949" y="300725"/>
                  </a:lnTo>
                  <a:lnTo>
                    <a:pt x="177209" y="302681"/>
                  </a:lnTo>
                  <a:lnTo>
                    <a:pt x="150308" y="299476"/>
                  </a:lnTo>
                  <a:lnTo>
                    <a:pt x="128205" y="289860"/>
                  </a:lnTo>
                  <a:lnTo>
                    <a:pt x="110901" y="273836"/>
                  </a:lnTo>
                  <a:lnTo>
                    <a:pt x="98394" y="251405"/>
                  </a:lnTo>
                  <a:lnTo>
                    <a:pt x="0" y="289834"/>
                  </a:lnTo>
                  <a:lnTo>
                    <a:pt x="26274" y="334326"/>
                  </a:lnTo>
                  <a:lnTo>
                    <a:pt x="63821" y="366102"/>
                  </a:lnTo>
                  <a:lnTo>
                    <a:pt x="112639" y="385163"/>
                  </a:lnTo>
                  <a:lnTo>
                    <a:pt x="172727" y="391506"/>
                  </a:lnTo>
                  <a:lnTo>
                    <a:pt x="208214" y="389354"/>
                  </a:lnTo>
                  <a:lnTo>
                    <a:pt x="266787" y="369973"/>
                  </a:lnTo>
                  <a:lnTo>
                    <a:pt x="308272" y="332501"/>
                  </a:lnTo>
                  <a:lnTo>
                    <a:pt x="329302" y="289022"/>
                  </a:lnTo>
                  <a:lnTo>
                    <a:pt x="331937" y="265782"/>
                  </a:lnTo>
                  <a:lnTo>
                    <a:pt x="331419" y="252788"/>
                  </a:lnTo>
                  <a:lnTo>
                    <a:pt x="320335" y="215700"/>
                  </a:lnTo>
                  <a:lnTo>
                    <a:pt x="286828" y="181533"/>
                  </a:lnTo>
                  <a:lnTo>
                    <a:pt x="244767" y="161974"/>
                  </a:lnTo>
                  <a:lnTo>
                    <a:pt x="195973" y="149168"/>
                  </a:lnTo>
                  <a:lnTo>
                    <a:pt x="180265" y="146198"/>
                  </a:lnTo>
                  <a:lnTo>
                    <a:pt x="164691" y="142629"/>
                  </a:lnTo>
                  <a:lnTo>
                    <a:pt x="149266" y="138463"/>
                  </a:lnTo>
                  <a:lnTo>
                    <a:pt x="134006" y="133702"/>
                  </a:lnTo>
                  <a:lnTo>
                    <a:pt x="123263" y="129409"/>
                  </a:lnTo>
                  <a:lnTo>
                    <a:pt x="117839" y="123273"/>
                  </a:lnTo>
                  <a:lnTo>
                    <a:pt x="117839" y="115232"/>
                  </a:lnTo>
                  <a:lnTo>
                    <a:pt x="147758" y="85941"/>
                  </a:lnTo>
                  <a:lnTo>
                    <a:pt x="166623" y="84363"/>
                  </a:lnTo>
                  <a:lnTo>
                    <a:pt x="190661" y="86953"/>
                  </a:lnTo>
                  <a:lnTo>
                    <a:pt x="210191" y="94722"/>
                  </a:lnTo>
                  <a:lnTo>
                    <a:pt x="225211" y="107670"/>
                  </a:lnTo>
                  <a:lnTo>
                    <a:pt x="235720" y="125797"/>
                  </a:lnTo>
                  <a:lnTo>
                    <a:pt x="326565" y="87369"/>
                  </a:lnTo>
                  <a:lnTo>
                    <a:pt x="299717" y="49137"/>
                  </a:lnTo>
                  <a:lnTo>
                    <a:pt x="264234" y="21833"/>
                  </a:lnTo>
                  <a:lnTo>
                    <a:pt x="220113" y="5454"/>
                  </a:lnTo>
                  <a:lnTo>
                    <a:pt x="167356" y="0"/>
                  </a:lnTo>
                  <a:close/>
                </a:path>
              </a:pathLst>
            </a:custGeom>
            <a:solidFill>
              <a:srgbClr val="FFFFFF"/>
            </a:solidFill>
          </p:spPr>
          <p:txBody>
            <a:bodyPr wrap="square" lIns="0" tIns="0" rIns="0" bIns="0" rtlCol="0"/>
            <a:lstStyle/>
            <a:p>
              <a:pPr defTabSz="554466"/>
              <a:endParaRPr sz="1092">
                <a:latin typeface="Calibri"/>
              </a:endParaRPr>
            </a:p>
          </p:txBody>
        </p:sp>
        <p:sp>
          <p:nvSpPr>
            <p:cNvPr id="5" name="object 5">
              <a:extLst>
                <a:ext uri="{FF2B5EF4-FFF2-40B4-BE49-F238E27FC236}">
                  <a16:creationId xmlns:a16="http://schemas.microsoft.com/office/drawing/2014/main" id="{C121DDD2-7004-363B-67A1-BD74036DC7CF}"/>
                </a:ext>
              </a:extLst>
            </p:cNvPr>
            <p:cNvSpPr/>
            <p:nvPr/>
          </p:nvSpPr>
          <p:spPr>
            <a:xfrm>
              <a:off x="3289680" y="1047095"/>
              <a:ext cx="1700530" cy="557530"/>
            </a:xfrm>
            <a:custGeom>
              <a:avLst/>
              <a:gdLst/>
              <a:ahLst/>
              <a:cxnLst/>
              <a:rect l="l" t="t" r="r" b="b"/>
              <a:pathLst>
                <a:path w="1700529" h="557530">
                  <a:moveTo>
                    <a:pt x="577532" y="319849"/>
                  </a:moveTo>
                  <a:lnTo>
                    <a:pt x="568528" y="254431"/>
                  </a:lnTo>
                  <a:lnTo>
                    <a:pt x="541515" y="205778"/>
                  </a:lnTo>
                  <a:lnTo>
                    <a:pt x="496811" y="175717"/>
                  </a:lnTo>
                  <a:lnTo>
                    <a:pt x="434848" y="165646"/>
                  </a:lnTo>
                  <a:lnTo>
                    <a:pt x="400456" y="168783"/>
                  </a:lnTo>
                  <a:lnTo>
                    <a:pt x="368515" y="180238"/>
                  </a:lnTo>
                  <a:lnTo>
                    <a:pt x="340410" y="199263"/>
                  </a:lnTo>
                  <a:lnTo>
                    <a:pt x="317639" y="225132"/>
                  </a:lnTo>
                  <a:lnTo>
                    <a:pt x="297446" y="199110"/>
                  </a:lnTo>
                  <a:lnTo>
                    <a:pt x="271449" y="180530"/>
                  </a:lnTo>
                  <a:lnTo>
                    <a:pt x="239623" y="169379"/>
                  </a:lnTo>
                  <a:lnTo>
                    <a:pt x="201993" y="165658"/>
                  </a:lnTo>
                  <a:lnTo>
                    <a:pt x="173278" y="168198"/>
                  </a:lnTo>
                  <a:lnTo>
                    <a:pt x="146316" y="177292"/>
                  </a:lnTo>
                  <a:lnTo>
                    <a:pt x="122237" y="192443"/>
                  </a:lnTo>
                  <a:lnTo>
                    <a:pt x="102120" y="213106"/>
                  </a:lnTo>
                  <a:lnTo>
                    <a:pt x="102120" y="173139"/>
                  </a:lnTo>
                  <a:lnTo>
                    <a:pt x="0" y="173139"/>
                  </a:lnTo>
                  <a:lnTo>
                    <a:pt x="0" y="549706"/>
                  </a:lnTo>
                  <a:lnTo>
                    <a:pt x="102882" y="549706"/>
                  </a:lnTo>
                  <a:lnTo>
                    <a:pt x="102882" y="344106"/>
                  </a:lnTo>
                  <a:lnTo>
                    <a:pt x="104038" y="322922"/>
                  </a:lnTo>
                  <a:lnTo>
                    <a:pt x="121297" y="276301"/>
                  </a:lnTo>
                  <a:lnTo>
                    <a:pt x="156438" y="254825"/>
                  </a:lnTo>
                  <a:lnTo>
                    <a:pt x="170497" y="253682"/>
                  </a:lnTo>
                  <a:lnTo>
                    <a:pt x="199085" y="258660"/>
                  </a:lnTo>
                  <a:lnTo>
                    <a:pt x="219519" y="273621"/>
                  </a:lnTo>
                  <a:lnTo>
                    <a:pt x="231775" y="298551"/>
                  </a:lnTo>
                  <a:lnTo>
                    <a:pt x="235864" y="333463"/>
                  </a:lnTo>
                  <a:lnTo>
                    <a:pt x="235864" y="549605"/>
                  </a:lnTo>
                  <a:lnTo>
                    <a:pt x="340245" y="549605"/>
                  </a:lnTo>
                  <a:lnTo>
                    <a:pt x="340245" y="344004"/>
                  </a:lnTo>
                  <a:lnTo>
                    <a:pt x="341401" y="322834"/>
                  </a:lnTo>
                  <a:lnTo>
                    <a:pt x="358660" y="276212"/>
                  </a:lnTo>
                  <a:lnTo>
                    <a:pt x="393801" y="254736"/>
                  </a:lnTo>
                  <a:lnTo>
                    <a:pt x="407860" y="253580"/>
                  </a:lnTo>
                  <a:lnTo>
                    <a:pt x="436448" y="258572"/>
                  </a:lnTo>
                  <a:lnTo>
                    <a:pt x="456869" y="273532"/>
                  </a:lnTo>
                  <a:lnTo>
                    <a:pt x="469099" y="298462"/>
                  </a:lnTo>
                  <a:lnTo>
                    <a:pt x="473151" y="333375"/>
                  </a:lnTo>
                  <a:lnTo>
                    <a:pt x="473151" y="549516"/>
                  </a:lnTo>
                  <a:lnTo>
                    <a:pt x="577532" y="549516"/>
                  </a:lnTo>
                  <a:lnTo>
                    <a:pt x="577532" y="319849"/>
                  </a:lnTo>
                  <a:close/>
                </a:path>
                <a:path w="1700529" h="557530">
                  <a:moveTo>
                    <a:pt x="1001039" y="173291"/>
                  </a:moveTo>
                  <a:lnTo>
                    <a:pt x="901103" y="173291"/>
                  </a:lnTo>
                  <a:lnTo>
                    <a:pt x="901103" y="360553"/>
                  </a:lnTo>
                  <a:lnTo>
                    <a:pt x="901077" y="361518"/>
                  </a:lnTo>
                  <a:lnTo>
                    <a:pt x="899629" y="380580"/>
                  </a:lnTo>
                  <a:lnTo>
                    <a:pt x="894422" y="399453"/>
                  </a:lnTo>
                  <a:lnTo>
                    <a:pt x="885723" y="417004"/>
                  </a:lnTo>
                  <a:lnTo>
                    <a:pt x="873709" y="432689"/>
                  </a:lnTo>
                  <a:lnTo>
                    <a:pt x="859307" y="445604"/>
                  </a:lnTo>
                  <a:lnTo>
                    <a:pt x="842632" y="455066"/>
                  </a:lnTo>
                  <a:lnTo>
                    <a:pt x="824331" y="460768"/>
                  </a:lnTo>
                  <a:lnTo>
                    <a:pt x="805027" y="462432"/>
                  </a:lnTo>
                  <a:lnTo>
                    <a:pt x="785139" y="460883"/>
                  </a:lnTo>
                  <a:lnTo>
                    <a:pt x="748715" y="446163"/>
                  </a:lnTo>
                  <a:lnTo>
                    <a:pt x="711352" y="399224"/>
                  </a:lnTo>
                  <a:lnTo>
                    <a:pt x="704456" y="360553"/>
                  </a:lnTo>
                  <a:lnTo>
                    <a:pt x="712558" y="322122"/>
                  </a:lnTo>
                  <a:lnTo>
                    <a:pt x="735596" y="288582"/>
                  </a:lnTo>
                  <a:lnTo>
                    <a:pt x="782167" y="262724"/>
                  </a:lnTo>
                  <a:lnTo>
                    <a:pt x="801662" y="259880"/>
                  </a:lnTo>
                  <a:lnTo>
                    <a:pt x="803338" y="259880"/>
                  </a:lnTo>
                  <a:lnTo>
                    <a:pt x="842556" y="267169"/>
                  </a:lnTo>
                  <a:lnTo>
                    <a:pt x="873709" y="289331"/>
                  </a:lnTo>
                  <a:lnTo>
                    <a:pt x="894473" y="322402"/>
                  </a:lnTo>
                  <a:lnTo>
                    <a:pt x="901103" y="360553"/>
                  </a:lnTo>
                  <a:lnTo>
                    <a:pt x="901103" y="173291"/>
                  </a:lnTo>
                  <a:lnTo>
                    <a:pt x="898169" y="173291"/>
                  </a:lnTo>
                  <a:lnTo>
                    <a:pt x="898105" y="210108"/>
                  </a:lnTo>
                  <a:lnTo>
                    <a:pt x="874179" y="190195"/>
                  </a:lnTo>
                  <a:lnTo>
                    <a:pt x="846912" y="175907"/>
                  </a:lnTo>
                  <a:lnTo>
                    <a:pt x="817270" y="167601"/>
                  </a:lnTo>
                  <a:lnTo>
                    <a:pt x="786193" y="165658"/>
                  </a:lnTo>
                  <a:lnTo>
                    <a:pt x="764108" y="166916"/>
                  </a:lnTo>
                  <a:lnTo>
                    <a:pt x="721271" y="177126"/>
                  </a:lnTo>
                  <a:lnTo>
                    <a:pt x="680466" y="198831"/>
                  </a:lnTo>
                  <a:lnTo>
                    <a:pt x="645871" y="232244"/>
                  </a:lnTo>
                  <a:lnTo>
                    <a:pt x="619404" y="277876"/>
                  </a:lnTo>
                  <a:lnTo>
                    <a:pt x="605015" y="332905"/>
                  </a:lnTo>
                  <a:lnTo>
                    <a:pt x="603758" y="361518"/>
                  </a:lnTo>
                  <a:lnTo>
                    <a:pt x="607301" y="404977"/>
                  </a:lnTo>
                  <a:lnTo>
                    <a:pt x="617931" y="443433"/>
                  </a:lnTo>
                  <a:lnTo>
                    <a:pt x="660488" y="505383"/>
                  </a:lnTo>
                  <a:lnTo>
                    <a:pt x="717600" y="543394"/>
                  </a:lnTo>
                  <a:lnTo>
                    <a:pt x="784758" y="557364"/>
                  </a:lnTo>
                  <a:lnTo>
                    <a:pt x="816851" y="555040"/>
                  </a:lnTo>
                  <a:lnTo>
                    <a:pt x="847204" y="545655"/>
                  </a:lnTo>
                  <a:lnTo>
                    <a:pt x="874687" y="529704"/>
                  </a:lnTo>
                  <a:lnTo>
                    <a:pt x="898169" y="507682"/>
                  </a:lnTo>
                  <a:lnTo>
                    <a:pt x="898169" y="549859"/>
                  </a:lnTo>
                  <a:lnTo>
                    <a:pt x="1001039" y="549859"/>
                  </a:lnTo>
                  <a:lnTo>
                    <a:pt x="1001039" y="507682"/>
                  </a:lnTo>
                  <a:lnTo>
                    <a:pt x="1001039" y="462432"/>
                  </a:lnTo>
                  <a:lnTo>
                    <a:pt x="1001039" y="259880"/>
                  </a:lnTo>
                  <a:lnTo>
                    <a:pt x="1001039" y="210108"/>
                  </a:lnTo>
                  <a:lnTo>
                    <a:pt x="1001039" y="173291"/>
                  </a:lnTo>
                  <a:close/>
                </a:path>
                <a:path w="1700529" h="557530">
                  <a:moveTo>
                    <a:pt x="1280007" y="173177"/>
                  </a:moveTo>
                  <a:lnTo>
                    <a:pt x="1247990" y="173177"/>
                  </a:lnTo>
                  <a:lnTo>
                    <a:pt x="1213713" y="177088"/>
                  </a:lnTo>
                  <a:lnTo>
                    <a:pt x="1185024" y="188696"/>
                  </a:lnTo>
                  <a:lnTo>
                    <a:pt x="1161935" y="207987"/>
                  </a:lnTo>
                  <a:lnTo>
                    <a:pt x="1144435" y="234962"/>
                  </a:lnTo>
                  <a:lnTo>
                    <a:pt x="1144435" y="173215"/>
                  </a:lnTo>
                  <a:lnTo>
                    <a:pt x="1042301" y="173215"/>
                  </a:lnTo>
                  <a:lnTo>
                    <a:pt x="1042301" y="549783"/>
                  </a:lnTo>
                  <a:lnTo>
                    <a:pt x="1145184" y="549783"/>
                  </a:lnTo>
                  <a:lnTo>
                    <a:pt x="1145184" y="372021"/>
                  </a:lnTo>
                  <a:lnTo>
                    <a:pt x="1146352" y="347840"/>
                  </a:lnTo>
                  <a:lnTo>
                    <a:pt x="1155725" y="310184"/>
                  </a:lnTo>
                  <a:lnTo>
                    <a:pt x="1188326" y="279209"/>
                  </a:lnTo>
                  <a:lnTo>
                    <a:pt x="1224013" y="273342"/>
                  </a:lnTo>
                  <a:lnTo>
                    <a:pt x="1280007" y="273342"/>
                  </a:lnTo>
                  <a:lnTo>
                    <a:pt x="1280007" y="173177"/>
                  </a:lnTo>
                  <a:close/>
                </a:path>
                <a:path w="1700529" h="557530">
                  <a:moveTo>
                    <a:pt x="1414526" y="0"/>
                  </a:moveTo>
                  <a:lnTo>
                    <a:pt x="1311643" y="0"/>
                  </a:lnTo>
                  <a:lnTo>
                    <a:pt x="1311643" y="549719"/>
                  </a:lnTo>
                  <a:lnTo>
                    <a:pt x="1414526" y="549719"/>
                  </a:lnTo>
                  <a:lnTo>
                    <a:pt x="1414526" y="0"/>
                  </a:lnTo>
                  <a:close/>
                </a:path>
                <a:path w="1700529" h="557530">
                  <a:moveTo>
                    <a:pt x="1699933" y="549719"/>
                  </a:moveTo>
                  <a:lnTo>
                    <a:pt x="1538655" y="342214"/>
                  </a:lnTo>
                  <a:lnTo>
                    <a:pt x="1673529" y="172542"/>
                  </a:lnTo>
                  <a:lnTo>
                    <a:pt x="1550822" y="172542"/>
                  </a:lnTo>
                  <a:lnTo>
                    <a:pt x="1417370" y="345757"/>
                  </a:lnTo>
                  <a:lnTo>
                    <a:pt x="1573707" y="549719"/>
                  </a:lnTo>
                  <a:lnTo>
                    <a:pt x="1699933" y="549719"/>
                  </a:lnTo>
                  <a:close/>
                </a:path>
              </a:pathLst>
            </a:custGeom>
            <a:solidFill>
              <a:srgbClr val="FFFFFF"/>
            </a:solidFill>
          </p:spPr>
          <p:txBody>
            <a:bodyPr wrap="square" lIns="0" tIns="0" rIns="0" bIns="0" rtlCol="0"/>
            <a:lstStyle/>
            <a:p>
              <a:pPr defTabSz="554466"/>
              <a:endParaRPr sz="1092">
                <a:latin typeface="Calibri"/>
              </a:endParaRPr>
            </a:p>
          </p:txBody>
        </p:sp>
        <p:sp>
          <p:nvSpPr>
            <p:cNvPr id="6" name="object 6">
              <a:extLst>
                <a:ext uri="{FF2B5EF4-FFF2-40B4-BE49-F238E27FC236}">
                  <a16:creationId xmlns:a16="http://schemas.microsoft.com/office/drawing/2014/main" id="{4719356B-256C-AC74-53BF-C0EE7FD74856}"/>
                </a:ext>
              </a:extLst>
            </p:cNvPr>
            <p:cNvSpPr/>
            <p:nvPr/>
          </p:nvSpPr>
          <p:spPr>
            <a:xfrm>
              <a:off x="2147967" y="1220305"/>
              <a:ext cx="365125" cy="384175"/>
            </a:xfrm>
            <a:custGeom>
              <a:avLst/>
              <a:gdLst/>
              <a:ahLst/>
              <a:cxnLst/>
              <a:rect l="l" t="t" r="r" b="b"/>
              <a:pathLst>
                <a:path w="365125" h="384175">
                  <a:moveTo>
                    <a:pt x="364753" y="0"/>
                  </a:moveTo>
                  <a:lnTo>
                    <a:pt x="261311" y="0"/>
                  </a:lnTo>
                  <a:lnTo>
                    <a:pt x="261321" y="200161"/>
                  </a:lnTo>
                  <a:lnTo>
                    <a:pt x="255272" y="239823"/>
                  </a:lnTo>
                  <a:lnTo>
                    <a:pt x="238626" y="266815"/>
                  </a:lnTo>
                  <a:lnTo>
                    <a:pt x="213631" y="282217"/>
                  </a:lnTo>
                  <a:lnTo>
                    <a:pt x="182538" y="287111"/>
                  </a:lnTo>
                  <a:lnTo>
                    <a:pt x="151282" y="282219"/>
                  </a:lnTo>
                  <a:lnTo>
                    <a:pt x="126306" y="266819"/>
                  </a:lnTo>
                  <a:lnTo>
                    <a:pt x="109750" y="239827"/>
                  </a:lnTo>
                  <a:lnTo>
                    <a:pt x="103756" y="200161"/>
                  </a:lnTo>
                  <a:lnTo>
                    <a:pt x="103756" y="0"/>
                  </a:lnTo>
                  <a:lnTo>
                    <a:pt x="0" y="0"/>
                  </a:lnTo>
                  <a:lnTo>
                    <a:pt x="0" y="209302"/>
                  </a:lnTo>
                  <a:lnTo>
                    <a:pt x="6814" y="264622"/>
                  </a:lnTo>
                  <a:lnTo>
                    <a:pt x="25863" y="308843"/>
                  </a:lnTo>
                  <a:lnTo>
                    <a:pt x="55055" y="342429"/>
                  </a:lnTo>
                  <a:lnTo>
                    <a:pt x="92300" y="365844"/>
                  </a:lnTo>
                  <a:lnTo>
                    <a:pt x="135505" y="379553"/>
                  </a:lnTo>
                  <a:lnTo>
                    <a:pt x="182580" y="384019"/>
                  </a:lnTo>
                  <a:lnTo>
                    <a:pt x="229629" y="379554"/>
                  </a:lnTo>
                  <a:lnTo>
                    <a:pt x="272759" y="365849"/>
                  </a:lnTo>
                  <a:lnTo>
                    <a:pt x="309905" y="342437"/>
                  </a:lnTo>
                  <a:lnTo>
                    <a:pt x="338998" y="308852"/>
                  </a:lnTo>
                  <a:lnTo>
                    <a:pt x="357969" y="264629"/>
                  </a:lnTo>
                  <a:lnTo>
                    <a:pt x="364753" y="209302"/>
                  </a:lnTo>
                  <a:lnTo>
                    <a:pt x="364753" y="0"/>
                  </a:lnTo>
                  <a:close/>
                </a:path>
              </a:pathLst>
            </a:custGeom>
            <a:solidFill>
              <a:srgbClr val="FFFFFF"/>
            </a:solidFill>
          </p:spPr>
          <p:txBody>
            <a:bodyPr wrap="square" lIns="0" tIns="0" rIns="0" bIns="0" rtlCol="0"/>
            <a:lstStyle/>
            <a:p>
              <a:pPr defTabSz="554466"/>
              <a:endParaRPr sz="1092">
                <a:latin typeface="Calibri"/>
              </a:endParaRPr>
            </a:p>
          </p:txBody>
        </p:sp>
        <p:sp>
          <p:nvSpPr>
            <p:cNvPr id="7" name="object 7">
              <a:extLst>
                <a:ext uri="{FF2B5EF4-FFF2-40B4-BE49-F238E27FC236}">
                  <a16:creationId xmlns:a16="http://schemas.microsoft.com/office/drawing/2014/main" id="{90D2AEE2-C92F-D77F-DB38-2DDEF6879758}"/>
                </a:ext>
              </a:extLst>
            </p:cNvPr>
            <p:cNvSpPr/>
            <p:nvPr/>
          </p:nvSpPr>
          <p:spPr>
            <a:xfrm>
              <a:off x="2873710" y="1212744"/>
              <a:ext cx="389255" cy="391795"/>
            </a:xfrm>
            <a:custGeom>
              <a:avLst/>
              <a:gdLst/>
              <a:ahLst/>
              <a:cxnLst/>
              <a:rect l="l" t="t" r="r" b="b"/>
              <a:pathLst>
                <a:path w="389254" h="391794">
                  <a:moveTo>
                    <a:pt x="195208" y="0"/>
                  </a:moveTo>
                  <a:lnTo>
                    <a:pt x="150461" y="5140"/>
                  </a:lnTo>
                  <a:lnTo>
                    <a:pt x="109381" y="19808"/>
                  </a:lnTo>
                  <a:lnTo>
                    <a:pt x="73139" y="42834"/>
                  </a:lnTo>
                  <a:lnTo>
                    <a:pt x="42909" y="73045"/>
                  </a:lnTo>
                  <a:lnTo>
                    <a:pt x="19860" y="109273"/>
                  </a:lnTo>
                  <a:lnTo>
                    <a:pt x="5167" y="150346"/>
                  </a:lnTo>
                  <a:lnTo>
                    <a:pt x="6" y="195041"/>
                  </a:lnTo>
                  <a:lnTo>
                    <a:pt x="0" y="195836"/>
                  </a:lnTo>
                  <a:lnTo>
                    <a:pt x="4217" y="239981"/>
                  </a:lnTo>
                  <a:lnTo>
                    <a:pt x="17882" y="280696"/>
                  </a:lnTo>
                  <a:lnTo>
                    <a:pt x="39865" y="316805"/>
                  </a:lnTo>
                  <a:lnTo>
                    <a:pt x="69035" y="347133"/>
                  </a:lnTo>
                  <a:lnTo>
                    <a:pt x="104261" y="370505"/>
                  </a:lnTo>
                  <a:lnTo>
                    <a:pt x="144413" y="385743"/>
                  </a:lnTo>
                  <a:lnTo>
                    <a:pt x="188360" y="391673"/>
                  </a:lnTo>
                  <a:lnTo>
                    <a:pt x="191648" y="391736"/>
                  </a:lnTo>
                  <a:lnTo>
                    <a:pt x="194936" y="391715"/>
                  </a:lnTo>
                  <a:lnTo>
                    <a:pt x="252484" y="385335"/>
                  </a:lnTo>
                  <a:lnTo>
                    <a:pt x="302985" y="364491"/>
                  </a:lnTo>
                  <a:lnTo>
                    <a:pt x="342925" y="332628"/>
                  </a:lnTo>
                  <a:lnTo>
                    <a:pt x="366919" y="301278"/>
                  </a:lnTo>
                  <a:lnTo>
                    <a:pt x="198894" y="301278"/>
                  </a:lnTo>
                  <a:lnTo>
                    <a:pt x="181615" y="300633"/>
                  </a:lnTo>
                  <a:lnTo>
                    <a:pt x="133598" y="282808"/>
                  </a:lnTo>
                  <a:lnTo>
                    <a:pt x="104304" y="247320"/>
                  </a:lnTo>
                  <a:lnTo>
                    <a:pt x="99054" y="232663"/>
                  </a:lnTo>
                  <a:lnTo>
                    <a:pt x="388941" y="232663"/>
                  </a:lnTo>
                  <a:lnTo>
                    <a:pt x="388941" y="195041"/>
                  </a:lnTo>
                  <a:lnTo>
                    <a:pt x="386095" y="156703"/>
                  </a:lnTo>
                  <a:lnTo>
                    <a:pt x="384169" y="149848"/>
                  </a:lnTo>
                  <a:lnTo>
                    <a:pt x="103619" y="149848"/>
                  </a:lnTo>
                  <a:lnTo>
                    <a:pt x="119145" y="124993"/>
                  </a:lnTo>
                  <a:lnTo>
                    <a:pt x="140771" y="106113"/>
                  </a:lnTo>
                  <a:lnTo>
                    <a:pt x="166908" y="94232"/>
                  </a:lnTo>
                  <a:lnTo>
                    <a:pt x="195962" y="90374"/>
                  </a:lnTo>
                  <a:lnTo>
                    <a:pt x="360617" y="90374"/>
                  </a:lnTo>
                  <a:lnTo>
                    <a:pt x="358462" y="86160"/>
                  </a:lnTo>
                  <a:lnTo>
                    <a:pt x="334513" y="56092"/>
                  </a:lnTo>
                  <a:lnTo>
                    <a:pt x="304701" y="31299"/>
                  </a:lnTo>
                  <a:lnTo>
                    <a:pt x="270775" y="13381"/>
                  </a:lnTo>
                  <a:lnTo>
                    <a:pt x="233895" y="2806"/>
                  </a:lnTo>
                  <a:lnTo>
                    <a:pt x="195219" y="41"/>
                  </a:lnTo>
                  <a:close/>
                </a:path>
                <a:path w="389254" h="391794">
                  <a:moveTo>
                    <a:pt x="282944" y="256986"/>
                  </a:moveTo>
                  <a:lnTo>
                    <a:pt x="254065" y="285457"/>
                  </a:lnTo>
                  <a:lnTo>
                    <a:pt x="213451" y="300421"/>
                  </a:lnTo>
                  <a:lnTo>
                    <a:pt x="198894" y="301278"/>
                  </a:lnTo>
                  <a:lnTo>
                    <a:pt x="366919" y="301278"/>
                  </a:lnTo>
                  <a:lnTo>
                    <a:pt x="372881" y="291938"/>
                  </a:lnTo>
                  <a:lnTo>
                    <a:pt x="372501" y="291938"/>
                  </a:lnTo>
                  <a:lnTo>
                    <a:pt x="282944" y="256986"/>
                  </a:lnTo>
                  <a:close/>
                </a:path>
                <a:path w="389254" h="391794">
                  <a:moveTo>
                    <a:pt x="373182" y="291467"/>
                  </a:moveTo>
                  <a:lnTo>
                    <a:pt x="372501" y="291938"/>
                  </a:lnTo>
                  <a:lnTo>
                    <a:pt x="372881" y="291938"/>
                  </a:lnTo>
                  <a:lnTo>
                    <a:pt x="373182" y="291467"/>
                  </a:lnTo>
                  <a:close/>
                </a:path>
                <a:path w="389254" h="391794">
                  <a:moveTo>
                    <a:pt x="360617" y="90374"/>
                  </a:moveTo>
                  <a:lnTo>
                    <a:pt x="195962" y="90374"/>
                  </a:lnTo>
                  <a:lnTo>
                    <a:pt x="227457" y="94090"/>
                  </a:lnTo>
                  <a:lnTo>
                    <a:pt x="252848" y="105241"/>
                  </a:lnTo>
                  <a:lnTo>
                    <a:pt x="272133" y="123827"/>
                  </a:lnTo>
                  <a:lnTo>
                    <a:pt x="285310" y="149848"/>
                  </a:lnTo>
                  <a:lnTo>
                    <a:pt x="384169" y="149848"/>
                  </a:lnTo>
                  <a:lnTo>
                    <a:pt x="375796" y="120053"/>
                  </a:lnTo>
                  <a:lnTo>
                    <a:pt x="360617" y="90374"/>
                  </a:lnTo>
                  <a:close/>
                </a:path>
              </a:pathLst>
            </a:custGeom>
            <a:solidFill>
              <a:srgbClr val="FFFFFF"/>
            </a:solidFill>
          </p:spPr>
          <p:txBody>
            <a:bodyPr wrap="square" lIns="0" tIns="0" rIns="0" bIns="0" rtlCol="0"/>
            <a:lstStyle/>
            <a:p>
              <a:pPr defTabSz="554466"/>
              <a:endParaRPr sz="1092">
                <a:latin typeface="Calibri"/>
              </a:endParaRPr>
            </a:p>
          </p:txBody>
        </p:sp>
        <p:sp>
          <p:nvSpPr>
            <p:cNvPr id="8" name="object 8">
              <a:extLst>
                <a:ext uri="{FF2B5EF4-FFF2-40B4-BE49-F238E27FC236}">
                  <a16:creationId xmlns:a16="http://schemas.microsoft.com/office/drawing/2014/main" id="{AF3D62C3-0A87-B6EF-5DD0-D511A716C4CE}"/>
                </a:ext>
              </a:extLst>
            </p:cNvPr>
            <p:cNvSpPr/>
            <p:nvPr/>
          </p:nvSpPr>
          <p:spPr>
            <a:xfrm>
              <a:off x="1598275" y="1371665"/>
              <a:ext cx="104775" cy="225425"/>
            </a:xfrm>
            <a:custGeom>
              <a:avLst/>
              <a:gdLst/>
              <a:ahLst/>
              <a:cxnLst/>
              <a:rect l="l" t="t" r="r" b="b"/>
              <a:pathLst>
                <a:path w="104775" h="225425">
                  <a:moveTo>
                    <a:pt x="104373" y="0"/>
                  </a:moveTo>
                  <a:lnTo>
                    <a:pt x="0" y="0"/>
                  </a:lnTo>
                  <a:lnTo>
                    <a:pt x="0" y="225144"/>
                  </a:lnTo>
                  <a:lnTo>
                    <a:pt x="104373" y="225144"/>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9" name="object 9">
              <a:extLst>
                <a:ext uri="{FF2B5EF4-FFF2-40B4-BE49-F238E27FC236}">
                  <a16:creationId xmlns:a16="http://schemas.microsoft.com/office/drawing/2014/main" id="{04D31275-E07F-B1A4-5459-21F48862FB37}"/>
                </a:ext>
              </a:extLst>
            </p:cNvPr>
            <p:cNvSpPr/>
            <p:nvPr/>
          </p:nvSpPr>
          <p:spPr>
            <a:xfrm>
              <a:off x="1598275" y="1047099"/>
              <a:ext cx="104775" cy="224790"/>
            </a:xfrm>
            <a:custGeom>
              <a:avLst/>
              <a:gdLst/>
              <a:ahLst/>
              <a:cxnLst/>
              <a:rect l="l" t="t" r="r" b="b"/>
              <a:pathLst>
                <a:path w="104775" h="224790">
                  <a:moveTo>
                    <a:pt x="104373" y="0"/>
                  </a:moveTo>
                  <a:lnTo>
                    <a:pt x="0" y="0"/>
                  </a:lnTo>
                  <a:lnTo>
                    <a:pt x="0" y="224401"/>
                  </a:lnTo>
                  <a:lnTo>
                    <a:pt x="104373" y="224401"/>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10" name="object 10">
              <a:extLst>
                <a:ext uri="{FF2B5EF4-FFF2-40B4-BE49-F238E27FC236}">
                  <a16:creationId xmlns:a16="http://schemas.microsoft.com/office/drawing/2014/main" id="{26C37536-2A9C-E972-CEA9-8D86F91F1A33}"/>
                </a:ext>
              </a:extLst>
            </p:cNvPr>
            <p:cNvSpPr/>
            <p:nvPr/>
          </p:nvSpPr>
          <p:spPr>
            <a:xfrm>
              <a:off x="1047076" y="1047095"/>
              <a:ext cx="551815" cy="549910"/>
            </a:xfrm>
            <a:custGeom>
              <a:avLst/>
              <a:gdLst/>
              <a:ahLst/>
              <a:cxnLst/>
              <a:rect l="l" t="t" r="r" b="b"/>
              <a:pathLst>
                <a:path w="551815" h="549910">
                  <a:moveTo>
                    <a:pt x="551256" y="224790"/>
                  </a:moveTo>
                  <a:lnTo>
                    <a:pt x="328053" y="224790"/>
                  </a:lnTo>
                  <a:lnTo>
                    <a:pt x="328053" y="0"/>
                  </a:lnTo>
                  <a:lnTo>
                    <a:pt x="223735" y="0"/>
                  </a:lnTo>
                  <a:lnTo>
                    <a:pt x="223735" y="224790"/>
                  </a:lnTo>
                  <a:lnTo>
                    <a:pt x="0" y="224790"/>
                  </a:lnTo>
                  <a:lnTo>
                    <a:pt x="0" y="325120"/>
                  </a:lnTo>
                  <a:lnTo>
                    <a:pt x="223735" y="325120"/>
                  </a:lnTo>
                  <a:lnTo>
                    <a:pt x="223735" y="549910"/>
                  </a:lnTo>
                  <a:lnTo>
                    <a:pt x="328117" y="549910"/>
                  </a:lnTo>
                  <a:lnTo>
                    <a:pt x="328117" y="325120"/>
                  </a:lnTo>
                  <a:lnTo>
                    <a:pt x="551256" y="325120"/>
                  </a:lnTo>
                  <a:lnTo>
                    <a:pt x="551256" y="224790"/>
                  </a:lnTo>
                  <a:close/>
                </a:path>
              </a:pathLst>
            </a:custGeom>
            <a:solidFill>
              <a:srgbClr val="FFFFFF"/>
            </a:solidFill>
          </p:spPr>
          <p:txBody>
            <a:bodyPr wrap="square" lIns="0" tIns="0" rIns="0" bIns="0" rtlCol="0"/>
            <a:lstStyle/>
            <a:p>
              <a:pPr defTabSz="554466"/>
              <a:endParaRPr sz="1092">
                <a:latin typeface="Calibri"/>
              </a:endParaRPr>
            </a:p>
          </p:txBody>
        </p:sp>
      </p:grpSp>
      <p:sp>
        <p:nvSpPr>
          <p:cNvPr id="11" name="object 11">
            <a:extLst>
              <a:ext uri="{FF2B5EF4-FFF2-40B4-BE49-F238E27FC236}">
                <a16:creationId xmlns:a16="http://schemas.microsoft.com/office/drawing/2014/main" id="{29C1550F-D233-79F2-52DC-D6E5C744B348}"/>
              </a:ext>
            </a:extLst>
          </p:cNvPr>
          <p:cNvSpPr txBox="1">
            <a:spLocks noGrp="1"/>
          </p:cNvSpPr>
          <p:nvPr>
            <p:ph type="ctrTitle"/>
          </p:nvPr>
        </p:nvSpPr>
        <p:spPr>
          <a:xfrm>
            <a:off x="1393545" y="23464"/>
            <a:ext cx="8804526" cy="993345"/>
          </a:xfrm>
          <a:prstGeom prst="rect">
            <a:avLst/>
          </a:prstGeom>
        </p:spPr>
        <p:txBody>
          <a:bodyPr vert="horz" wrap="square" lIns="0" tIns="181352" rIns="0" bIns="0" rtlCol="0" anchor="ctr">
            <a:spAutoFit/>
          </a:bodyPr>
          <a:lstStyle/>
          <a:p>
            <a:pPr marL="7701" marR="12707" indent="47361">
              <a:lnSpc>
                <a:spcPts val="6852"/>
              </a:lnSpc>
              <a:spcBef>
                <a:spcPts val="1428"/>
              </a:spcBef>
            </a:pPr>
            <a:r>
              <a:rPr lang="en-US" sz="4000" spc="-191">
                <a:solidFill>
                  <a:srgbClr val="FFFFFF"/>
                </a:solidFill>
              </a:rPr>
              <a:t>Housemark and  Service Insights Ltd</a:t>
            </a:r>
            <a:endParaRPr sz="4000"/>
          </a:p>
        </p:txBody>
      </p:sp>
      <p:sp>
        <p:nvSpPr>
          <p:cNvPr id="44" name="object 12">
            <a:extLst>
              <a:ext uri="{FF2B5EF4-FFF2-40B4-BE49-F238E27FC236}">
                <a16:creationId xmlns:a16="http://schemas.microsoft.com/office/drawing/2014/main" id="{F59D46B0-6A26-B0EB-E492-EA3EC478C51E}"/>
              </a:ext>
            </a:extLst>
          </p:cNvPr>
          <p:cNvSpPr txBox="1"/>
          <p:nvPr/>
        </p:nvSpPr>
        <p:spPr>
          <a:xfrm>
            <a:off x="1475550" y="1330921"/>
            <a:ext cx="7485130" cy="661680"/>
          </a:xfrm>
          <a:prstGeom prst="rect">
            <a:avLst/>
          </a:prstGeom>
        </p:spPr>
        <p:txBody>
          <a:bodyPr vert="horz" wrap="square" lIns="0" tIns="8470" rIns="0" bIns="0" rtlCol="0">
            <a:spAutoFit/>
          </a:bodyPr>
          <a:lstStyle/>
          <a:p>
            <a:pPr marL="7701" defTabSz="554466">
              <a:spcBef>
                <a:spcPts val="67"/>
              </a:spcBef>
            </a:pPr>
            <a:r>
              <a:rPr lang="en-GB" sz="2122" b="1">
                <a:solidFill>
                  <a:prstClr val="white"/>
                </a:solidFill>
                <a:latin typeface="DM Sans 14pt"/>
                <a:cs typeface="DM Sans 14pt"/>
              </a:rPr>
              <a:t>At Housemark we offer a wider range of service market research and service design services, including:</a:t>
            </a:r>
          </a:p>
        </p:txBody>
      </p:sp>
      <p:sp>
        <p:nvSpPr>
          <p:cNvPr id="45" name="object 12">
            <a:extLst>
              <a:ext uri="{FF2B5EF4-FFF2-40B4-BE49-F238E27FC236}">
                <a16:creationId xmlns:a16="http://schemas.microsoft.com/office/drawing/2014/main" id="{0EBA56D3-03E7-27D0-1D4A-84F50855E773}"/>
              </a:ext>
            </a:extLst>
          </p:cNvPr>
          <p:cNvSpPr txBox="1"/>
          <p:nvPr/>
        </p:nvSpPr>
        <p:spPr>
          <a:xfrm>
            <a:off x="1467683" y="2286721"/>
            <a:ext cx="8656250" cy="4252728"/>
          </a:xfrm>
          <a:prstGeom prst="rect">
            <a:avLst/>
          </a:prstGeom>
        </p:spPr>
        <p:txBody>
          <a:bodyPr vert="horz" wrap="square" lIns="0" tIns="8470" rIns="0" bIns="0" rtlCol="0">
            <a:spAutoFit/>
          </a:bodyPr>
          <a:lstStyle/>
          <a:p>
            <a:pPr marL="7701" defTabSz="554466">
              <a:spcBef>
                <a:spcPts val="67"/>
              </a:spcBef>
            </a:pPr>
            <a:r>
              <a:rPr lang="en-GB" b="1" u="sng">
                <a:solidFill>
                  <a:prstClr val="white"/>
                </a:solidFill>
                <a:latin typeface="DM Sans 14pt"/>
                <a:cs typeface="DM Sans 14pt"/>
              </a:rPr>
              <a:t>Service Research</a:t>
            </a:r>
          </a:p>
          <a:p>
            <a:pPr marL="7701" defTabSz="554466">
              <a:spcBef>
                <a:spcPts val="67"/>
              </a:spcBef>
            </a:pPr>
            <a:endParaRPr lang="en-GB">
              <a:solidFill>
                <a:prstClr val="white"/>
              </a:solidFill>
              <a:latin typeface="DM Sans 14pt"/>
              <a:cs typeface="DM Sans 14pt"/>
            </a:endParaRPr>
          </a:p>
          <a:p>
            <a:pPr marL="7701" defTabSz="554466">
              <a:spcBef>
                <a:spcPts val="67"/>
              </a:spcBef>
            </a:pPr>
            <a:r>
              <a:rPr lang="en-GB">
                <a:solidFill>
                  <a:prstClr val="white"/>
                </a:solidFill>
                <a:latin typeface="DM Sans 14pt"/>
                <a:cs typeface="DM Sans 14pt"/>
              </a:rPr>
              <a:t>Phone, email, SMS, postal, and face to face surveys, anywhere in the UK</a:t>
            </a:r>
          </a:p>
          <a:p>
            <a:pPr marL="7701" defTabSz="554466">
              <a:spcBef>
                <a:spcPts val="67"/>
              </a:spcBef>
            </a:pPr>
            <a:r>
              <a:rPr lang="en-GB">
                <a:solidFill>
                  <a:prstClr val="white"/>
                </a:solidFill>
                <a:latin typeface="DM Sans 14pt"/>
                <a:cs typeface="DM Sans 14pt"/>
              </a:rPr>
              <a:t>Perception surveys</a:t>
            </a:r>
          </a:p>
          <a:p>
            <a:pPr marL="7701" defTabSz="554466">
              <a:spcBef>
                <a:spcPts val="67"/>
              </a:spcBef>
            </a:pPr>
            <a:r>
              <a:rPr lang="en-GB">
                <a:solidFill>
                  <a:prstClr val="white"/>
                </a:solidFill>
                <a:latin typeface="DM Sans 14pt"/>
                <a:cs typeface="DM Sans 14pt"/>
              </a:rPr>
              <a:t>Transactional surveys</a:t>
            </a:r>
          </a:p>
          <a:p>
            <a:pPr marL="7701" defTabSz="554466">
              <a:spcBef>
                <a:spcPts val="67"/>
              </a:spcBef>
            </a:pPr>
            <a:r>
              <a:rPr lang="en-GB">
                <a:solidFill>
                  <a:prstClr val="white"/>
                </a:solidFill>
                <a:latin typeface="DM Sans 14pt"/>
                <a:cs typeface="DM Sans 14pt"/>
              </a:rPr>
              <a:t>Bespoke surveys</a:t>
            </a:r>
          </a:p>
          <a:p>
            <a:pPr marL="7701" defTabSz="554466">
              <a:spcBef>
                <a:spcPts val="67"/>
              </a:spcBef>
            </a:pPr>
            <a:r>
              <a:rPr lang="en-GB">
                <a:solidFill>
                  <a:prstClr val="white"/>
                </a:solidFill>
                <a:latin typeface="DM Sans 14pt"/>
                <a:cs typeface="DM Sans 14pt"/>
              </a:rPr>
              <a:t>Employee surveys (employee satisfaction and niche/ bespoke topics)</a:t>
            </a:r>
          </a:p>
          <a:p>
            <a:pPr marL="7701" defTabSz="554466">
              <a:spcBef>
                <a:spcPts val="67"/>
              </a:spcBef>
            </a:pPr>
            <a:r>
              <a:rPr lang="en-GB">
                <a:solidFill>
                  <a:prstClr val="white"/>
                </a:solidFill>
                <a:latin typeface="DM Sans 14pt"/>
                <a:cs typeface="DM Sans 14pt"/>
              </a:rPr>
              <a:t>Customer satisfaction impact reviews</a:t>
            </a:r>
          </a:p>
          <a:p>
            <a:pPr marL="7701" defTabSz="554466">
              <a:spcBef>
                <a:spcPts val="67"/>
              </a:spcBef>
            </a:pPr>
            <a:endParaRPr lang="en-GB">
              <a:solidFill>
                <a:prstClr val="white"/>
              </a:solidFill>
              <a:latin typeface="DM Sans 14pt"/>
              <a:cs typeface="DM Sans 14pt"/>
            </a:endParaRPr>
          </a:p>
          <a:p>
            <a:pPr marL="7701" defTabSz="554466">
              <a:spcBef>
                <a:spcPts val="67"/>
              </a:spcBef>
            </a:pPr>
            <a:r>
              <a:rPr lang="en-GB" b="1" u="sng">
                <a:solidFill>
                  <a:prstClr val="white"/>
                </a:solidFill>
                <a:latin typeface="DM Sans 14pt"/>
                <a:cs typeface="DM Sans 14pt"/>
              </a:rPr>
              <a:t>Service Design</a:t>
            </a:r>
          </a:p>
          <a:p>
            <a:pPr marL="7701" defTabSz="554466">
              <a:spcBef>
                <a:spcPts val="67"/>
              </a:spcBef>
            </a:pPr>
            <a:endParaRPr lang="en-GB">
              <a:solidFill>
                <a:prstClr val="white"/>
              </a:solidFill>
              <a:latin typeface="DM Sans 14pt"/>
              <a:cs typeface="DM Sans 14pt"/>
            </a:endParaRPr>
          </a:p>
          <a:p>
            <a:pPr marL="7701" defTabSz="554466">
              <a:spcBef>
                <a:spcPts val="67"/>
              </a:spcBef>
            </a:pPr>
            <a:r>
              <a:rPr lang="en-GB">
                <a:solidFill>
                  <a:prstClr val="white"/>
                </a:solidFill>
                <a:latin typeface="DM Sans 14pt"/>
                <a:cs typeface="DM Sans 14pt"/>
              </a:rPr>
              <a:t>Focus groups &amp; in-depth interviews</a:t>
            </a:r>
          </a:p>
          <a:p>
            <a:pPr marL="7701" defTabSz="554466">
              <a:spcBef>
                <a:spcPts val="67"/>
              </a:spcBef>
            </a:pPr>
            <a:r>
              <a:rPr lang="en-GB">
                <a:solidFill>
                  <a:prstClr val="white"/>
                </a:solidFill>
                <a:latin typeface="DM Sans 14pt"/>
                <a:cs typeface="DM Sans 14pt"/>
              </a:rPr>
              <a:t>Customer journey maps</a:t>
            </a:r>
          </a:p>
          <a:p>
            <a:pPr marL="7701" defTabSz="554466">
              <a:spcBef>
                <a:spcPts val="67"/>
              </a:spcBef>
            </a:pPr>
            <a:r>
              <a:rPr lang="en-GB">
                <a:solidFill>
                  <a:prstClr val="white"/>
                </a:solidFill>
                <a:latin typeface="DM Sans 14pt"/>
                <a:cs typeface="DM Sans 14pt"/>
              </a:rPr>
              <a:t>Co-creation personas, idea generation, validation and development</a:t>
            </a:r>
          </a:p>
          <a:p>
            <a:pPr marL="7701" defTabSz="554466">
              <a:spcBef>
                <a:spcPts val="67"/>
              </a:spcBef>
            </a:pPr>
            <a:endParaRPr lang="en-US" sz="1213">
              <a:solidFill>
                <a:prstClr val="white"/>
              </a:solidFill>
              <a:latin typeface="DM Sans 14pt"/>
              <a:cs typeface="DM Sans 14pt"/>
            </a:endParaRPr>
          </a:p>
        </p:txBody>
      </p:sp>
      <p:grpSp>
        <p:nvGrpSpPr>
          <p:cNvPr id="17" name="object 13">
            <a:extLst>
              <a:ext uri="{FF2B5EF4-FFF2-40B4-BE49-F238E27FC236}">
                <a16:creationId xmlns:a16="http://schemas.microsoft.com/office/drawing/2014/main" id="{D3F125EA-662C-9BB8-656B-63809D2F4D6B}"/>
              </a:ext>
            </a:extLst>
          </p:cNvPr>
          <p:cNvGrpSpPr/>
          <p:nvPr/>
        </p:nvGrpSpPr>
        <p:grpSpPr>
          <a:xfrm>
            <a:off x="10295437" y="148480"/>
            <a:ext cx="1895708" cy="1895709"/>
            <a:chOff x="16135634" y="-1283"/>
            <a:chExt cx="3969441" cy="3969442"/>
          </a:xfrm>
        </p:grpSpPr>
        <p:sp>
          <p:nvSpPr>
            <p:cNvPr id="24" name="object 20">
              <a:extLst>
                <a:ext uri="{FF2B5EF4-FFF2-40B4-BE49-F238E27FC236}">
                  <a16:creationId xmlns:a16="http://schemas.microsoft.com/office/drawing/2014/main" id="{4D345440-15E8-8844-A0F0-D417651AE5B0}"/>
                </a:ext>
              </a:extLst>
            </p:cNvPr>
            <p:cNvSpPr/>
            <p:nvPr/>
          </p:nvSpPr>
          <p:spPr>
            <a:xfrm>
              <a:off x="18120065" y="1983149"/>
              <a:ext cx="1985010" cy="1985009"/>
            </a:xfrm>
            <a:custGeom>
              <a:avLst/>
              <a:gdLst/>
              <a:ahLst/>
              <a:cxnLst/>
              <a:rect l="l" t="t" r="r" b="b"/>
              <a:pathLst>
                <a:path w="1985009" h="1985010">
                  <a:moveTo>
                    <a:pt x="1984431" y="0"/>
                  </a:moveTo>
                  <a:lnTo>
                    <a:pt x="0" y="0"/>
                  </a:lnTo>
                  <a:lnTo>
                    <a:pt x="0" y="1500875"/>
                  </a:lnTo>
                  <a:lnTo>
                    <a:pt x="2213" y="1547445"/>
                  </a:lnTo>
                  <a:lnTo>
                    <a:pt x="8719" y="1592762"/>
                  </a:lnTo>
                  <a:lnTo>
                    <a:pt x="19314" y="1636624"/>
                  </a:lnTo>
                  <a:lnTo>
                    <a:pt x="33796" y="1678828"/>
                  </a:lnTo>
                  <a:lnTo>
                    <a:pt x="51962" y="1719172"/>
                  </a:lnTo>
                  <a:lnTo>
                    <a:pt x="73609" y="1757454"/>
                  </a:lnTo>
                  <a:lnTo>
                    <a:pt x="98536" y="1793469"/>
                  </a:lnTo>
                  <a:lnTo>
                    <a:pt x="126538" y="1827016"/>
                  </a:lnTo>
                  <a:lnTo>
                    <a:pt x="157415" y="1857892"/>
                  </a:lnTo>
                  <a:lnTo>
                    <a:pt x="190962" y="1885895"/>
                  </a:lnTo>
                  <a:lnTo>
                    <a:pt x="226977" y="1910821"/>
                  </a:lnTo>
                  <a:lnTo>
                    <a:pt x="265258" y="1932469"/>
                  </a:lnTo>
                  <a:lnTo>
                    <a:pt x="305602" y="1950635"/>
                  </a:lnTo>
                  <a:lnTo>
                    <a:pt x="347807" y="1965117"/>
                  </a:lnTo>
                  <a:lnTo>
                    <a:pt x="391669" y="1975712"/>
                  </a:lnTo>
                  <a:lnTo>
                    <a:pt x="436986" y="1982218"/>
                  </a:lnTo>
                  <a:lnTo>
                    <a:pt x="483555" y="1984431"/>
                  </a:lnTo>
                  <a:lnTo>
                    <a:pt x="1984431" y="1984431"/>
                  </a:lnTo>
                  <a:lnTo>
                    <a:pt x="1984431" y="0"/>
                  </a:lnTo>
                  <a:close/>
                </a:path>
              </a:pathLst>
            </a:custGeom>
            <a:solidFill>
              <a:srgbClr val="E20C8E"/>
            </a:solidFill>
          </p:spPr>
          <p:txBody>
            <a:bodyPr wrap="square" lIns="0" tIns="0" rIns="0" bIns="0" rtlCol="0"/>
            <a:lstStyle/>
            <a:p>
              <a:pPr defTabSz="554466"/>
              <a:endParaRPr sz="1092">
                <a:latin typeface="Calibri"/>
              </a:endParaRPr>
            </a:p>
          </p:txBody>
        </p:sp>
        <p:sp>
          <p:nvSpPr>
            <p:cNvPr id="26" name="object 21">
              <a:extLst>
                <a:ext uri="{FF2B5EF4-FFF2-40B4-BE49-F238E27FC236}">
                  <a16:creationId xmlns:a16="http://schemas.microsoft.com/office/drawing/2014/main" id="{7B227C81-8839-2173-E2C2-2A2F6D36E89C}"/>
                </a:ext>
              </a:extLst>
            </p:cNvPr>
            <p:cNvSpPr/>
            <p:nvPr/>
          </p:nvSpPr>
          <p:spPr>
            <a:xfrm>
              <a:off x="18120063" y="-1283"/>
              <a:ext cx="1985010" cy="1985010"/>
            </a:xfrm>
            <a:custGeom>
              <a:avLst/>
              <a:gdLst/>
              <a:ahLst/>
              <a:cxnLst/>
              <a:rect l="l" t="t" r="r" b="b"/>
              <a:pathLst>
                <a:path w="1985009" h="1985010">
                  <a:moveTo>
                    <a:pt x="1984431" y="0"/>
                  </a:moveTo>
                  <a:lnTo>
                    <a:pt x="483555" y="0"/>
                  </a:lnTo>
                  <a:lnTo>
                    <a:pt x="436986" y="2213"/>
                  </a:lnTo>
                  <a:lnTo>
                    <a:pt x="391669" y="8719"/>
                  </a:lnTo>
                  <a:lnTo>
                    <a:pt x="347807" y="19314"/>
                  </a:lnTo>
                  <a:lnTo>
                    <a:pt x="305602" y="33796"/>
                  </a:lnTo>
                  <a:lnTo>
                    <a:pt x="265258" y="51962"/>
                  </a:lnTo>
                  <a:lnTo>
                    <a:pt x="226977" y="73609"/>
                  </a:lnTo>
                  <a:lnTo>
                    <a:pt x="190962" y="98536"/>
                  </a:lnTo>
                  <a:lnTo>
                    <a:pt x="157415" y="126538"/>
                  </a:lnTo>
                  <a:lnTo>
                    <a:pt x="126538" y="157415"/>
                  </a:lnTo>
                  <a:lnTo>
                    <a:pt x="98536" y="190962"/>
                  </a:lnTo>
                  <a:lnTo>
                    <a:pt x="73609" y="226977"/>
                  </a:lnTo>
                  <a:lnTo>
                    <a:pt x="51962" y="265258"/>
                  </a:lnTo>
                  <a:lnTo>
                    <a:pt x="33796" y="305602"/>
                  </a:lnTo>
                  <a:lnTo>
                    <a:pt x="19314" y="347807"/>
                  </a:lnTo>
                  <a:lnTo>
                    <a:pt x="8719" y="391669"/>
                  </a:lnTo>
                  <a:lnTo>
                    <a:pt x="2213" y="436986"/>
                  </a:lnTo>
                  <a:lnTo>
                    <a:pt x="0" y="483555"/>
                  </a:lnTo>
                  <a:lnTo>
                    <a:pt x="0" y="1984431"/>
                  </a:lnTo>
                  <a:lnTo>
                    <a:pt x="1984431" y="1984431"/>
                  </a:lnTo>
                  <a:lnTo>
                    <a:pt x="1984431" y="0"/>
                  </a:lnTo>
                  <a:close/>
                </a:path>
              </a:pathLst>
            </a:custGeom>
            <a:solidFill>
              <a:srgbClr val="E8C421"/>
            </a:solidFill>
          </p:spPr>
          <p:txBody>
            <a:bodyPr wrap="square" lIns="0" tIns="0" rIns="0" bIns="0" rtlCol="0"/>
            <a:lstStyle/>
            <a:p>
              <a:pPr defTabSz="554466"/>
              <a:endParaRPr sz="1092">
                <a:latin typeface="Calibri"/>
              </a:endParaRPr>
            </a:p>
          </p:txBody>
        </p:sp>
        <p:sp>
          <p:nvSpPr>
            <p:cNvPr id="27" name="object 22">
              <a:extLst>
                <a:ext uri="{FF2B5EF4-FFF2-40B4-BE49-F238E27FC236}">
                  <a16:creationId xmlns:a16="http://schemas.microsoft.com/office/drawing/2014/main" id="{2871CF22-DDBE-17A8-5071-79AB39E6D9EC}"/>
                </a:ext>
              </a:extLst>
            </p:cNvPr>
            <p:cNvSpPr/>
            <p:nvPr/>
          </p:nvSpPr>
          <p:spPr>
            <a:xfrm>
              <a:off x="19121928" y="1983149"/>
              <a:ext cx="982980" cy="982980"/>
            </a:xfrm>
            <a:custGeom>
              <a:avLst/>
              <a:gdLst/>
              <a:ahLst/>
              <a:cxnLst/>
              <a:rect l="l" t="t" r="r" b="b"/>
              <a:pathLst>
                <a:path w="982980" h="982980">
                  <a:moveTo>
                    <a:pt x="982566" y="0"/>
                  </a:moveTo>
                  <a:lnTo>
                    <a:pt x="0" y="0"/>
                  </a:lnTo>
                  <a:lnTo>
                    <a:pt x="1133" y="47605"/>
                  </a:lnTo>
                  <a:lnTo>
                    <a:pt x="4497" y="94627"/>
                  </a:lnTo>
                  <a:lnTo>
                    <a:pt x="10043" y="141012"/>
                  </a:lnTo>
                  <a:lnTo>
                    <a:pt x="17717" y="186709"/>
                  </a:lnTo>
                  <a:lnTo>
                    <a:pt x="27468" y="231668"/>
                  </a:lnTo>
                  <a:lnTo>
                    <a:pt x="39246" y="275835"/>
                  </a:lnTo>
                  <a:lnTo>
                    <a:pt x="52998" y="319161"/>
                  </a:lnTo>
                  <a:lnTo>
                    <a:pt x="68672" y="361593"/>
                  </a:lnTo>
                  <a:lnTo>
                    <a:pt x="86219" y="403080"/>
                  </a:lnTo>
                  <a:lnTo>
                    <a:pt x="105585" y="443570"/>
                  </a:lnTo>
                  <a:lnTo>
                    <a:pt x="126720" y="483013"/>
                  </a:lnTo>
                  <a:lnTo>
                    <a:pt x="149572" y="521356"/>
                  </a:lnTo>
                  <a:lnTo>
                    <a:pt x="174090" y="558548"/>
                  </a:lnTo>
                  <a:lnTo>
                    <a:pt x="200222" y="594538"/>
                  </a:lnTo>
                  <a:lnTo>
                    <a:pt x="227917" y="629274"/>
                  </a:lnTo>
                  <a:lnTo>
                    <a:pt x="257122" y="662704"/>
                  </a:lnTo>
                  <a:lnTo>
                    <a:pt x="287788" y="694778"/>
                  </a:lnTo>
                  <a:lnTo>
                    <a:pt x="319862" y="725444"/>
                  </a:lnTo>
                  <a:lnTo>
                    <a:pt x="353292" y="754649"/>
                  </a:lnTo>
                  <a:lnTo>
                    <a:pt x="388028" y="782344"/>
                  </a:lnTo>
                  <a:lnTo>
                    <a:pt x="424018" y="808476"/>
                  </a:lnTo>
                  <a:lnTo>
                    <a:pt x="461210" y="832994"/>
                  </a:lnTo>
                  <a:lnTo>
                    <a:pt x="499553" y="855846"/>
                  </a:lnTo>
                  <a:lnTo>
                    <a:pt x="538996" y="876981"/>
                  </a:lnTo>
                  <a:lnTo>
                    <a:pt x="579486" y="896347"/>
                  </a:lnTo>
                  <a:lnTo>
                    <a:pt x="620973" y="913893"/>
                  </a:lnTo>
                  <a:lnTo>
                    <a:pt x="663405" y="929568"/>
                  </a:lnTo>
                  <a:lnTo>
                    <a:pt x="706731" y="943320"/>
                  </a:lnTo>
                  <a:lnTo>
                    <a:pt x="750898" y="955098"/>
                  </a:lnTo>
                  <a:lnTo>
                    <a:pt x="795857" y="964849"/>
                  </a:lnTo>
                  <a:lnTo>
                    <a:pt x="841554" y="972523"/>
                  </a:lnTo>
                  <a:lnTo>
                    <a:pt x="887939" y="978068"/>
                  </a:lnTo>
                  <a:lnTo>
                    <a:pt x="934960" y="981433"/>
                  </a:lnTo>
                  <a:lnTo>
                    <a:pt x="982566" y="982566"/>
                  </a:lnTo>
                  <a:lnTo>
                    <a:pt x="982566" y="0"/>
                  </a:lnTo>
                  <a:close/>
                </a:path>
              </a:pathLst>
            </a:custGeom>
            <a:solidFill>
              <a:srgbClr val="F7F9F9"/>
            </a:solidFill>
          </p:spPr>
          <p:txBody>
            <a:bodyPr wrap="square" lIns="0" tIns="0" rIns="0" bIns="0" rtlCol="0"/>
            <a:lstStyle/>
            <a:p>
              <a:pPr defTabSz="554466"/>
              <a:endParaRPr sz="1092">
                <a:latin typeface="Calibri"/>
              </a:endParaRPr>
            </a:p>
          </p:txBody>
        </p:sp>
        <p:sp>
          <p:nvSpPr>
            <p:cNvPr id="28" name="object 23">
              <a:extLst>
                <a:ext uri="{FF2B5EF4-FFF2-40B4-BE49-F238E27FC236}">
                  <a16:creationId xmlns:a16="http://schemas.microsoft.com/office/drawing/2014/main" id="{C37DD610-FB0E-A036-B3CD-0E3EAA994B6D}"/>
                </a:ext>
              </a:extLst>
            </p:cNvPr>
            <p:cNvSpPr/>
            <p:nvPr/>
          </p:nvSpPr>
          <p:spPr>
            <a:xfrm>
              <a:off x="19121928" y="1000580"/>
              <a:ext cx="982980" cy="982980"/>
            </a:xfrm>
            <a:custGeom>
              <a:avLst/>
              <a:gdLst/>
              <a:ahLst/>
              <a:cxnLst/>
              <a:rect l="l" t="t" r="r" b="b"/>
              <a:pathLst>
                <a:path w="982980" h="982980">
                  <a:moveTo>
                    <a:pt x="982566" y="0"/>
                  </a:moveTo>
                  <a:lnTo>
                    <a:pt x="239427" y="0"/>
                  </a:lnTo>
                  <a:lnTo>
                    <a:pt x="191172" y="4864"/>
                  </a:lnTo>
                  <a:lnTo>
                    <a:pt x="146229" y="18814"/>
                  </a:lnTo>
                  <a:lnTo>
                    <a:pt x="105559" y="40889"/>
                  </a:lnTo>
                  <a:lnTo>
                    <a:pt x="70124" y="70124"/>
                  </a:lnTo>
                  <a:lnTo>
                    <a:pt x="40889" y="105559"/>
                  </a:lnTo>
                  <a:lnTo>
                    <a:pt x="18814" y="146229"/>
                  </a:lnTo>
                  <a:lnTo>
                    <a:pt x="4864" y="191172"/>
                  </a:lnTo>
                  <a:lnTo>
                    <a:pt x="0" y="239427"/>
                  </a:lnTo>
                  <a:lnTo>
                    <a:pt x="0" y="982566"/>
                  </a:lnTo>
                  <a:lnTo>
                    <a:pt x="982566" y="982566"/>
                  </a:lnTo>
                  <a:lnTo>
                    <a:pt x="982566" y="0"/>
                  </a:lnTo>
                  <a:close/>
                </a:path>
              </a:pathLst>
            </a:custGeom>
            <a:solidFill>
              <a:srgbClr val="E20C8E"/>
            </a:solidFill>
          </p:spPr>
          <p:txBody>
            <a:bodyPr wrap="square" lIns="0" tIns="0" rIns="0" bIns="0" rtlCol="0"/>
            <a:lstStyle/>
            <a:p>
              <a:pPr defTabSz="554466"/>
              <a:endParaRPr sz="1092">
                <a:latin typeface="Calibri"/>
              </a:endParaRPr>
            </a:p>
          </p:txBody>
        </p:sp>
        <p:sp>
          <p:nvSpPr>
            <p:cNvPr id="29" name="object 24">
              <a:extLst>
                <a:ext uri="{FF2B5EF4-FFF2-40B4-BE49-F238E27FC236}">
                  <a16:creationId xmlns:a16="http://schemas.microsoft.com/office/drawing/2014/main" id="{16E97F6E-0516-1A7D-FF60-225A49F21832}"/>
                </a:ext>
              </a:extLst>
            </p:cNvPr>
            <p:cNvSpPr/>
            <p:nvPr/>
          </p:nvSpPr>
          <p:spPr>
            <a:xfrm>
              <a:off x="16135634" y="1983149"/>
              <a:ext cx="1985010" cy="1985010"/>
            </a:xfrm>
            <a:custGeom>
              <a:avLst/>
              <a:gdLst/>
              <a:ahLst/>
              <a:cxnLst/>
              <a:rect l="l" t="t" r="r" b="b"/>
              <a:pathLst>
                <a:path w="1985009" h="1985010">
                  <a:moveTo>
                    <a:pt x="0" y="0"/>
                  </a:moveTo>
                  <a:lnTo>
                    <a:pt x="574" y="48214"/>
                  </a:lnTo>
                  <a:lnTo>
                    <a:pt x="2288" y="96147"/>
                  </a:lnTo>
                  <a:lnTo>
                    <a:pt x="5129" y="143784"/>
                  </a:lnTo>
                  <a:lnTo>
                    <a:pt x="9084" y="191113"/>
                  </a:lnTo>
                  <a:lnTo>
                    <a:pt x="14139" y="238121"/>
                  </a:lnTo>
                  <a:lnTo>
                    <a:pt x="20283" y="284794"/>
                  </a:lnTo>
                  <a:lnTo>
                    <a:pt x="27501" y="331120"/>
                  </a:lnTo>
                  <a:lnTo>
                    <a:pt x="35883" y="377583"/>
                  </a:lnTo>
                  <a:lnTo>
                    <a:pt x="45111" y="422679"/>
                  </a:lnTo>
                  <a:lnTo>
                    <a:pt x="55476" y="467886"/>
                  </a:lnTo>
                  <a:lnTo>
                    <a:pt x="66864" y="512694"/>
                  </a:lnTo>
                  <a:lnTo>
                    <a:pt x="79262" y="557089"/>
                  </a:lnTo>
                  <a:lnTo>
                    <a:pt x="92657" y="601059"/>
                  </a:lnTo>
                  <a:lnTo>
                    <a:pt x="107035" y="644591"/>
                  </a:lnTo>
                  <a:lnTo>
                    <a:pt x="122385" y="687672"/>
                  </a:lnTo>
                  <a:lnTo>
                    <a:pt x="138693" y="730288"/>
                  </a:lnTo>
                  <a:lnTo>
                    <a:pt x="155945" y="772428"/>
                  </a:lnTo>
                  <a:lnTo>
                    <a:pt x="174130" y="814077"/>
                  </a:lnTo>
                  <a:lnTo>
                    <a:pt x="193233" y="855223"/>
                  </a:lnTo>
                  <a:lnTo>
                    <a:pt x="213243" y="895853"/>
                  </a:lnTo>
                  <a:lnTo>
                    <a:pt x="234145" y="935954"/>
                  </a:lnTo>
                  <a:lnTo>
                    <a:pt x="255927" y="975513"/>
                  </a:lnTo>
                  <a:lnTo>
                    <a:pt x="278577" y="1014517"/>
                  </a:lnTo>
                  <a:lnTo>
                    <a:pt x="302080" y="1052952"/>
                  </a:lnTo>
                  <a:lnTo>
                    <a:pt x="326424" y="1090807"/>
                  </a:lnTo>
                  <a:lnTo>
                    <a:pt x="351597" y="1128067"/>
                  </a:lnTo>
                  <a:lnTo>
                    <a:pt x="377584" y="1164720"/>
                  </a:lnTo>
                  <a:lnTo>
                    <a:pt x="404373" y="1200754"/>
                  </a:lnTo>
                  <a:lnTo>
                    <a:pt x="431952" y="1236154"/>
                  </a:lnTo>
                  <a:lnTo>
                    <a:pt x="460306" y="1270908"/>
                  </a:lnTo>
                  <a:lnTo>
                    <a:pt x="489423" y="1305003"/>
                  </a:lnTo>
                  <a:lnTo>
                    <a:pt x="519291" y="1338425"/>
                  </a:lnTo>
                  <a:lnTo>
                    <a:pt x="549895" y="1371163"/>
                  </a:lnTo>
                  <a:lnTo>
                    <a:pt x="581224" y="1403203"/>
                  </a:lnTo>
                  <a:lnTo>
                    <a:pt x="613264" y="1434532"/>
                  </a:lnTo>
                  <a:lnTo>
                    <a:pt x="646001" y="1465136"/>
                  </a:lnTo>
                  <a:lnTo>
                    <a:pt x="679424" y="1495004"/>
                  </a:lnTo>
                  <a:lnTo>
                    <a:pt x="713519" y="1524121"/>
                  </a:lnTo>
                  <a:lnTo>
                    <a:pt x="748273" y="1552476"/>
                  </a:lnTo>
                  <a:lnTo>
                    <a:pt x="783673" y="1580054"/>
                  </a:lnTo>
                  <a:lnTo>
                    <a:pt x="819706" y="1606844"/>
                  </a:lnTo>
                  <a:lnTo>
                    <a:pt x="856359" y="1632831"/>
                  </a:lnTo>
                  <a:lnTo>
                    <a:pt x="893619" y="1658004"/>
                  </a:lnTo>
                  <a:lnTo>
                    <a:pt x="931474" y="1682348"/>
                  </a:lnTo>
                  <a:lnTo>
                    <a:pt x="969909" y="1705852"/>
                  </a:lnTo>
                  <a:lnTo>
                    <a:pt x="1008913" y="1728501"/>
                  </a:lnTo>
                  <a:lnTo>
                    <a:pt x="1048472" y="1750284"/>
                  </a:lnTo>
                  <a:lnTo>
                    <a:pt x="1088573" y="1771186"/>
                  </a:lnTo>
                  <a:lnTo>
                    <a:pt x="1129203" y="1791196"/>
                  </a:lnTo>
                  <a:lnTo>
                    <a:pt x="1170349" y="1810299"/>
                  </a:lnTo>
                  <a:lnTo>
                    <a:pt x="1211998" y="1828484"/>
                  </a:lnTo>
                  <a:lnTo>
                    <a:pt x="1254138" y="1845737"/>
                  </a:lnTo>
                  <a:lnTo>
                    <a:pt x="1296755" y="1862045"/>
                  </a:lnTo>
                  <a:lnTo>
                    <a:pt x="1339836" y="1877394"/>
                  </a:lnTo>
                  <a:lnTo>
                    <a:pt x="1383368" y="1891773"/>
                  </a:lnTo>
                  <a:lnTo>
                    <a:pt x="1427338" y="1905168"/>
                  </a:lnTo>
                  <a:lnTo>
                    <a:pt x="1471734" y="1917566"/>
                  </a:lnTo>
                  <a:lnTo>
                    <a:pt x="1516541" y="1928954"/>
                  </a:lnTo>
                  <a:lnTo>
                    <a:pt x="1561748" y="1939319"/>
                  </a:lnTo>
                  <a:lnTo>
                    <a:pt x="1607341" y="1948649"/>
                  </a:lnTo>
                  <a:lnTo>
                    <a:pt x="1653308" y="1956929"/>
                  </a:lnTo>
                  <a:lnTo>
                    <a:pt x="1699634" y="1964148"/>
                  </a:lnTo>
                  <a:lnTo>
                    <a:pt x="1746308" y="1970291"/>
                  </a:lnTo>
                  <a:lnTo>
                    <a:pt x="1793316" y="1975347"/>
                  </a:lnTo>
                  <a:lnTo>
                    <a:pt x="1840646" y="1979302"/>
                  </a:lnTo>
                  <a:lnTo>
                    <a:pt x="1888283" y="1982143"/>
                  </a:lnTo>
                  <a:lnTo>
                    <a:pt x="1936216" y="1983857"/>
                  </a:lnTo>
                  <a:lnTo>
                    <a:pt x="1984431" y="1984431"/>
                  </a:lnTo>
                  <a:lnTo>
                    <a:pt x="1983857" y="1936206"/>
                  </a:lnTo>
                  <a:lnTo>
                    <a:pt x="1982143" y="1888274"/>
                  </a:lnTo>
                  <a:lnTo>
                    <a:pt x="1979302" y="1840637"/>
                  </a:lnTo>
                  <a:lnTo>
                    <a:pt x="1975347" y="1793308"/>
                  </a:lnTo>
                  <a:lnTo>
                    <a:pt x="1970291" y="1746300"/>
                  </a:lnTo>
                  <a:lnTo>
                    <a:pt x="1964148" y="1699626"/>
                  </a:lnTo>
                  <a:lnTo>
                    <a:pt x="1956929" y="1653300"/>
                  </a:lnTo>
                  <a:lnTo>
                    <a:pt x="1948548" y="1606844"/>
                  </a:lnTo>
                  <a:lnTo>
                    <a:pt x="1939319" y="1561741"/>
                  </a:lnTo>
                  <a:lnTo>
                    <a:pt x="1928954" y="1516535"/>
                  </a:lnTo>
                  <a:lnTo>
                    <a:pt x="1917566" y="1471727"/>
                  </a:lnTo>
                  <a:lnTo>
                    <a:pt x="1905168" y="1427332"/>
                  </a:lnTo>
                  <a:lnTo>
                    <a:pt x="1891773" y="1383362"/>
                  </a:lnTo>
                  <a:lnTo>
                    <a:pt x="1877394" y="1339830"/>
                  </a:lnTo>
                  <a:lnTo>
                    <a:pt x="1862045" y="1296750"/>
                  </a:lnTo>
                  <a:lnTo>
                    <a:pt x="1845737" y="1254133"/>
                  </a:lnTo>
                  <a:lnTo>
                    <a:pt x="1828484" y="1211994"/>
                  </a:lnTo>
                  <a:lnTo>
                    <a:pt x="1810299" y="1170345"/>
                  </a:lnTo>
                  <a:lnTo>
                    <a:pt x="1791196" y="1129199"/>
                  </a:lnTo>
                  <a:lnTo>
                    <a:pt x="1771186" y="1088569"/>
                  </a:lnTo>
                  <a:lnTo>
                    <a:pt x="1750284" y="1048468"/>
                  </a:lnTo>
                  <a:lnTo>
                    <a:pt x="1728501" y="1008910"/>
                  </a:lnTo>
                  <a:lnTo>
                    <a:pt x="1705852" y="969906"/>
                  </a:lnTo>
                  <a:lnTo>
                    <a:pt x="1682348" y="931471"/>
                  </a:lnTo>
                  <a:lnTo>
                    <a:pt x="1658004" y="893617"/>
                  </a:lnTo>
                  <a:lnTo>
                    <a:pt x="1632831" y="856357"/>
                  </a:lnTo>
                  <a:lnTo>
                    <a:pt x="1606844" y="819703"/>
                  </a:lnTo>
                  <a:lnTo>
                    <a:pt x="1580054" y="783671"/>
                  </a:lnTo>
                  <a:lnTo>
                    <a:pt x="1552476" y="748271"/>
                  </a:lnTo>
                  <a:lnTo>
                    <a:pt x="1524121" y="713517"/>
                  </a:lnTo>
                  <a:lnTo>
                    <a:pt x="1495004" y="679422"/>
                  </a:lnTo>
                  <a:lnTo>
                    <a:pt x="1465136" y="646000"/>
                  </a:lnTo>
                  <a:lnTo>
                    <a:pt x="1434532" y="613262"/>
                  </a:lnTo>
                  <a:lnTo>
                    <a:pt x="1403203" y="581223"/>
                  </a:lnTo>
                  <a:lnTo>
                    <a:pt x="1371163" y="549894"/>
                  </a:lnTo>
                  <a:lnTo>
                    <a:pt x="1338425" y="519290"/>
                  </a:lnTo>
                  <a:lnTo>
                    <a:pt x="1305003" y="489422"/>
                  </a:lnTo>
                  <a:lnTo>
                    <a:pt x="1270908" y="460305"/>
                  </a:lnTo>
                  <a:lnTo>
                    <a:pt x="1236154" y="431951"/>
                  </a:lnTo>
                  <a:lnTo>
                    <a:pt x="1200754" y="404373"/>
                  </a:lnTo>
                  <a:lnTo>
                    <a:pt x="1164720" y="377583"/>
                  </a:lnTo>
                  <a:lnTo>
                    <a:pt x="1128067" y="351596"/>
                  </a:lnTo>
                  <a:lnTo>
                    <a:pt x="1090807" y="326424"/>
                  </a:lnTo>
                  <a:lnTo>
                    <a:pt x="1052952" y="302080"/>
                  </a:lnTo>
                  <a:lnTo>
                    <a:pt x="1014517" y="278576"/>
                  </a:lnTo>
                  <a:lnTo>
                    <a:pt x="975513" y="255927"/>
                  </a:lnTo>
                  <a:lnTo>
                    <a:pt x="935954" y="234145"/>
                  </a:lnTo>
                  <a:lnTo>
                    <a:pt x="895853" y="213242"/>
                  </a:lnTo>
                  <a:lnTo>
                    <a:pt x="855223" y="193233"/>
                  </a:lnTo>
                  <a:lnTo>
                    <a:pt x="814077" y="174129"/>
                  </a:lnTo>
                  <a:lnTo>
                    <a:pt x="772428" y="155945"/>
                  </a:lnTo>
                  <a:lnTo>
                    <a:pt x="730288" y="138692"/>
                  </a:lnTo>
                  <a:lnTo>
                    <a:pt x="687672" y="122385"/>
                  </a:lnTo>
                  <a:lnTo>
                    <a:pt x="644591" y="107035"/>
                  </a:lnTo>
                  <a:lnTo>
                    <a:pt x="601059" y="92657"/>
                  </a:lnTo>
                  <a:lnTo>
                    <a:pt x="557089" y="79262"/>
                  </a:lnTo>
                  <a:lnTo>
                    <a:pt x="512694" y="66864"/>
                  </a:lnTo>
                  <a:lnTo>
                    <a:pt x="467886" y="55476"/>
                  </a:lnTo>
                  <a:lnTo>
                    <a:pt x="422679" y="45111"/>
                  </a:lnTo>
                  <a:lnTo>
                    <a:pt x="377086" y="35782"/>
                  </a:lnTo>
                  <a:lnTo>
                    <a:pt x="331120" y="27501"/>
                  </a:lnTo>
                  <a:lnTo>
                    <a:pt x="284794" y="20283"/>
                  </a:lnTo>
                  <a:lnTo>
                    <a:pt x="238121" y="14139"/>
                  </a:lnTo>
                  <a:lnTo>
                    <a:pt x="191113" y="9084"/>
                  </a:lnTo>
                  <a:lnTo>
                    <a:pt x="143784" y="5129"/>
                  </a:lnTo>
                  <a:lnTo>
                    <a:pt x="96147" y="2288"/>
                  </a:lnTo>
                  <a:lnTo>
                    <a:pt x="48214" y="574"/>
                  </a:lnTo>
                  <a:lnTo>
                    <a:pt x="0" y="0"/>
                  </a:lnTo>
                  <a:close/>
                </a:path>
              </a:pathLst>
            </a:custGeom>
            <a:solidFill>
              <a:srgbClr val="E8C421"/>
            </a:solidFill>
          </p:spPr>
          <p:txBody>
            <a:bodyPr wrap="square" lIns="0" tIns="0" rIns="0" bIns="0" rtlCol="0"/>
            <a:lstStyle/>
            <a:p>
              <a:pPr defTabSz="554466"/>
              <a:endParaRPr sz="1092">
                <a:latin typeface="Calibri"/>
              </a:endParaRPr>
            </a:p>
          </p:txBody>
        </p:sp>
      </p:grpSp>
    </p:spTree>
    <p:extLst>
      <p:ext uri="{BB962C8B-B14F-4D97-AF65-F5344CB8AC3E}">
        <p14:creationId xmlns:p14="http://schemas.microsoft.com/office/powerpoint/2010/main" val="185544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C32CA-DEA7-8082-2084-117BEBB79781}"/>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4B5811E4-0177-B709-703B-5B5A70B653B1}"/>
              </a:ext>
            </a:extLst>
          </p:cNvPr>
          <p:cNvSpPr/>
          <p:nvPr/>
        </p:nvSpPr>
        <p:spPr>
          <a:xfrm>
            <a:off x="474770" y="-16536"/>
            <a:ext cx="11716294" cy="687429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8195E"/>
          </a:solidFill>
        </p:spPr>
        <p:txBody>
          <a:bodyPr wrap="square" lIns="0" tIns="0" rIns="0" bIns="0" rtlCol="0"/>
          <a:lstStyle/>
          <a:p>
            <a:pPr defTabSz="554466"/>
            <a:endParaRPr sz="1092">
              <a:latin typeface="Calibri"/>
            </a:endParaRPr>
          </a:p>
        </p:txBody>
      </p:sp>
      <p:sp>
        <p:nvSpPr>
          <p:cNvPr id="13" name="object 2">
            <a:extLst>
              <a:ext uri="{FF2B5EF4-FFF2-40B4-BE49-F238E27FC236}">
                <a16:creationId xmlns:a16="http://schemas.microsoft.com/office/drawing/2014/main" id="{3987C9E6-7CA1-ACC3-18FD-35754978C14C}"/>
              </a:ext>
            </a:extLst>
          </p:cNvPr>
          <p:cNvSpPr/>
          <p:nvPr/>
        </p:nvSpPr>
        <p:spPr>
          <a:xfrm>
            <a:off x="5516" y="3571"/>
            <a:ext cx="383837" cy="6854189"/>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20C8E"/>
          </a:solidFill>
        </p:spPr>
        <p:txBody>
          <a:bodyPr wrap="square" lIns="0" tIns="0" rIns="0" bIns="0" rtlCol="0"/>
          <a:lstStyle/>
          <a:p>
            <a:pPr defTabSz="554466"/>
            <a:endParaRPr sz="1092">
              <a:latin typeface="Calibri"/>
            </a:endParaRPr>
          </a:p>
        </p:txBody>
      </p:sp>
      <p:grpSp>
        <p:nvGrpSpPr>
          <p:cNvPr id="25" name="Group 24">
            <a:extLst>
              <a:ext uri="{FF2B5EF4-FFF2-40B4-BE49-F238E27FC236}">
                <a16:creationId xmlns:a16="http://schemas.microsoft.com/office/drawing/2014/main" id="{F762E629-C3A2-6311-384D-A5E5F530985F}"/>
              </a:ext>
            </a:extLst>
          </p:cNvPr>
          <p:cNvGrpSpPr/>
          <p:nvPr/>
        </p:nvGrpSpPr>
        <p:grpSpPr>
          <a:xfrm>
            <a:off x="10409135" y="6251050"/>
            <a:ext cx="1327653" cy="187720"/>
            <a:chOff x="1047076" y="1047095"/>
            <a:chExt cx="3943134" cy="557530"/>
          </a:xfrm>
        </p:grpSpPr>
        <p:sp>
          <p:nvSpPr>
            <p:cNvPr id="3" name="object 3">
              <a:extLst>
                <a:ext uri="{FF2B5EF4-FFF2-40B4-BE49-F238E27FC236}">
                  <a16:creationId xmlns:a16="http://schemas.microsoft.com/office/drawing/2014/main" id="{B9E4E5DB-81D0-A224-7140-36BE0AD860F3}"/>
                </a:ext>
              </a:extLst>
            </p:cNvPr>
            <p:cNvSpPr/>
            <p:nvPr/>
          </p:nvSpPr>
          <p:spPr>
            <a:xfrm>
              <a:off x="1733916" y="1212738"/>
              <a:ext cx="386715" cy="390525"/>
            </a:xfrm>
            <a:custGeom>
              <a:avLst/>
              <a:gdLst/>
              <a:ahLst/>
              <a:cxnLst/>
              <a:rect l="l" t="t" r="r" b="b"/>
              <a:pathLst>
                <a:path w="386714" h="390525">
                  <a:moveTo>
                    <a:pt x="193301" y="0"/>
                  </a:moveTo>
                  <a:lnTo>
                    <a:pt x="154937" y="3319"/>
                  </a:lnTo>
                  <a:lnTo>
                    <a:pt x="118434" y="14271"/>
                  </a:lnTo>
                  <a:lnTo>
                    <a:pt x="84915" y="32409"/>
                  </a:lnTo>
                  <a:lnTo>
                    <a:pt x="55504" y="57265"/>
                  </a:lnTo>
                  <a:lnTo>
                    <a:pt x="27752" y="92786"/>
                  </a:lnTo>
                  <a:lnTo>
                    <a:pt x="9250" y="132363"/>
                  </a:lnTo>
                  <a:lnTo>
                    <a:pt x="2" y="174360"/>
                  </a:lnTo>
                  <a:lnTo>
                    <a:pt x="0" y="217197"/>
                  </a:lnTo>
                  <a:lnTo>
                    <a:pt x="9250" y="259210"/>
                  </a:lnTo>
                  <a:lnTo>
                    <a:pt x="27752" y="298789"/>
                  </a:lnTo>
                  <a:lnTo>
                    <a:pt x="55504" y="334314"/>
                  </a:lnTo>
                  <a:lnTo>
                    <a:pt x="90541" y="362237"/>
                  </a:lnTo>
                  <a:lnTo>
                    <a:pt x="129714" y="380906"/>
                  </a:lnTo>
                  <a:lnTo>
                    <a:pt x="171381" y="390316"/>
                  </a:lnTo>
                  <a:lnTo>
                    <a:pt x="213901" y="390460"/>
                  </a:lnTo>
                  <a:lnTo>
                    <a:pt x="255630" y="381334"/>
                  </a:lnTo>
                  <a:lnTo>
                    <a:pt x="294929" y="362931"/>
                  </a:lnTo>
                  <a:lnTo>
                    <a:pt x="330155" y="335246"/>
                  </a:lnTo>
                  <a:lnTo>
                    <a:pt x="358853" y="298785"/>
                  </a:lnTo>
                  <a:lnTo>
                    <a:pt x="361248" y="293663"/>
                  </a:lnTo>
                  <a:lnTo>
                    <a:pt x="195985" y="293663"/>
                  </a:lnTo>
                  <a:lnTo>
                    <a:pt x="161215" y="288052"/>
                  </a:lnTo>
                  <a:lnTo>
                    <a:pt x="128873" y="267656"/>
                  </a:lnTo>
                  <a:lnTo>
                    <a:pt x="106064" y="232425"/>
                  </a:lnTo>
                  <a:lnTo>
                    <a:pt x="99298" y="195793"/>
                  </a:lnTo>
                  <a:lnTo>
                    <a:pt x="106064" y="159160"/>
                  </a:lnTo>
                  <a:lnTo>
                    <a:pt x="126360" y="126488"/>
                  </a:lnTo>
                  <a:lnTo>
                    <a:pt x="174491" y="99496"/>
                  </a:lnTo>
                  <a:lnTo>
                    <a:pt x="193227" y="97871"/>
                  </a:lnTo>
                  <a:lnTo>
                    <a:pt x="361242" y="97871"/>
                  </a:lnTo>
                  <a:lnTo>
                    <a:pt x="358853" y="92762"/>
                  </a:lnTo>
                  <a:lnTo>
                    <a:pt x="331097" y="57233"/>
                  </a:lnTo>
                  <a:lnTo>
                    <a:pt x="301680" y="32397"/>
                  </a:lnTo>
                  <a:lnTo>
                    <a:pt x="268160" y="14269"/>
                  </a:lnTo>
                  <a:lnTo>
                    <a:pt x="231659" y="3315"/>
                  </a:lnTo>
                  <a:lnTo>
                    <a:pt x="193301" y="0"/>
                  </a:lnTo>
                  <a:close/>
                </a:path>
                <a:path w="386714" h="390525">
                  <a:moveTo>
                    <a:pt x="361242" y="97871"/>
                  </a:moveTo>
                  <a:lnTo>
                    <a:pt x="193227" y="97871"/>
                  </a:lnTo>
                  <a:lnTo>
                    <a:pt x="211973" y="99656"/>
                  </a:lnTo>
                  <a:lnTo>
                    <a:pt x="229743" y="105241"/>
                  </a:lnTo>
                  <a:lnTo>
                    <a:pt x="245973" y="114382"/>
                  </a:lnTo>
                  <a:lnTo>
                    <a:pt x="260094" y="126833"/>
                  </a:lnTo>
                  <a:lnTo>
                    <a:pt x="280939" y="159217"/>
                  </a:lnTo>
                  <a:lnTo>
                    <a:pt x="287887" y="195799"/>
                  </a:lnTo>
                  <a:lnTo>
                    <a:pt x="280939" y="232378"/>
                  </a:lnTo>
                  <a:lnTo>
                    <a:pt x="260094" y="264756"/>
                  </a:lnTo>
                  <a:lnTo>
                    <a:pt x="230329" y="285850"/>
                  </a:lnTo>
                  <a:lnTo>
                    <a:pt x="195985" y="293663"/>
                  </a:lnTo>
                  <a:lnTo>
                    <a:pt x="361248" y="293663"/>
                  </a:lnTo>
                  <a:lnTo>
                    <a:pt x="377357" y="259202"/>
                  </a:lnTo>
                  <a:lnTo>
                    <a:pt x="386607" y="217197"/>
                  </a:lnTo>
                  <a:lnTo>
                    <a:pt x="386609" y="174360"/>
                  </a:lnTo>
                  <a:lnTo>
                    <a:pt x="377357" y="132345"/>
                  </a:lnTo>
                  <a:lnTo>
                    <a:pt x="361242" y="97871"/>
                  </a:lnTo>
                  <a:close/>
                </a:path>
                <a:path w="386714" h="390525">
                  <a:moveTo>
                    <a:pt x="260084" y="264745"/>
                  </a:moveTo>
                  <a:close/>
                </a:path>
              </a:pathLst>
            </a:custGeom>
            <a:solidFill>
              <a:srgbClr val="FFFFFF"/>
            </a:solidFill>
          </p:spPr>
          <p:txBody>
            <a:bodyPr wrap="square" lIns="0" tIns="0" rIns="0" bIns="0" rtlCol="0"/>
            <a:lstStyle/>
            <a:p>
              <a:pPr defTabSz="554466"/>
              <a:endParaRPr sz="1092">
                <a:latin typeface="Calibri"/>
              </a:endParaRPr>
            </a:p>
          </p:txBody>
        </p:sp>
        <p:sp>
          <p:nvSpPr>
            <p:cNvPr id="4" name="object 4">
              <a:extLst>
                <a:ext uri="{FF2B5EF4-FFF2-40B4-BE49-F238E27FC236}">
                  <a16:creationId xmlns:a16="http://schemas.microsoft.com/office/drawing/2014/main" id="{E3BFDA71-7E67-E73E-A79D-D39828164AD7}"/>
                </a:ext>
              </a:extLst>
            </p:cNvPr>
            <p:cNvSpPr/>
            <p:nvPr/>
          </p:nvSpPr>
          <p:spPr>
            <a:xfrm>
              <a:off x="2526739" y="1212752"/>
              <a:ext cx="332105" cy="391795"/>
            </a:xfrm>
            <a:custGeom>
              <a:avLst/>
              <a:gdLst/>
              <a:ahLst/>
              <a:cxnLst/>
              <a:rect l="l" t="t" r="r" b="b"/>
              <a:pathLst>
                <a:path w="332105" h="391794">
                  <a:moveTo>
                    <a:pt x="167356" y="0"/>
                  </a:moveTo>
                  <a:lnTo>
                    <a:pt x="108952" y="7273"/>
                  </a:lnTo>
                  <a:lnTo>
                    <a:pt x="56657" y="34281"/>
                  </a:lnTo>
                  <a:lnTo>
                    <a:pt x="25088" y="71127"/>
                  </a:lnTo>
                  <a:lnTo>
                    <a:pt x="13496" y="118237"/>
                  </a:lnTo>
                  <a:lnTo>
                    <a:pt x="13967" y="131176"/>
                  </a:lnTo>
                  <a:lnTo>
                    <a:pt x="24365" y="168319"/>
                  </a:lnTo>
                  <a:lnTo>
                    <a:pt x="56301" y="202192"/>
                  </a:lnTo>
                  <a:lnTo>
                    <a:pt x="98363" y="221741"/>
                  </a:lnTo>
                  <a:lnTo>
                    <a:pt x="135907" y="231753"/>
                  </a:lnTo>
                  <a:lnTo>
                    <a:pt x="152696" y="234474"/>
                  </a:lnTo>
                  <a:lnTo>
                    <a:pt x="168795" y="237484"/>
                  </a:lnTo>
                  <a:lnTo>
                    <a:pt x="210276" y="248788"/>
                  </a:lnTo>
                  <a:lnTo>
                    <a:pt x="229019" y="268745"/>
                  </a:lnTo>
                  <a:lnTo>
                    <a:pt x="227966" y="275963"/>
                  </a:lnTo>
                  <a:lnTo>
                    <a:pt x="196949" y="300725"/>
                  </a:lnTo>
                  <a:lnTo>
                    <a:pt x="177209" y="302681"/>
                  </a:lnTo>
                  <a:lnTo>
                    <a:pt x="150308" y="299476"/>
                  </a:lnTo>
                  <a:lnTo>
                    <a:pt x="128205" y="289860"/>
                  </a:lnTo>
                  <a:lnTo>
                    <a:pt x="110901" y="273836"/>
                  </a:lnTo>
                  <a:lnTo>
                    <a:pt x="98394" y="251405"/>
                  </a:lnTo>
                  <a:lnTo>
                    <a:pt x="0" y="289834"/>
                  </a:lnTo>
                  <a:lnTo>
                    <a:pt x="26274" y="334326"/>
                  </a:lnTo>
                  <a:lnTo>
                    <a:pt x="63821" y="366102"/>
                  </a:lnTo>
                  <a:lnTo>
                    <a:pt x="112639" y="385163"/>
                  </a:lnTo>
                  <a:lnTo>
                    <a:pt x="172727" y="391506"/>
                  </a:lnTo>
                  <a:lnTo>
                    <a:pt x="208214" y="389354"/>
                  </a:lnTo>
                  <a:lnTo>
                    <a:pt x="266787" y="369973"/>
                  </a:lnTo>
                  <a:lnTo>
                    <a:pt x="308272" y="332501"/>
                  </a:lnTo>
                  <a:lnTo>
                    <a:pt x="329302" y="289022"/>
                  </a:lnTo>
                  <a:lnTo>
                    <a:pt x="331937" y="265782"/>
                  </a:lnTo>
                  <a:lnTo>
                    <a:pt x="331419" y="252788"/>
                  </a:lnTo>
                  <a:lnTo>
                    <a:pt x="320335" y="215700"/>
                  </a:lnTo>
                  <a:lnTo>
                    <a:pt x="286828" y="181533"/>
                  </a:lnTo>
                  <a:lnTo>
                    <a:pt x="244767" y="161974"/>
                  </a:lnTo>
                  <a:lnTo>
                    <a:pt x="195973" y="149168"/>
                  </a:lnTo>
                  <a:lnTo>
                    <a:pt x="180265" y="146198"/>
                  </a:lnTo>
                  <a:lnTo>
                    <a:pt x="164691" y="142629"/>
                  </a:lnTo>
                  <a:lnTo>
                    <a:pt x="149266" y="138463"/>
                  </a:lnTo>
                  <a:lnTo>
                    <a:pt x="134006" y="133702"/>
                  </a:lnTo>
                  <a:lnTo>
                    <a:pt x="123263" y="129409"/>
                  </a:lnTo>
                  <a:lnTo>
                    <a:pt x="117839" y="123273"/>
                  </a:lnTo>
                  <a:lnTo>
                    <a:pt x="117839" y="115232"/>
                  </a:lnTo>
                  <a:lnTo>
                    <a:pt x="147758" y="85941"/>
                  </a:lnTo>
                  <a:lnTo>
                    <a:pt x="166623" y="84363"/>
                  </a:lnTo>
                  <a:lnTo>
                    <a:pt x="190661" y="86953"/>
                  </a:lnTo>
                  <a:lnTo>
                    <a:pt x="210191" y="94722"/>
                  </a:lnTo>
                  <a:lnTo>
                    <a:pt x="225211" y="107670"/>
                  </a:lnTo>
                  <a:lnTo>
                    <a:pt x="235720" y="125797"/>
                  </a:lnTo>
                  <a:lnTo>
                    <a:pt x="326565" y="87369"/>
                  </a:lnTo>
                  <a:lnTo>
                    <a:pt x="299717" y="49137"/>
                  </a:lnTo>
                  <a:lnTo>
                    <a:pt x="264234" y="21833"/>
                  </a:lnTo>
                  <a:lnTo>
                    <a:pt x="220113" y="5454"/>
                  </a:lnTo>
                  <a:lnTo>
                    <a:pt x="167356" y="0"/>
                  </a:lnTo>
                  <a:close/>
                </a:path>
              </a:pathLst>
            </a:custGeom>
            <a:solidFill>
              <a:srgbClr val="FFFFFF"/>
            </a:solidFill>
          </p:spPr>
          <p:txBody>
            <a:bodyPr wrap="square" lIns="0" tIns="0" rIns="0" bIns="0" rtlCol="0"/>
            <a:lstStyle/>
            <a:p>
              <a:pPr defTabSz="554466"/>
              <a:endParaRPr sz="1092">
                <a:latin typeface="Calibri"/>
              </a:endParaRPr>
            </a:p>
          </p:txBody>
        </p:sp>
        <p:sp>
          <p:nvSpPr>
            <p:cNvPr id="5" name="object 5">
              <a:extLst>
                <a:ext uri="{FF2B5EF4-FFF2-40B4-BE49-F238E27FC236}">
                  <a16:creationId xmlns:a16="http://schemas.microsoft.com/office/drawing/2014/main" id="{66A05999-132A-9638-7B23-B379BE8F7B8A}"/>
                </a:ext>
              </a:extLst>
            </p:cNvPr>
            <p:cNvSpPr/>
            <p:nvPr/>
          </p:nvSpPr>
          <p:spPr>
            <a:xfrm>
              <a:off x="3289680" y="1047095"/>
              <a:ext cx="1700530" cy="557530"/>
            </a:xfrm>
            <a:custGeom>
              <a:avLst/>
              <a:gdLst/>
              <a:ahLst/>
              <a:cxnLst/>
              <a:rect l="l" t="t" r="r" b="b"/>
              <a:pathLst>
                <a:path w="1700529" h="557530">
                  <a:moveTo>
                    <a:pt x="577532" y="319849"/>
                  </a:moveTo>
                  <a:lnTo>
                    <a:pt x="568528" y="254431"/>
                  </a:lnTo>
                  <a:lnTo>
                    <a:pt x="541515" y="205778"/>
                  </a:lnTo>
                  <a:lnTo>
                    <a:pt x="496811" y="175717"/>
                  </a:lnTo>
                  <a:lnTo>
                    <a:pt x="434848" y="165646"/>
                  </a:lnTo>
                  <a:lnTo>
                    <a:pt x="400456" y="168783"/>
                  </a:lnTo>
                  <a:lnTo>
                    <a:pt x="368515" y="180238"/>
                  </a:lnTo>
                  <a:lnTo>
                    <a:pt x="340410" y="199263"/>
                  </a:lnTo>
                  <a:lnTo>
                    <a:pt x="317639" y="225132"/>
                  </a:lnTo>
                  <a:lnTo>
                    <a:pt x="297446" y="199110"/>
                  </a:lnTo>
                  <a:lnTo>
                    <a:pt x="271449" y="180530"/>
                  </a:lnTo>
                  <a:lnTo>
                    <a:pt x="239623" y="169379"/>
                  </a:lnTo>
                  <a:lnTo>
                    <a:pt x="201993" y="165658"/>
                  </a:lnTo>
                  <a:lnTo>
                    <a:pt x="173278" y="168198"/>
                  </a:lnTo>
                  <a:lnTo>
                    <a:pt x="146316" y="177292"/>
                  </a:lnTo>
                  <a:lnTo>
                    <a:pt x="122237" y="192443"/>
                  </a:lnTo>
                  <a:lnTo>
                    <a:pt x="102120" y="213106"/>
                  </a:lnTo>
                  <a:lnTo>
                    <a:pt x="102120" y="173139"/>
                  </a:lnTo>
                  <a:lnTo>
                    <a:pt x="0" y="173139"/>
                  </a:lnTo>
                  <a:lnTo>
                    <a:pt x="0" y="549706"/>
                  </a:lnTo>
                  <a:lnTo>
                    <a:pt x="102882" y="549706"/>
                  </a:lnTo>
                  <a:lnTo>
                    <a:pt x="102882" y="344106"/>
                  </a:lnTo>
                  <a:lnTo>
                    <a:pt x="104038" y="322922"/>
                  </a:lnTo>
                  <a:lnTo>
                    <a:pt x="121297" y="276301"/>
                  </a:lnTo>
                  <a:lnTo>
                    <a:pt x="156438" y="254825"/>
                  </a:lnTo>
                  <a:lnTo>
                    <a:pt x="170497" y="253682"/>
                  </a:lnTo>
                  <a:lnTo>
                    <a:pt x="199085" y="258660"/>
                  </a:lnTo>
                  <a:lnTo>
                    <a:pt x="219519" y="273621"/>
                  </a:lnTo>
                  <a:lnTo>
                    <a:pt x="231775" y="298551"/>
                  </a:lnTo>
                  <a:lnTo>
                    <a:pt x="235864" y="333463"/>
                  </a:lnTo>
                  <a:lnTo>
                    <a:pt x="235864" y="549605"/>
                  </a:lnTo>
                  <a:lnTo>
                    <a:pt x="340245" y="549605"/>
                  </a:lnTo>
                  <a:lnTo>
                    <a:pt x="340245" y="344004"/>
                  </a:lnTo>
                  <a:lnTo>
                    <a:pt x="341401" y="322834"/>
                  </a:lnTo>
                  <a:lnTo>
                    <a:pt x="358660" y="276212"/>
                  </a:lnTo>
                  <a:lnTo>
                    <a:pt x="393801" y="254736"/>
                  </a:lnTo>
                  <a:lnTo>
                    <a:pt x="407860" y="253580"/>
                  </a:lnTo>
                  <a:lnTo>
                    <a:pt x="436448" y="258572"/>
                  </a:lnTo>
                  <a:lnTo>
                    <a:pt x="456869" y="273532"/>
                  </a:lnTo>
                  <a:lnTo>
                    <a:pt x="469099" y="298462"/>
                  </a:lnTo>
                  <a:lnTo>
                    <a:pt x="473151" y="333375"/>
                  </a:lnTo>
                  <a:lnTo>
                    <a:pt x="473151" y="549516"/>
                  </a:lnTo>
                  <a:lnTo>
                    <a:pt x="577532" y="549516"/>
                  </a:lnTo>
                  <a:lnTo>
                    <a:pt x="577532" y="319849"/>
                  </a:lnTo>
                  <a:close/>
                </a:path>
                <a:path w="1700529" h="557530">
                  <a:moveTo>
                    <a:pt x="1001039" y="173291"/>
                  </a:moveTo>
                  <a:lnTo>
                    <a:pt x="901103" y="173291"/>
                  </a:lnTo>
                  <a:lnTo>
                    <a:pt x="901103" y="360553"/>
                  </a:lnTo>
                  <a:lnTo>
                    <a:pt x="901077" y="361518"/>
                  </a:lnTo>
                  <a:lnTo>
                    <a:pt x="899629" y="380580"/>
                  </a:lnTo>
                  <a:lnTo>
                    <a:pt x="894422" y="399453"/>
                  </a:lnTo>
                  <a:lnTo>
                    <a:pt x="885723" y="417004"/>
                  </a:lnTo>
                  <a:lnTo>
                    <a:pt x="873709" y="432689"/>
                  </a:lnTo>
                  <a:lnTo>
                    <a:pt x="859307" y="445604"/>
                  </a:lnTo>
                  <a:lnTo>
                    <a:pt x="842632" y="455066"/>
                  </a:lnTo>
                  <a:lnTo>
                    <a:pt x="824331" y="460768"/>
                  </a:lnTo>
                  <a:lnTo>
                    <a:pt x="805027" y="462432"/>
                  </a:lnTo>
                  <a:lnTo>
                    <a:pt x="785139" y="460883"/>
                  </a:lnTo>
                  <a:lnTo>
                    <a:pt x="748715" y="446163"/>
                  </a:lnTo>
                  <a:lnTo>
                    <a:pt x="711352" y="399224"/>
                  </a:lnTo>
                  <a:lnTo>
                    <a:pt x="704456" y="360553"/>
                  </a:lnTo>
                  <a:lnTo>
                    <a:pt x="712558" y="322122"/>
                  </a:lnTo>
                  <a:lnTo>
                    <a:pt x="735596" y="288582"/>
                  </a:lnTo>
                  <a:lnTo>
                    <a:pt x="782167" y="262724"/>
                  </a:lnTo>
                  <a:lnTo>
                    <a:pt x="801662" y="259880"/>
                  </a:lnTo>
                  <a:lnTo>
                    <a:pt x="803338" y="259880"/>
                  </a:lnTo>
                  <a:lnTo>
                    <a:pt x="842556" y="267169"/>
                  </a:lnTo>
                  <a:lnTo>
                    <a:pt x="873709" y="289331"/>
                  </a:lnTo>
                  <a:lnTo>
                    <a:pt x="894473" y="322402"/>
                  </a:lnTo>
                  <a:lnTo>
                    <a:pt x="901103" y="360553"/>
                  </a:lnTo>
                  <a:lnTo>
                    <a:pt x="901103" y="173291"/>
                  </a:lnTo>
                  <a:lnTo>
                    <a:pt x="898169" y="173291"/>
                  </a:lnTo>
                  <a:lnTo>
                    <a:pt x="898105" y="210108"/>
                  </a:lnTo>
                  <a:lnTo>
                    <a:pt x="874179" y="190195"/>
                  </a:lnTo>
                  <a:lnTo>
                    <a:pt x="846912" y="175907"/>
                  </a:lnTo>
                  <a:lnTo>
                    <a:pt x="817270" y="167601"/>
                  </a:lnTo>
                  <a:lnTo>
                    <a:pt x="786193" y="165658"/>
                  </a:lnTo>
                  <a:lnTo>
                    <a:pt x="764108" y="166916"/>
                  </a:lnTo>
                  <a:lnTo>
                    <a:pt x="721271" y="177126"/>
                  </a:lnTo>
                  <a:lnTo>
                    <a:pt x="680466" y="198831"/>
                  </a:lnTo>
                  <a:lnTo>
                    <a:pt x="645871" y="232244"/>
                  </a:lnTo>
                  <a:lnTo>
                    <a:pt x="619404" y="277876"/>
                  </a:lnTo>
                  <a:lnTo>
                    <a:pt x="605015" y="332905"/>
                  </a:lnTo>
                  <a:lnTo>
                    <a:pt x="603758" y="361518"/>
                  </a:lnTo>
                  <a:lnTo>
                    <a:pt x="607301" y="404977"/>
                  </a:lnTo>
                  <a:lnTo>
                    <a:pt x="617931" y="443433"/>
                  </a:lnTo>
                  <a:lnTo>
                    <a:pt x="660488" y="505383"/>
                  </a:lnTo>
                  <a:lnTo>
                    <a:pt x="717600" y="543394"/>
                  </a:lnTo>
                  <a:lnTo>
                    <a:pt x="784758" y="557364"/>
                  </a:lnTo>
                  <a:lnTo>
                    <a:pt x="816851" y="555040"/>
                  </a:lnTo>
                  <a:lnTo>
                    <a:pt x="847204" y="545655"/>
                  </a:lnTo>
                  <a:lnTo>
                    <a:pt x="874687" y="529704"/>
                  </a:lnTo>
                  <a:lnTo>
                    <a:pt x="898169" y="507682"/>
                  </a:lnTo>
                  <a:lnTo>
                    <a:pt x="898169" y="549859"/>
                  </a:lnTo>
                  <a:lnTo>
                    <a:pt x="1001039" y="549859"/>
                  </a:lnTo>
                  <a:lnTo>
                    <a:pt x="1001039" y="507682"/>
                  </a:lnTo>
                  <a:lnTo>
                    <a:pt x="1001039" y="462432"/>
                  </a:lnTo>
                  <a:lnTo>
                    <a:pt x="1001039" y="259880"/>
                  </a:lnTo>
                  <a:lnTo>
                    <a:pt x="1001039" y="210108"/>
                  </a:lnTo>
                  <a:lnTo>
                    <a:pt x="1001039" y="173291"/>
                  </a:lnTo>
                  <a:close/>
                </a:path>
                <a:path w="1700529" h="557530">
                  <a:moveTo>
                    <a:pt x="1280007" y="173177"/>
                  </a:moveTo>
                  <a:lnTo>
                    <a:pt x="1247990" y="173177"/>
                  </a:lnTo>
                  <a:lnTo>
                    <a:pt x="1213713" y="177088"/>
                  </a:lnTo>
                  <a:lnTo>
                    <a:pt x="1185024" y="188696"/>
                  </a:lnTo>
                  <a:lnTo>
                    <a:pt x="1161935" y="207987"/>
                  </a:lnTo>
                  <a:lnTo>
                    <a:pt x="1144435" y="234962"/>
                  </a:lnTo>
                  <a:lnTo>
                    <a:pt x="1144435" y="173215"/>
                  </a:lnTo>
                  <a:lnTo>
                    <a:pt x="1042301" y="173215"/>
                  </a:lnTo>
                  <a:lnTo>
                    <a:pt x="1042301" y="549783"/>
                  </a:lnTo>
                  <a:lnTo>
                    <a:pt x="1145184" y="549783"/>
                  </a:lnTo>
                  <a:lnTo>
                    <a:pt x="1145184" y="372021"/>
                  </a:lnTo>
                  <a:lnTo>
                    <a:pt x="1146352" y="347840"/>
                  </a:lnTo>
                  <a:lnTo>
                    <a:pt x="1155725" y="310184"/>
                  </a:lnTo>
                  <a:lnTo>
                    <a:pt x="1188326" y="279209"/>
                  </a:lnTo>
                  <a:lnTo>
                    <a:pt x="1224013" y="273342"/>
                  </a:lnTo>
                  <a:lnTo>
                    <a:pt x="1280007" y="273342"/>
                  </a:lnTo>
                  <a:lnTo>
                    <a:pt x="1280007" y="173177"/>
                  </a:lnTo>
                  <a:close/>
                </a:path>
                <a:path w="1700529" h="557530">
                  <a:moveTo>
                    <a:pt x="1414526" y="0"/>
                  </a:moveTo>
                  <a:lnTo>
                    <a:pt x="1311643" y="0"/>
                  </a:lnTo>
                  <a:lnTo>
                    <a:pt x="1311643" y="549719"/>
                  </a:lnTo>
                  <a:lnTo>
                    <a:pt x="1414526" y="549719"/>
                  </a:lnTo>
                  <a:lnTo>
                    <a:pt x="1414526" y="0"/>
                  </a:lnTo>
                  <a:close/>
                </a:path>
                <a:path w="1700529" h="557530">
                  <a:moveTo>
                    <a:pt x="1699933" y="549719"/>
                  </a:moveTo>
                  <a:lnTo>
                    <a:pt x="1538655" y="342214"/>
                  </a:lnTo>
                  <a:lnTo>
                    <a:pt x="1673529" y="172542"/>
                  </a:lnTo>
                  <a:lnTo>
                    <a:pt x="1550822" y="172542"/>
                  </a:lnTo>
                  <a:lnTo>
                    <a:pt x="1417370" y="345757"/>
                  </a:lnTo>
                  <a:lnTo>
                    <a:pt x="1573707" y="549719"/>
                  </a:lnTo>
                  <a:lnTo>
                    <a:pt x="1699933" y="549719"/>
                  </a:lnTo>
                  <a:close/>
                </a:path>
              </a:pathLst>
            </a:custGeom>
            <a:solidFill>
              <a:srgbClr val="FFFFFF"/>
            </a:solidFill>
          </p:spPr>
          <p:txBody>
            <a:bodyPr wrap="square" lIns="0" tIns="0" rIns="0" bIns="0" rtlCol="0"/>
            <a:lstStyle/>
            <a:p>
              <a:pPr defTabSz="554466"/>
              <a:endParaRPr sz="1092">
                <a:latin typeface="Calibri"/>
              </a:endParaRPr>
            </a:p>
          </p:txBody>
        </p:sp>
        <p:sp>
          <p:nvSpPr>
            <p:cNvPr id="6" name="object 6">
              <a:extLst>
                <a:ext uri="{FF2B5EF4-FFF2-40B4-BE49-F238E27FC236}">
                  <a16:creationId xmlns:a16="http://schemas.microsoft.com/office/drawing/2014/main" id="{984878E0-E235-2543-6FD6-400AAB303CE1}"/>
                </a:ext>
              </a:extLst>
            </p:cNvPr>
            <p:cNvSpPr/>
            <p:nvPr/>
          </p:nvSpPr>
          <p:spPr>
            <a:xfrm>
              <a:off x="2147967" y="1220305"/>
              <a:ext cx="365125" cy="384175"/>
            </a:xfrm>
            <a:custGeom>
              <a:avLst/>
              <a:gdLst/>
              <a:ahLst/>
              <a:cxnLst/>
              <a:rect l="l" t="t" r="r" b="b"/>
              <a:pathLst>
                <a:path w="365125" h="384175">
                  <a:moveTo>
                    <a:pt x="364753" y="0"/>
                  </a:moveTo>
                  <a:lnTo>
                    <a:pt x="261311" y="0"/>
                  </a:lnTo>
                  <a:lnTo>
                    <a:pt x="261321" y="200161"/>
                  </a:lnTo>
                  <a:lnTo>
                    <a:pt x="255272" y="239823"/>
                  </a:lnTo>
                  <a:lnTo>
                    <a:pt x="238626" y="266815"/>
                  </a:lnTo>
                  <a:lnTo>
                    <a:pt x="213631" y="282217"/>
                  </a:lnTo>
                  <a:lnTo>
                    <a:pt x="182538" y="287111"/>
                  </a:lnTo>
                  <a:lnTo>
                    <a:pt x="151282" y="282219"/>
                  </a:lnTo>
                  <a:lnTo>
                    <a:pt x="126306" y="266819"/>
                  </a:lnTo>
                  <a:lnTo>
                    <a:pt x="109750" y="239827"/>
                  </a:lnTo>
                  <a:lnTo>
                    <a:pt x="103756" y="200161"/>
                  </a:lnTo>
                  <a:lnTo>
                    <a:pt x="103756" y="0"/>
                  </a:lnTo>
                  <a:lnTo>
                    <a:pt x="0" y="0"/>
                  </a:lnTo>
                  <a:lnTo>
                    <a:pt x="0" y="209302"/>
                  </a:lnTo>
                  <a:lnTo>
                    <a:pt x="6814" y="264622"/>
                  </a:lnTo>
                  <a:lnTo>
                    <a:pt x="25863" y="308843"/>
                  </a:lnTo>
                  <a:lnTo>
                    <a:pt x="55055" y="342429"/>
                  </a:lnTo>
                  <a:lnTo>
                    <a:pt x="92300" y="365844"/>
                  </a:lnTo>
                  <a:lnTo>
                    <a:pt x="135505" y="379553"/>
                  </a:lnTo>
                  <a:lnTo>
                    <a:pt x="182580" y="384019"/>
                  </a:lnTo>
                  <a:lnTo>
                    <a:pt x="229629" y="379554"/>
                  </a:lnTo>
                  <a:lnTo>
                    <a:pt x="272759" y="365849"/>
                  </a:lnTo>
                  <a:lnTo>
                    <a:pt x="309905" y="342437"/>
                  </a:lnTo>
                  <a:lnTo>
                    <a:pt x="338998" y="308852"/>
                  </a:lnTo>
                  <a:lnTo>
                    <a:pt x="357969" y="264629"/>
                  </a:lnTo>
                  <a:lnTo>
                    <a:pt x="364753" y="209302"/>
                  </a:lnTo>
                  <a:lnTo>
                    <a:pt x="364753" y="0"/>
                  </a:lnTo>
                  <a:close/>
                </a:path>
              </a:pathLst>
            </a:custGeom>
            <a:solidFill>
              <a:srgbClr val="FFFFFF"/>
            </a:solidFill>
          </p:spPr>
          <p:txBody>
            <a:bodyPr wrap="square" lIns="0" tIns="0" rIns="0" bIns="0" rtlCol="0"/>
            <a:lstStyle/>
            <a:p>
              <a:pPr defTabSz="554466"/>
              <a:endParaRPr sz="1092">
                <a:latin typeface="Calibri"/>
              </a:endParaRPr>
            </a:p>
          </p:txBody>
        </p:sp>
        <p:sp>
          <p:nvSpPr>
            <p:cNvPr id="7" name="object 7">
              <a:extLst>
                <a:ext uri="{FF2B5EF4-FFF2-40B4-BE49-F238E27FC236}">
                  <a16:creationId xmlns:a16="http://schemas.microsoft.com/office/drawing/2014/main" id="{CD06A0CB-ED98-3079-7A37-8CB3C1377932}"/>
                </a:ext>
              </a:extLst>
            </p:cNvPr>
            <p:cNvSpPr/>
            <p:nvPr/>
          </p:nvSpPr>
          <p:spPr>
            <a:xfrm>
              <a:off x="2873710" y="1212744"/>
              <a:ext cx="389255" cy="391795"/>
            </a:xfrm>
            <a:custGeom>
              <a:avLst/>
              <a:gdLst/>
              <a:ahLst/>
              <a:cxnLst/>
              <a:rect l="l" t="t" r="r" b="b"/>
              <a:pathLst>
                <a:path w="389254" h="391794">
                  <a:moveTo>
                    <a:pt x="195208" y="0"/>
                  </a:moveTo>
                  <a:lnTo>
                    <a:pt x="150461" y="5140"/>
                  </a:lnTo>
                  <a:lnTo>
                    <a:pt x="109381" y="19808"/>
                  </a:lnTo>
                  <a:lnTo>
                    <a:pt x="73139" y="42834"/>
                  </a:lnTo>
                  <a:lnTo>
                    <a:pt x="42909" y="73045"/>
                  </a:lnTo>
                  <a:lnTo>
                    <a:pt x="19860" y="109273"/>
                  </a:lnTo>
                  <a:lnTo>
                    <a:pt x="5167" y="150346"/>
                  </a:lnTo>
                  <a:lnTo>
                    <a:pt x="6" y="195041"/>
                  </a:lnTo>
                  <a:lnTo>
                    <a:pt x="0" y="195836"/>
                  </a:lnTo>
                  <a:lnTo>
                    <a:pt x="4217" y="239981"/>
                  </a:lnTo>
                  <a:lnTo>
                    <a:pt x="17882" y="280696"/>
                  </a:lnTo>
                  <a:lnTo>
                    <a:pt x="39865" y="316805"/>
                  </a:lnTo>
                  <a:lnTo>
                    <a:pt x="69035" y="347133"/>
                  </a:lnTo>
                  <a:lnTo>
                    <a:pt x="104261" y="370505"/>
                  </a:lnTo>
                  <a:lnTo>
                    <a:pt x="144413" y="385743"/>
                  </a:lnTo>
                  <a:lnTo>
                    <a:pt x="188360" y="391673"/>
                  </a:lnTo>
                  <a:lnTo>
                    <a:pt x="191648" y="391736"/>
                  </a:lnTo>
                  <a:lnTo>
                    <a:pt x="194936" y="391715"/>
                  </a:lnTo>
                  <a:lnTo>
                    <a:pt x="252484" y="385335"/>
                  </a:lnTo>
                  <a:lnTo>
                    <a:pt x="302985" y="364491"/>
                  </a:lnTo>
                  <a:lnTo>
                    <a:pt x="342925" y="332628"/>
                  </a:lnTo>
                  <a:lnTo>
                    <a:pt x="366919" y="301278"/>
                  </a:lnTo>
                  <a:lnTo>
                    <a:pt x="198894" y="301278"/>
                  </a:lnTo>
                  <a:lnTo>
                    <a:pt x="181615" y="300633"/>
                  </a:lnTo>
                  <a:lnTo>
                    <a:pt x="133598" y="282808"/>
                  </a:lnTo>
                  <a:lnTo>
                    <a:pt x="104304" y="247320"/>
                  </a:lnTo>
                  <a:lnTo>
                    <a:pt x="99054" y="232663"/>
                  </a:lnTo>
                  <a:lnTo>
                    <a:pt x="388941" y="232663"/>
                  </a:lnTo>
                  <a:lnTo>
                    <a:pt x="388941" y="195041"/>
                  </a:lnTo>
                  <a:lnTo>
                    <a:pt x="386095" y="156703"/>
                  </a:lnTo>
                  <a:lnTo>
                    <a:pt x="384169" y="149848"/>
                  </a:lnTo>
                  <a:lnTo>
                    <a:pt x="103619" y="149848"/>
                  </a:lnTo>
                  <a:lnTo>
                    <a:pt x="119145" y="124993"/>
                  </a:lnTo>
                  <a:lnTo>
                    <a:pt x="140771" y="106113"/>
                  </a:lnTo>
                  <a:lnTo>
                    <a:pt x="166908" y="94232"/>
                  </a:lnTo>
                  <a:lnTo>
                    <a:pt x="195962" y="90374"/>
                  </a:lnTo>
                  <a:lnTo>
                    <a:pt x="360617" y="90374"/>
                  </a:lnTo>
                  <a:lnTo>
                    <a:pt x="358462" y="86160"/>
                  </a:lnTo>
                  <a:lnTo>
                    <a:pt x="334513" y="56092"/>
                  </a:lnTo>
                  <a:lnTo>
                    <a:pt x="304701" y="31299"/>
                  </a:lnTo>
                  <a:lnTo>
                    <a:pt x="270775" y="13381"/>
                  </a:lnTo>
                  <a:lnTo>
                    <a:pt x="233895" y="2806"/>
                  </a:lnTo>
                  <a:lnTo>
                    <a:pt x="195219" y="41"/>
                  </a:lnTo>
                  <a:close/>
                </a:path>
                <a:path w="389254" h="391794">
                  <a:moveTo>
                    <a:pt x="282944" y="256986"/>
                  </a:moveTo>
                  <a:lnTo>
                    <a:pt x="254065" y="285457"/>
                  </a:lnTo>
                  <a:lnTo>
                    <a:pt x="213451" y="300421"/>
                  </a:lnTo>
                  <a:lnTo>
                    <a:pt x="198894" y="301278"/>
                  </a:lnTo>
                  <a:lnTo>
                    <a:pt x="366919" y="301278"/>
                  </a:lnTo>
                  <a:lnTo>
                    <a:pt x="372881" y="291938"/>
                  </a:lnTo>
                  <a:lnTo>
                    <a:pt x="372501" y="291938"/>
                  </a:lnTo>
                  <a:lnTo>
                    <a:pt x="282944" y="256986"/>
                  </a:lnTo>
                  <a:close/>
                </a:path>
                <a:path w="389254" h="391794">
                  <a:moveTo>
                    <a:pt x="373182" y="291467"/>
                  </a:moveTo>
                  <a:lnTo>
                    <a:pt x="372501" y="291938"/>
                  </a:lnTo>
                  <a:lnTo>
                    <a:pt x="372881" y="291938"/>
                  </a:lnTo>
                  <a:lnTo>
                    <a:pt x="373182" y="291467"/>
                  </a:lnTo>
                  <a:close/>
                </a:path>
                <a:path w="389254" h="391794">
                  <a:moveTo>
                    <a:pt x="360617" y="90374"/>
                  </a:moveTo>
                  <a:lnTo>
                    <a:pt x="195962" y="90374"/>
                  </a:lnTo>
                  <a:lnTo>
                    <a:pt x="227457" y="94090"/>
                  </a:lnTo>
                  <a:lnTo>
                    <a:pt x="252848" y="105241"/>
                  </a:lnTo>
                  <a:lnTo>
                    <a:pt x="272133" y="123827"/>
                  </a:lnTo>
                  <a:lnTo>
                    <a:pt x="285310" y="149848"/>
                  </a:lnTo>
                  <a:lnTo>
                    <a:pt x="384169" y="149848"/>
                  </a:lnTo>
                  <a:lnTo>
                    <a:pt x="375796" y="120053"/>
                  </a:lnTo>
                  <a:lnTo>
                    <a:pt x="360617" y="90374"/>
                  </a:lnTo>
                  <a:close/>
                </a:path>
              </a:pathLst>
            </a:custGeom>
            <a:solidFill>
              <a:srgbClr val="FFFFFF"/>
            </a:solidFill>
          </p:spPr>
          <p:txBody>
            <a:bodyPr wrap="square" lIns="0" tIns="0" rIns="0" bIns="0" rtlCol="0"/>
            <a:lstStyle/>
            <a:p>
              <a:pPr defTabSz="554466"/>
              <a:endParaRPr sz="1092">
                <a:latin typeface="Calibri"/>
              </a:endParaRPr>
            </a:p>
          </p:txBody>
        </p:sp>
        <p:sp>
          <p:nvSpPr>
            <p:cNvPr id="8" name="object 8">
              <a:extLst>
                <a:ext uri="{FF2B5EF4-FFF2-40B4-BE49-F238E27FC236}">
                  <a16:creationId xmlns:a16="http://schemas.microsoft.com/office/drawing/2014/main" id="{FE2529BA-CB10-8BB7-1143-304C1CC50E8C}"/>
                </a:ext>
              </a:extLst>
            </p:cNvPr>
            <p:cNvSpPr/>
            <p:nvPr/>
          </p:nvSpPr>
          <p:spPr>
            <a:xfrm>
              <a:off x="1598275" y="1371665"/>
              <a:ext cx="104775" cy="225425"/>
            </a:xfrm>
            <a:custGeom>
              <a:avLst/>
              <a:gdLst/>
              <a:ahLst/>
              <a:cxnLst/>
              <a:rect l="l" t="t" r="r" b="b"/>
              <a:pathLst>
                <a:path w="104775" h="225425">
                  <a:moveTo>
                    <a:pt x="104373" y="0"/>
                  </a:moveTo>
                  <a:lnTo>
                    <a:pt x="0" y="0"/>
                  </a:lnTo>
                  <a:lnTo>
                    <a:pt x="0" y="225144"/>
                  </a:lnTo>
                  <a:lnTo>
                    <a:pt x="104373" y="225144"/>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9" name="object 9">
              <a:extLst>
                <a:ext uri="{FF2B5EF4-FFF2-40B4-BE49-F238E27FC236}">
                  <a16:creationId xmlns:a16="http://schemas.microsoft.com/office/drawing/2014/main" id="{53B4D25C-D4BD-77E3-BFC3-C53B9B4B227C}"/>
                </a:ext>
              </a:extLst>
            </p:cNvPr>
            <p:cNvSpPr/>
            <p:nvPr/>
          </p:nvSpPr>
          <p:spPr>
            <a:xfrm>
              <a:off x="1598275" y="1047099"/>
              <a:ext cx="104775" cy="224790"/>
            </a:xfrm>
            <a:custGeom>
              <a:avLst/>
              <a:gdLst/>
              <a:ahLst/>
              <a:cxnLst/>
              <a:rect l="l" t="t" r="r" b="b"/>
              <a:pathLst>
                <a:path w="104775" h="224790">
                  <a:moveTo>
                    <a:pt x="104373" y="0"/>
                  </a:moveTo>
                  <a:lnTo>
                    <a:pt x="0" y="0"/>
                  </a:lnTo>
                  <a:lnTo>
                    <a:pt x="0" y="224401"/>
                  </a:lnTo>
                  <a:lnTo>
                    <a:pt x="104373" y="224401"/>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10" name="object 10">
              <a:extLst>
                <a:ext uri="{FF2B5EF4-FFF2-40B4-BE49-F238E27FC236}">
                  <a16:creationId xmlns:a16="http://schemas.microsoft.com/office/drawing/2014/main" id="{47CBBF51-333F-38AC-5B7B-BF33948692D8}"/>
                </a:ext>
              </a:extLst>
            </p:cNvPr>
            <p:cNvSpPr/>
            <p:nvPr/>
          </p:nvSpPr>
          <p:spPr>
            <a:xfrm>
              <a:off x="1047076" y="1047095"/>
              <a:ext cx="551815" cy="549910"/>
            </a:xfrm>
            <a:custGeom>
              <a:avLst/>
              <a:gdLst/>
              <a:ahLst/>
              <a:cxnLst/>
              <a:rect l="l" t="t" r="r" b="b"/>
              <a:pathLst>
                <a:path w="551815" h="549910">
                  <a:moveTo>
                    <a:pt x="551256" y="224790"/>
                  </a:moveTo>
                  <a:lnTo>
                    <a:pt x="328053" y="224790"/>
                  </a:lnTo>
                  <a:lnTo>
                    <a:pt x="328053" y="0"/>
                  </a:lnTo>
                  <a:lnTo>
                    <a:pt x="223735" y="0"/>
                  </a:lnTo>
                  <a:lnTo>
                    <a:pt x="223735" y="224790"/>
                  </a:lnTo>
                  <a:lnTo>
                    <a:pt x="0" y="224790"/>
                  </a:lnTo>
                  <a:lnTo>
                    <a:pt x="0" y="325120"/>
                  </a:lnTo>
                  <a:lnTo>
                    <a:pt x="223735" y="325120"/>
                  </a:lnTo>
                  <a:lnTo>
                    <a:pt x="223735" y="549910"/>
                  </a:lnTo>
                  <a:lnTo>
                    <a:pt x="328117" y="549910"/>
                  </a:lnTo>
                  <a:lnTo>
                    <a:pt x="328117" y="325120"/>
                  </a:lnTo>
                  <a:lnTo>
                    <a:pt x="551256" y="325120"/>
                  </a:lnTo>
                  <a:lnTo>
                    <a:pt x="551256" y="224790"/>
                  </a:lnTo>
                  <a:close/>
                </a:path>
              </a:pathLst>
            </a:custGeom>
            <a:solidFill>
              <a:srgbClr val="FFFFFF"/>
            </a:solidFill>
          </p:spPr>
          <p:txBody>
            <a:bodyPr wrap="square" lIns="0" tIns="0" rIns="0" bIns="0" rtlCol="0"/>
            <a:lstStyle/>
            <a:p>
              <a:pPr defTabSz="554466"/>
              <a:endParaRPr sz="1092">
                <a:latin typeface="Calibri"/>
              </a:endParaRPr>
            </a:p>
          </p:txBody>
        </p:sp>
      </p:grpSp>
      <p:sp>
        <p:nvSpPr>
          <p:cNvPr id="11" name="object 11">
            <a:extLst>
              <a:ext uri="{FF2B5EF4-FFF2-40B4-BE49-F238E27FC236}">
                <a16:creationId xmlns:a16="http://schemas.microsoft.com/office/drawing/2014/main" id="{94E0F8AF-094D-C067-8451-30887A715CDA}"/>
              </a:ext>
            </a:extLst>
          </p:cNvPr>
          <p:cNvSpPr txBox="1">
            <a:spLocks noGrp="1"/>
          </p:cNvSpPr>
          <p:nvPr>
            <p:ph type="ctrTitle"/>
          </p:nvPr>
        </p:nvSpPr>
        <p:spPr>
          <a:xfrm>
            <a:off x="1383141" y="88469"/>
            <a:ext cx="8826878" cy="1853196"/>
          </a:xfrm>
          <a:prstGeom prst="rect">
            <a:avLst/>
          </a:prstGeom>
        </p:spPr>
        <p:txBody>
          <a:bodyPr vert="horz" wrap="square" lIns="0" tIns="181352" rIns="0" bIns="0" rtlCol="0" anchor="ctr">
            <a:spAutoFit/>
          </a:bodyPr>
          <a:lstStyle/>
          <a:p>
            <a:pPr marL="7701" marR="12707" indent="47361">
              <a:spcBef>
                <a:spcPts val="1428"/>
              </a:spcBef>
            </a:pPr>
            <a:r>
              <a:rPr lang="en-US" sz="4000" spc="-191">
                <a:solidFill>
                  <a:srgbClr val="FFFFFF"/>
                </a:solidFill>
              </a:rPr>
              <a:t>Housemark and  3C: The Trusted Authority in Social Housing Data Excellence</a:t>
            </a:r>
            <a:endParaRPr sz="4000"/>
          </a:p>
        </p:txBody>
      </p:sp>
      <p:sp>
        <p:nvSpPr>
          <p:cNvPr id="44" name="object 12">
            <a:extLst>
              <a:ext uri="{FF2B5EF4-FFF2-40B4-BE49-F238E27FC236}">
                <a16:creationId xmlns:a16="http://schemas.microsoft.com/office/drawing/2014/main" id="{061FC295-F1A9-4447-EEBC-8612761B88A8}"/>
              </a:ext>
            </a:extLst>
          </p:cNvPr>
          <p:cNvSpPr txBox="1"/>
          <p:nvPr/>
        </p:nvSpPr>
        <p:spPr>
          <a:xfrm>
            <a:off x="1383141" y="1941665"/>
            <a:ext cx="8912295" cy="931882"/>
          </a:xfrm>
          <a:prstGeom prst="rect">
            <a:avLst/>
          </a:prstGeom>
        </p:spPr>
        <p:txBody>
          <a:bodyPr vert="horz" wrap="square" lIns="0" tIns="8470" rIns="0" bIns="0" rtlCol="0">
            <a:spAutoFit/>
          </a:bodyPr>
          <a:lstStyle/>
          <a:p>
            <a:pPr marL="7701" defTabSz="554466">
              <a:spcBef>
                <a:spcPts val="67"/>
              </a:spcBef>
            </a:pPr>
            <a:r>
              <a:rPr lang="en-GB" sz="1500" b="1">
                <a:solidFill>
                  <a:prstClr val="white"/>
                </a:solidFill>
                <a:latin typeface="DM Sans 14pt"/>
                <a:cs typeface="DM Sans 14pt"/>
              </a:rPr>
              <a:t>Housemark and 3C lead the way in transforming data into a strategic asset for social housing providers across the UK. Our sector-specialist consultancy and tools turn fragmented, inconsistent data into a single, trusted source of truth, empowering you to make confident decisions, meet regulatory demands, and deliver better outcomes for your communities.</a:t>
            </a:r>
          </a:p>
        </p:txBody>
      </p:sp>
      <p:grpSp>
        <p:nvGrpSpPr>
          <p:cNvPr id="17" name="object 13">
            <a:extLst>
              <a:ext uri="{FF2B5EF4-FFF2-40B4-BE49-F238E27FC236}">
                <a16:creationId xmlns:a16="http://schemas.microsoft.com/office/drawing/2014/main" id="{83E2E3DB-105E-ECBC-111E-07B9F9CFA217}"/>
              </a:ext>
            </a:extLst>
          </p:cNvPr>
          <p:cNvGrpSpPr/>
          <p:nvPr/>
        </p:nvGrpSpPr>
        <p:grpSpPr>
          <a:xfrm>
            <a:off x="10295437" y="148480"/>
            <a:ext cx="1895708" cy="1895709"/>
            <a:chOff x="16135634" y="-1283"/>
            <a:chExt cx="3969441" cy="3969442"/>
          </a:xfrm>
        </p:grpSpPr>
        <p:sp>
          <p:nvSpPr>
            <p:cNvPr id="24" name="object 20">
              <a:extLst>
                <a:ext uri="{FF2B5EF4-FFF2-40B4-BE49-F238E27FC236}">
                  <a16:creationId xmlns:a16="http://schemas.microsoft.com/office/drawing/2014/main" id="{8468C68F-0AE1-87AB-AC5D-3A4EA914BAAA}"/>
                </a:ext>
              </a:extLst>
            </p:cNvPr>
            <p:cNvSpPr/>
            <p:nvPr/>
          </p:nvSpPr>
          <p:spPr>
            <a:xfrm>
              <a:off x="18120065" y="1983149"/>
              <a:ext cx="1985010" cy="1985009"/>
            </a:xfrm>
            <a:custGeom>
              <a:avLst/>
              <a:gdLst/>
              <a:ahLst/>
              <a:cxnLst/>
              <a:rect l="l" t="t" r="r" b="b"/>
              <a:pathLst>
                <a:path w="1985009" h="1985010">
                  <a:moveTo>
                    <a:pt x="1984431" y="0"/>
                  </a:moveTo>
                  <a:lnTo>
                    <a:pt x="0" y="0"/>
                  </a:lnTo>
                  <a:lnTo>
                    <a:pt x="0" y="1500875"/>
                  </a:lnTo>
                  <a:lnTo>
                    <a:pt x="2213" y="1547445"/>
                  </a:lnTo>
                  <a:lnTo>
                    <a:pt x="8719" y="1592762"/>
                  </a:lnTo>
                  <a:lnTo>
                    <a:pt x="19314" y="1636624"/>
                  </a:lnTo>
                  <a:lnTo>
                    <a:pt x="33796" y="1678828"/>
                  </a:lnTo>
                  <a:lnTo>
                    <a:pt x="51962" y="1719172"/>
                  </a:lnTo>
                  <a:lnTo>
                    <a:pt x="73609" y="1757454"/>
                  </a:lnTo>
                  <a:lnTo>
                    <a:pt x="98536" y="1793469"/>
                  </a:lnTo>
                  <a:lnTo>
                    <a:pt x="126538" y="1827016"/>
                  </a:lnTo>
                  <a:lnTo>
                    <a:pt x="157415" y="1857892"/>
                  </a:lnTo>
                  <a:lnTo>
                    <a:pt x="190962" y="1885895"/>
                  </a:lnTo>
                  <a:lnTo>
                    <a:pt x="226977" y="1910821"/>
                  </a:lnTo>
                  <a:lnTo>
                    <a:pt x="265258" y="1932469"/>
                  </a:lnTo>
                  <a:lnTo>
                    <a:pt x="305602" y="1950635"/>
                  </a:lnTo>
                  <a:lnTo>
                    <a:pt x="347807" y="1965117"/>
                  </a:lnTo>
                  <a:lnTo>
                    <a:pt x="391669" y="1975712"/>
                  </a:lnTo>
                  <a:lnTo>
                    <a:pt x="436986" y="1982218"/>
                  </a:lnTo>
                  <a:lnTo>
                    <a:pt x="483555" y="1984431"/>
                  </a:lnTo>
                  <a:lnTo>
                    <a:pt x="1984431" y="1984431"/>
                  </a:lnTo>
                  <a:lnTo>
                    <a:pt x="1984431" y="0"/>
                  </a:lnTo>
                  <a:close/>
                </a:path>
              </a:pathLst>
            </a:custGeom>
            <a:solidFill>
              <a:srgbClr val="E20C8E"/>
            </a:solidFill>
          </p:spPr>
          <p:txBody>
            <a:bodyPr wrap="square" lIns="0" tIns="0" rIns="0" bIns="0" rtlCol="0"/>
            <a:lstStyle/>
            <a:p>
              <a:pPr defTabSz="554466"/>
              <a:endParaRPr sz="1092">
                <a:latin typeface="Calibri"/>
              </a:endParaRPr>
            </a:p>
          </p:txBody>
        </p:sp>
        <p:sp>
          <p:nvSpPr>
            <p:cNvPr id="26" name="object 21">
              <a:extLst>
                <a:ext uri="{FF2B5EF4-FFF2-40B4-BE49-F238E27FC236}">
                  <a16:creationId xmlns:a16="http://schemas.microsoft.com/office/drawing/2014/main" id="{E564F7D0-8B10-A852-66E5-A3BF608078D5}"/>
                </a:ext>
              </a:extLst>
            </p:cNvPr>
            <p:cNvSpPr/>
            <p:nvPr/>
          </p:nvSpPr>
          <p:spPr>
            <a:xfrm>
              <a:off x="18120063" y="-1283"/>
              <a:ext cx="1985010" cy="1985010"/>
            </a:xfrm>
            <a:custGeom>
              <a:avLst/>
              <a:gdLst/>
              <a:ahLst/>
              <a:cxnLst/>
              <a:rect l="l" t="t" r="r" b="b"/>
              <a:pathLst>
                <a:path w="1985009" h="1985010">
                  <a:moveTo>
                    <a:pt x="1984431" y="0"/>
                  </a:moveTo>
                  <a:lnTo>
                    <a:pt x="483555" y="0"/>
                  </a:lnTo>
                  <a:lnTo>
                    <a:pt x="436986" y="2213"/>
                  </a:lnTo>
                  <a:lnTo>
                    <a:pt x="391669" y="8719"/>
                  </a:lnTo>
                  <a:lnTo>
                    <a:pt x="347807" y="19314"/>
                  </a:lnTo>
                  <a:lnTo>
                    <a:pt x="305602" y="33796"/>
                  </a:lnTo>
                  <a:lnTo>
                    <a:pt x="265258" y="51962"/>
                  </a:lnTo>
                  <a:lnTo>
                    <a:pt x="226977" y="73609"/>
                  </a:lnTo>
                  <a:lnTo>
                    <a:pt x="190962" y="98536"/>
                  </a:lnTo>
                  <a:lnTo>
                    <a:pt x="157415" y="126538"/>
                  </a:lnTo>
                  <a:lnTo>
                    <a:pt x="126538" y="157415"/>
                  </a:lnTo>
                  <a:lnTo>
                    <a:pt x="98536" y="190962"/>
                  </a:lnTo>
                  <a:lnTo>
                    <a:pt x="73609" y="226977"/>
                  </a:lnTo>
                  <a:lnTo>
                    <a:pt x="51962" y="265258"/>
                  </a:lnTo>
                  <a:lnTo>
                    <a:pt x="33796" y="305602"/>
                  </a:lnTo>
                  <a:lnTo>
                    <a:pt x="19314" y="347807"/>
                  </a:lnTo>
                  <a:lnTo>
                    <a:pt x="8719" y="391669"/>
                  </a:lnTo>
                  <a:lnTo>
                    <a:pt x="2213" y="436986"/>
                  </a:lnTo>
                  <a:lnTo>
                    <a:pt x="0" y="483555"/>
                  </a:lnTo>
                  <a:lnTo>
                    <a:pt x="0" y="1984431"/>
                  </a:lnTo>
                  <a:lnTo>
                    <a:pt x="1984431" y="1984431"/>
                  </a:lnTo>
                  <a:lnTo>
                    <a:pt x="1984431" y="0"/>
                  </a:lnTo>
                  <a:close/>
                </a:path>
              </a:pathLst>
            </a:custGeom>
            <a:solidFill>
              <a:srgbClr val="E8C421"/>
            </a:solidFill>
          </p:spPr>
          <p:txBody>
            <a:bodyPr wrap="square" lIns="0" tIns="0" rIns="0" bIns="0" rtlCol="0"/>
            <a:lstStyle/>
            <a:p>
              <a:pPr defTabSz="554466"/>
              <a:endParaRPr sz="1092">
                <a:latin typeface="Calibri"/>
              </a:endParaRPr>
            </a:p>
          </p:txBody>
        </p:sp>
        <p:sp>
          <p:nvSpPr>
            <p:cNvPr id="27" name="object 22">
              <a:extLst>
                <a:ext uri="{FF2B5EF4-FFF2-40B4-BE49-F238E27FC236}">
                  <a16:creationId xmlns:a16="http://schemas.microsoft.com/office/drawing/2014/main" id="{9E290E53-E626-6310-FF92-E24E4DA4C324}"/>
                </a:ext>
              </a:extLst>
            </p:cNvPr>
            <p:cNvSpPr/>
            <p:nvPr/>
          </p:nvSpPr>
          <p:spPr>
            <a:xfrm>
              <a:off x="19121928" y="1983149"/>
              <a:ext cx="982980" cy="982980"/>
            </a:xfrm>
            <a:custGeom>
              <a:avLst/>
              <a:gdLst/>
              <a:ahLst/>
              <a:cxnLst/>
              <a:rect l="l" t="t" r="r" b="b"/>
              <a:pathLst>
                <a:path w="982980" h="982980">
                  <a:moveTo>
                    <a:pt x="982566" y="0"/>
                  </a:moveTo>
                  <a:lnTo>
                    <a:pt x="0" y="0"/>
                  </a:lnTo>
                  <a:lnTo>
                    <a:pt x="1133" y="47605"/>
                  </a:lnTo>
                  <a:lnTo>
                    <a:pt x="4497" y="94627"/>
                  </a:lnTo>
                  <a:lnTo>
                    <a:pt x="10043" y="141012"/>
                  </a:lnTo>
                  <a:lnTo>
                    <a:pt x="17717" y="186709"/>
                  </a:lnTo>
                  <a:lnTo>
                    <a:pt x="27468" y="231668"/>
                  </a:lnTo>
                  <a:lnTo>
                    <a:pt x="39246" y="275835"/>
                  </a:lnTo>
                  <a:lnTo>
                    <a:pt x="52998" y="319161"/>
                  </a:lnTo>
                  <a:lnTo>
                    <a:pt x="68672" y="361593"/>
                  </a:lnTo>
                  <a:lnTo>
                    <a:pt x="86219" y="403080"/>
                  </a:lnTo>
                  <a:lnTo>
                    <a:pt x="105585" y="443570"/>
                  </a:lnTo>
                  <a:lnTo>
                    <a:pt x="126720" y="483013"/>
                  </a:lnTo>
                  <a:lnTo>
                    <a:pt x="149572" y="521356"/>
                  </a:lnTo>
                  <a:lnTo>
                    <a:pt x="174090" y="558548"/>
                  </a:lnTo>
                  <a:lnTo>
                    <a:pt x="200222" y="594538"/>
                  </a:lnTo>
                  <a:lnTo>
                    <a:pt x="227917" y="629274"/>
                  </a:lnTo>
                  <a:lnTo>
                    <a:pt x="257122" y="662704"/>
                  </a:lnTo>
                  <a:lnTo>
                    <a:pt x="287788" y="694778"/>
                  </a:lnTo>
                  <a:lnTo>
                    <a:pt x="319862" y="725444"/>
                  </a:lnTo>
                  <a:lnTo>
                    <a:pt x="353292" y="754649"/>
                  </a:lnTo>
                  <a:lnTo>
                    <a:pt x="388028" y="782344"/>
                  </a:lnTo>
                  <a:lnTo>
                    <a:pt x="424018" y="808476"/>
                  </a:lnTo>
                  <a:lnTo>
                    <a:pt x="461210" y="832994"/>
                  </a:lnTo>
                  <a:lnTo>
                    <a:pt x="499553" y="855846"/>
                  </a:lnTo>
                  <a:lnTo>
                    <a:pt x="538996" y="876981"/>
                  </a:lnTo>
                  <a:lnTo>
                    <a:pt x="579486" y="896347"/>
                  </a:lnTo>
                  <a:lnTo>
                    <a:pt x="620973" y="913893"/>
                  </a:lnTo>
                  <a:lnTo>
                    <a:pt x="663405" y="929568"/>
                  </a:lnTo>
                  <a:lnTo>
                    <a:pt x="706731" y="943320"/>
                  </a:lnTo>
                  <a:lnTo>
                    <a:pt x="750898" y="955098"/>
                  </a:lnTo>
                  <a:lnTo>
                    <a:pt x="795857" y="964849"/>
                  </a:lnTo>
                  <a:lnTo>
                    <a:pt x="841554" y="972523"/>
                  </a:lnTo>
                  <a:lnTo>
                    <a:pt x="887939" y="978068"/>
                  </a:lnTo>
                  <a:lnTo>
                    <a:pt x="934960" y="981433"/>
                  </a:lnTo>
                  <a:lnTo>
                    <a:pt x="982566" y="982566"/>
                  </a:lnTo>
                  <a:lnTo>
                    <a:pt x="982566" y="0"/>
                  </a:lnTo>
                  <a:close/>
                </a:path>
              </a:pathLst>
            </a:custGeom>
            <a:solidFill>
              <a:srgbClr val="F7F9F9"/>
            </a:solidFill>
          </p:spPr>
          <p:txBody>
            <a:bodyPr wrap="square" lIns="0" tIns="0" rIns="0" bIns="0" rtlCol="0"/>
            <a:lstStyle/>
            <a:p>
              <a:pPr defTabSz="554466"/>
              <a:endParaRPr sz="1092">
                <a:latin typeface="Calibri"/>
              </a:endParaRPr>
            </a:p>
          </p:txBody>
        </p:sp>
        <p:sp>
          <p:nvSpPr>
            <p:cNvPr id="28" name="object 23">
              <a:extLst>
                <a:ext uri="{FF2B5EF4-FFF2-40B4-BE49-F238E27FC236}">
                  <a16:creationId xmlns:a16="http://schemas.microsoft.com/office/drawing/2014/main" id="{4E437783-789B-9857-073A-2092FC47F2E0}"/>
                </a:ext>
              </a:extLst>
            </p:cNvPr>
            <p:cNvSpPr/>
            <p:nvPr/>
          </p:nvSpPr>
          <p:spPr>
            <a:xfrm>
              <a:off x="19121928" y="1000580"/>
              <a:ext cx="982980" cy="982980"/>
            </a:xfrm>
            <a:custGeom>
              <a:avLst/>
              <a:gdLst/>
              <a:ahLst/>
              <a:cxnLst/>
              <a:rect l="l" t="t" r="r" b="b"/>
              <a:pathLst>
                <a:path w="982980" h="982980">
                  <a:moveTo>
                    <a:pt x="982566" y="0"/>
                  </a:moveTo>
                  <a:lnTo>
                    <a:pt x="239427" y="0"/>
                  </a:lnTo>
                  <a:lnTo>
                    <a:pt x="191172" y="4864"/>
                  </a:lnTo>
                  <a:lnTo>
                    <a:pt x="146229" y="18814"/>
                  </a:lnTo>
                  <a:lnTo>
                    <a:pt x="105559" y="40889"/>
                  </a:lnTo>
                  <a:lnTo>
                    <a:pt x="70124" y="70124"/>
                  </a:lnTo>
                  <a:lnTo>
                    <a:pt x="40889" y="105559"/>
                  </a:lnTo>
                  <a:lnTo>
                    <a:pt x="18814" y="146229"/>
                  </a:lnTo>
                  <a:lnTo>
                    <a:pt x="4864" y="191172"/>
                  </a:lnTo>
                  <a:lnTo>
                    <a:pt x="0" y="239427"/>
                  </a:lnTo>
                  <a:lnTo>
                    <a:pt x="0" y="982566"/>
                  </a:lnTo>
                  <a:lnTo>
                    <a:pt x="982566" y="982566"/>
                  </a:lnTo>
                  <a:lnTo>
                    <a:pt x="982566" y="0"/>
                  </a:lnTo>
                  <a:close/>
                </a:path>
              </a:pathLst>
            </a:custGeom>
            <a:solidFill>
              <a:srgbClr val="E20C8E"/>
            </a:solidFill>
          </p:spPr>
          <p:txBody>
            <a:bodyPr wrap="square" lIns="0" tIns="0" rIns="0" bIns="0" rtlCol="0"/>
            <a:lstStyle/>
            <a:p>
              <a:pPr defTabSz="554466"/>
              <a:endParaRPr sz="1092">
                <a:latin typeface="Calibri"/>
              </a:endParaRPr>
            </a:p>
          </p:txBody>
        </p:sp>
        <p:sp>
          <p:nvSpPr>
            <p:cNvPr id="29" name="object 24">
              <a:extLst>
                <a:ext uri="{FF2B5EF4-FFF2-40B4-BE49-F238E27FC236}">
                  <a16:creationId xmlns:a16="http://schemas.microsoft.com/office/drawing/2014/main" id="{B68B2587-39C2-83D2-CEC8-D304290B33E1}"/>
                </a:ext>
              </a:extLst>
            </p:cNvPr>
            <p:cNvSpPr/>
            <p:nvPr/>
          </p:nvSpPr>
          <p:spPr>
            <a:xfrm>
              <a:off x="16135634" y="1983149"/>
              <a:ext cx="1985010" cy="1985010"/>
            </a:xfrm>
            <a:custGeom>
              <a:avLst/>
              <a:gdLst/>
              <a:ahLst/>
              <a:cxnLst/>
              <a:rect l="l" t="t" r="r" b="b"/>
              <a:pathLst>
                <a:path w="1985009" h="1985010">
                  <a:moveTo>
                    <a:pt x="0" y="0"/>
                  </a:moveTo>
                  <a:lnTo>
                    <a:pt x="574" y="48214"/>
                  </a:lnTo>
                  <a:lnTo>
                    <a:pt x="2288" y="96147"/>
                  </a:lnTo>
                  <a:lnTo>
                    <a:pt x="5129" y="143784"/>
                  </a:lnTo>
                  <a:lnTo>
                    <a:pt x="9084" y="191113"/>
                  </a:lnTo>
                  <a:lnTo>
                    <a:pt x="14139" y="238121"/>
                  </a:lnTo>
                  <a:lnTo>
                    <a:pt x="20283" y="284794"/>
                  </a:lnTo>
                  <a:lnTo>
                    <a:pt x="27501" y="331120"/>
                  </a:lnTo>
                  <a:lnTo>
                    <a:pt x="35883" y="377583"/>
                  </a:lnTo>
                  <a:lnTo>
                    <a:pt x="45111" y="422679"/>
                  </a:lnTo>
                  <a:lnTo>
                    <a:pt x="55476" y="467886"/>
                  </a:lnTo>
                  <a:lnTo>
                    <a:pt x="66864" y="512694"/>
                  </a:lnTo>
                  <a:lnTo>
                    <a:pt x="79262" y="557089"/>
                  </a:lnTo>
                  <a:lnTo>
                    <a:pt x="92657" y="601059"/>
                  </a:lnTo>
                  <a:lnTo>
                    <a:pt x="107035" y="644591"/>
                  </a:lnTo>
                  <a:lnTo>
                    <a:pt x="122385" y="687672"/>
                  </a:lnTo>
                  <a:lnTo>
                    <a:pt x="138693" y="730288"/>
                  </a:lnTo>
                  <a:lnTo>
                    <a:pt x="155945" y="772428"/>
                  </a:lnTo>
                  <a:lnTo>
                    <a:pt x="174130" y="814077"/>
                  </a:lnTo>
                  <a:lnTo>
                    <a:pt x="193233" y="855223"/>
                  </a:lnTo>
                  <a:lnTo>
                    <a:pt x="213243" y="895853"/>
                  </a:lnTo>
                  <a:lnTo>
                    <a:pt x="234145" y="935954"/>
                  </a:lnTo>
                  <a:lnTo>
                    <a:pt x="255927" y="975513"/>
                  </a:lnTo>
                  <a:lnTo>
                    <a:pt x="278577" y="1014517"/>
                  </a:lnTo>
                  <a:lnTo>
                    <a:pt x="302080" y="1052952"/>
                  </a:lnTo>
                  <a:lnTo>
                    <a:pt x="326424" y="1090807"/>
                  </a:lnTo>
                  <a:lnTo>
                    <a:pt x="351597" y="1128067"/>
                  </a:lnTo>
                  <a:lnTo>
                    <a:pt x="377584" y="1164720"/>
                  </a:lnTo>
                  <a:lnTo>
                    <a:pt x="404373" y="1200754"/>
                  </a:lnTo>
                  <a:lnTo>
                    <a:pt x="431952" y="1236154"/>
                  </a:lnTo>
                  <a:lnTo>
                    <a:pt x="460306" y="1270908"/>
                  </a:lnTo>
                  <a:lnTo>
                    <a:pt x="489423" y="1305003"/>
                  </a:lnTo>
                  <a:lnTo>
                    <a:pt x="519291" y="1338425"/>
                  </a:lnTo>
                  <a:lnTo>
                    <a:pt x="549895" y="1371163"/>
                  </a:lnTo>
                  <a:lnTo>
                    <a:pt x="581224" y="1403203"/>
                  </a:lnTo>
                  <a:lnTo>
                    <a:pt x="613264" y="1434532"/>
                  </a:lnTo>
                  <a:lnTo>
                    <a:pt x="646001" y="1465136"/>
                  </a:lnTo>
                  <a:lnTo>
                    <a:pt x="679424" y="1495004"/>
                  </a:lnTo>
                  <a:lnTo>
                    <a:pt x="713519" y="1524121"/>
                  </a:lnTo>
                  <a:lnTo>
                    <a:pt x="748273" y="1552476"/>
                  </a:lnTo>
                  <a:lnTo>
                    <a:pt x="783673" y="1580054"/>
                  </a:lnTo>
                  <a:lnTo>
                    <a:pt x="819706" y="1606844"/>
                  </a:lnTo>
                  <a:lnTo>
                    <a:pt x="856359" y="1632831"/>
                  </a:lnTo>
                  <a:lnTo>
                    <a:pt x="893619" y="1658004"/>
                  </a:lnTo>
                  <a:lnTo>
                    <a:pt x="931474" y="1682348"/>
                  </a:lnTo>
                  <a:lnTo>
                    <a:pt x="969909" y="1705852"/>
                  </a:lnTo>
                  <a:lnTo>
                    <a:pt x="1008913" y="1728501"/>
                  </a:lnTo>
                  <a:lnTo>
                    <a:pt x="1048472" y="1750284"/>
                  </a:lnTo>
                  <a:lnTo>
                    <a:pt x="1088573" y="1771186"/>
                  </a:lnTo>
                  <a:lnTo>
                    <a:pt x="1129203" y="1791196"/>
                  </a:lnTo>
                  <a:lnTo>
                    <a:pt x="1170349" y="1810299"/>
                  </a:lnTo>
                  <a:lnTo>
                    <a:pt x="1211998" y="1828484"/>
                  </a:lnTo>
                  <a:lnTo>
                    <a:pt x="1254138" y="1845737"/>
                  </a:lnTo>
                  <a:lnTo>
                    <a:pt x="1296755" y="1862045"/>
                  </a:lnTo>
                  <a:lnTo>
                    <a:pt x="1339836" y="1877394"/>
                  </a:lnTo>
                  <a:lnTo>
                    <a:pt x="1383368" y="1891773"/>
                  </a:lnTo>
                  <a:lnTo>
                    <a:pt x="1427338" y="1905168"/>
                  </a:lnTo>
                  <a:lnTo>
                    <a:pt x="1471734" y="1917566"/>
                  </a:lnTo>
                  <a:lnTo>
                    <a:pt x="1516541" y="1928954"/>
                  </a:lnTo>
                  <a:lnTo>
                    <a:pt x="1561748" y="1939319"/>
                  </a:lnTo>
                  <a:lnTo>
                    <a:pt x="1607341" y="1948649"/>
                  </a:lnTo>
                  <a:lnTo>
                    <a:pt x="1653308" y="1956929"/>
                  </a:lnTo>
                  <a:lnTo>
                    <a:pt x="1699634" y="1964148"/>
                  </a:lnTo>
                  <a:lnTo>
                    <a:pt x="1746308" y="1970291"/>
                  </a:lnTo>
                  <a:lnTo>
                    <a:pt x="1793316" y="1975347"/>
                  </a:lnTo>
                  <a:lnTo>
                    <a:pt x="1840646" y="1979302"/>
                  </a:lnTo>
                  <a:lnTo>
                    <a:pt x="1888283" y="1982143"/>
                  </a:lnTo>
                  <a:lnTo>
                    <a:pt x="1936216" y="1983857"/>
                  </a:lnTo>
                  <a:lnTo>
                    <a:pt x="1984431" y="1984431"/>
                  </a:lnTo>
                  <a:lnTo>
                    <a:pt x="1983857" y="1936206"/>
                  </a:lnTo>
                  <a:lnTo>
                    <a:pt x="1982143" y="1888274"/>
                  </a:lnTo>
                  <a:lnTo>
                    <a:pt x="1979302" y="1840637"/>
                  </a:lnTo>
                  <a:lnTo>
                    <a:pt x="1975347" y="1793308"/>
                  </a:lnTo>
                  <a:lnTo>
                    <a:pt x="1970291" y="1746300"/>
                  </a:lnTo>
                  <a:lnTo>
                    <a:pt x="1964148" y="1699626"/>
                  </a:lnTo>
                  <a:lnTo>
                    <a:pt x="1956929" y="1653300"/>
                  </a:lnTo>
                  <a:lnTo>
                    <a:pt x="1948548" y="1606844"/>
                  </a:lnTo>
                  <a:lnTo>
                    <a:pt x="1939319" y="1561741"/>
                  </a:lnTo>
                  <a:lnTo>
                    <a:pt x="1928954" y="1516535"/>
                  </a:lnTo>
                  <a:lnTo>
                    <a:pt x="1917566" y="1471727"/>
                  </a:lnTo>
                  <a:lnTo>
                    <a:pt x="1905168" y="1427332"/>
                  </a:lnTo>
                  <a:lnTo>
                    <a:pt x="1891773" y="1383362"/>
                  </a:lnTo>
                  <a:lnTo>
                    <a:pt x="1877394" y="1339830"/>
                  </a:lnTo>
                  <a:lnTo>
                    <a:pt x="1862045" y="1296750"/>
                  </a:lnTo>
                  <a:lnTo>
                    <a:pt x="1845737" y="1254133"/>
                  </a:lnTo>
                  <a:lnTo>
                    <a:pt x="1828484" y="1211994"/>
                  </a:lnTo>
                  <a:lnTo>
                    <a:pt x="1810299" y="1170345"/>
                  </a:lnTo>
                  <a:lnTo>
                    <a:pt x="1791196" y="1129199"/>
                  </a:lnTo>
                  <a:lnTo>
                    <a:pt x="1771186" y="1088569"/>
                  </a:lnTo>
                  <a:lnTo>
                    <a:pt x="1750284" y="1048468"/>
                  </a:lnTo>
                  <a:lnTo>
                    <a:pt x="1728501" y="1008910"/>
                  </a:lnTo>
                  <a:lnTo>
                    <a:pt x="1705852" y="969906"/>
                  </a:lnTo>
                  <a:lnTo>
                    <a:pt x="1682348" y="931471"/>
                  </a:lnTo>
                  <a:lnTo>
                    <a:pt x="1658004" y="893617"/>
                  </a:lnTo>
                  <a:lnTo>
                    <a:pt x="1632831" y="856357"/>
                  </a:lnTo>
                  <a:lnTo>
                    <a:pt x="1606844" y="819703"/>
                  </a:lnTo>
                  <a:lnTo>
                    <a:pt x="1580054" y="783671"/>
                  </a:lnTo>
                  <a:lnTo>
                    <a:pt x="1552476" y="748271"/>
                  </a:lnTo>
                  <a:lnTo>
                    <a:pt x="1524121" y="713517"/>
                  </a:lnTo>
                  <a:lnTo>
                    <a:pt x="1495004" y="679422"/>
                  </a:lnTo>
                  <a:lnTo>
                    <a:pt x="1465136" y="646000"/>
                  </a:lnTo>
                  <a:lnTo>
                    <a:pt x="1434532" y="613262"/>
                  </a:lnTo>
                  <a:lnTo>
                    <a:pt x="1403203" y="581223"/>
                  </a:lnTo>
                  <a:lnTo>
                    <a:pt x="1371163" y="549894"/>
                  </a:lnTo>
                  <a:lnTo>
                    <a:pt x="1338425" y="519290"/>
                  </a:lnTo>
                  <a:lnTo>
                    <a:pt x="1305003" y="489422"/>
                  </a:lnTo>
                  <a:lnTo>
                    <a:pt x="1270908" y="460305"/>
                  </a:lnTo>
                  <a:lnTo>
                    <a:pt x="1236154" y="431951"/>
                  </a:lnTo>
                  <a:lnTo>
                    <a:pt x="1200754" y="404373"/>
                  </a:lnTo>
                  <a:lnTo>
                    <a:pt x="1164720" y="377583"/>
                  </a:lnTo>
                  <a:lnTo>
                    <a:pt x="1128067" y="351596"/>
                  </a:lnTo>
                  <a:lnTo>
                    <a:pt x="1090807" y="326424"/>
                  </a:lnTo>
                  <a:lnTo>
                    <a:pt x="1052952" y="302080"/>
                  </a:lnTo>
                  <a:lnTo>
                    <a:pt x="1014517" y="278576"/>
                  </a:lnTo>
                  <a:lnTo>
                    <a:pt x="975513" y="255927"/>
                  </a:lnTo>
                  <a:lnTo>
                    <a:pt x="935954" y="234145"/>
                  </a:lnTo>
                  <a:lnTo>
                    <a:pt x="895853" y="213242"/>
                  </a:lnTo>
                  <a:lnTo>
                    <a:pt x="855223" y="193233"/>
                  </a:lnTo>
                  <a:lnTo>
                    <a:pt x="814077" y="174129"/>
                  </a:lnTo>
                  <a:lnTo>
                    <a:pt x="772428" y="155945"/>
                  </a:lnTo>
                  <a:lnTo>
                    <a:pt x="730288" y="138692"/>
                  </a:lnTo>
                  <a:lnTo>
                    <a:pt x="687672" y="122385"/>
                  </a:lnTo>
                  <a:lnTo>
                    <a:pt x="644591" y="107035"/>
                  </a:lnTo>
                  <a:lnTo>
                    <a:pt x="601059" y="92657"/>
                  </a:lnTo>
                  <a:lnTo>
                    <a:pt x="557089" y="79262"/>
                  </a:lnTo>
                  <a:lnTo>
                    <a:pt x="512694" y="66864"/>
                  </a:lnTo>
                  <a:lnTo>
                    <a:pt x="467886" y="55476"/>
                  </a:lnTo>
                  <a:lnTo>
                    <a:pt x="422679" y="45111"/>
                  </a:lnTo>
                  <a:lnTo>
                    <a:pt x="377086" y="35782"/>
                  </a:lnTo>
                  <a:lnTo>
                    <a:pt x="331120" y="27501"/>
                  </a:lnTo>
                  <a:lnTo>
                    <a:pt x="284794" y="20283"/>
                  </a:lnTo>
                  <a:lnTo>
                    <a:pt x="238121" y="14139"/>
                  </a:lnTo>
                  <a:lnTo>
                    <a:pt x="191113" y="9084"/>
                  </a:lnTo>
                  <a:lnTo>
                    <a:pt x="143784" y="5129"/>
                  </a:lnTo>
                  <a:lnTo>
                    <a:pt x="96147" y="2288"/>
                  </a:lnTo>
                  <a:lnTo>
                    <a:pt x="48214" y="574"/>
                  </a:lnTo>
                  <a:lnTo>
                    <a:pt x="0" y="0"/>
                  </a:lnTo>
                  <a:close/>
                </a:path>
              </a:pathLst>
            </a:custGeom>
            <a:solidFill>
              <a:srgbClr val="E8C421"/>
            </a:solidFill>
          </p:spPr>
          <p:txBody>
            <a:bodyPr wrap="square" lIns="0" tIns="0" rIns="0" bIns="0" rtlCol="0"/>
            <a:lstStyle/>
            <a:p>
              <a:pPr defTabSz="554466"/>
              <a:endParaRPr sz="1092">
                <a:latin typeface="Calibri"/>
              </a:endParaRPr>
            </a:p>
          </p:txBody>
        </p:sp>
      </p:grpSp>
      <p:pic>
        <p:nvPicPr>
          <p:cNvPr id="16" name="Picture 15">
            <a:extLst>
              <a:ext uri="{FF2B5EF4-FFF2-40B4-BE49-F238E27FC236}">
                <a16:creationId xmlns:a16="http://schemas.microsoft.com/office/drawing/2014/main" id="{338BB6B3-54CC-9AD2-AE0E-0598B21FC5E1}"/>
              </a:ext>
            </a:extLst>
          </p:cNvPr>
          <p:cNvPicPr>
            <a:picLocks noChangeAspect="1"/>
          </p:cNvPicPr>
          <p:nvPr/>
        </p:nvPicPr>
        <p:blipFill>
          <a:blip r:embed="rId3"/>
          <a:stretch>
            <a:fillRect/>
          </a:stretch>
        </p:blipFill>
        <p:spPr>
          <a:xfrm>
            <a:off x="1387875" y="3025840"/>
            <a:ext cx="8767698" cy="3555974"/>
          </a:xfrm>
          <a:prstGeom prst="rect">
            <a:avLst/>
          </a:prstGeom>
        </p:spPr>
      </p:pic>
    </p:spTree>
    <p:extLst>
      <p:ext uri="{BB962C8B-B14F-4D97-AF65-F5344CB8AC3E}">
        <p14:creationId xmlns:p14="http://schemas.microsoft.com/office/powerpoint/2010/main" val="1611019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6B923-92C7-AF5A-AC36-1954099AE6A6}"/>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D3B88AE0-E180-E1CE-45B5-6856BCB116F5}"/>
              </a:ext>
            </a:extLst>
          </p:cNvPr>
          <p:cNvSpPr/>
          <p:nvPr/>
        </p:nvSpPr>
        <p:spPr>
          <a:xfrm>
            <a:off x="474770" y="-16536"/>
            <a:ext cx="11716294" cy="687429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8195E"/>
          </a:solidFill>
        </p:spPr>
        <p:txBody>
          <a:bodyPr wrap="square" lIns="0" tIns="0" rIns="0" bIns="0" rtlCol="0"/>
          <a:lstStyle/>
          <a:p>
            <a:pPr defTabSz="554466"/>
            <a:endParaRPr sz="1092">
              <a:latin typeface="Calibri"/>
            </a:endParaRPr>
          </a:p>
        </p:txBody>
      </p:sp>
      <p:sp>
        <p:nvSpPr>
          <p:cNvPr id="13" name="object 2">
            <a:extLst>
              <a:ext uri="{FF2B5EF4-FFF2-40B4-BE49-F238E27FC236}">
                <a16:creationId xmlns:a16="http://schemas.microsoft.com/office/drawing/2014/main" id="{1E1C390A-4B79-0204-5BC0-4804C41B44DD}"/>
              </a:ext>
            </a:extLst>
          </p:cNvPr>
          <p:cNvSpPr/>
          <p:nvPr/>
        </p:nvSpPr>
        <p:spPr>
          <a:xfrm>
            <a:off x="5516" y="3571"/>
            <a:ext cx="383837" cy="6854189"/>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20C8E"/>
          </a:solidFill>
        </p:spPr>
        <p:txBody>
          <a:bodyPr wrap="square" lIns="0" tIns="0" rIns="0" bIns="0" rtlCol="0"/>
          <a:lstStyle/>
          <a:p>
            <a:pPr defTabSz="554466"/>
            <a:endParaRPr sz="1092">
              <a:latin typeface="Calibri"/>
            </a:endParaRPr>
          </a:p>
        </p:txBody>
      </p:sp>
      <p:grpSp>
        <p:nvGrpSpPr>
          <p:cNvPr id="25" name="Group 24">
            <a:extLst>
              <a:ext uri="{FF2B5EF4-FFF2-40B4-BE49-F238E27FC236}">
                <a16:creationId xmlns:a16="http://schemas.microsoft.com/office/drawing/2014/main" id="{351ED4CD-2536-F35D-22E9-C26F31660C5C}"/>
              </a:ext>
            </a:extLst>
          </p:cNvPr>
          <p:cNvGrpSpPr/>
          <p:nvPr/>
        </p:nvGrpSpPr>
        <p:grpSpPr>
          <a:xfrm>
            <a:off x="10409135" y="6251050"/>
            <a:ext cx="1327653" cy="187720"/>
            <a:chOff x="1047076" y="1047095"/>
            <a:chExt cx="3943134" cy="557530"/>
          </a:xfrm>
        </p:grpSpPr>
        <p:sp>
          <p:nvSpPr>
            <p:cNvPr id="3" name="object 3">
              <a:extLst>
                <a:ext uri="{FF2B5EF4-FFF2-40B4-BE49-F238E27FC236}">
                  <a16:creationId xmlns:a16="http://schemas.microsoft.com/office/drawing/2014/main" id="{C05EB49F-7F93-DDC1-6DE7-A150C7E8EC0C}"/>
                </a:ext>
              </a:extLst>
            </p:cNvPr>
            <p:cNvSpPr/>
            <p:nvPr/>
          </p:nvSpPr>
          <p:spPr>
            <a:xfrm>
              <a:off x="1733916" y="1212738"/>
              <a:ext cx="386715" cy="390525"/>
            </a:xfrm>
            <a:custGeom>
              <a:avLst/>
              <a:gdLst/>
              <a:ahLst/>
              <a:cxnLst/>
              <a:rect l="l" t="t" r="r" b="b"/>
              <a:pathLst>
                <a:path w="386714" h="390525">
                  <a:moveTo>
                    <a:pt x="193301" y="0"/>
                  </a:moveTo>
                  <a:lnTo>
                    <a:pt x="154937" y="3319"/>
                  </a:lnTo>
                  <a:lnTo>
                    <a:pt x="118434" y="14271"/>
                  </a:lnTo>
                  <a:lnTo>
                    <a:pt x="84915" y="32409"/>
                  </a:lnTo>
                  <a:lnTo>
                    <a:pt x="55504" y="57265"/>
                  </a:lnTo>
                  <a:lnTo>
                    <a:pt x="27752" y="92786"/>
                  </a:lnTo>
                  <a:lnTo>
                    <a:pt x="9250" y="132363"/>
                  </a:lnTo>
                  <a:lnTo>
                    <a:pt x="2" y="174360"/>
                  </a:lnTo>
                  <a:lnTo>
                    <a:pt x="0" y="217197"/>
                  </a:lnTo>
                  <a:lnTo>
                    <a:pt x="9250" y="259210"/>
                  </a:lnTo>
                  <a:lnTo>
                    <a:pt x="27752" y="298789"/>
                  </a:lnTo>
                  <a:lnTo>
                    <a:pt x="55504" y="334314"/>
                  </a:lnTo>
                  <a:lnTo>
                    <a:pt x="90541" y="362237"/>
                  </a:lnTo>
                  <a:lnTo>
                    <a:pt x="129714" y="380906"/>
                  </a:lnTo>
                  <a:lnTo>
                    <a:pt x="171381" y="390316"/>
                  </a:lnTo>
                  <a:lnTo>
                    <a:pt x="213901" y="390460"/>
                  </a:lnTo>
                  <a:lnTo>
                    <a:pt x="255630" y="381334"/>
                  </a:lnTo>
                  <a:lnTo>
                    <a:pt x="294929" y="362931"/>
                  </a:lnTo>
                  <a:lnTo>
                    <a:pt x="330155" y="335246"/>
                  </a:lnTo>
                  <a:lnTo>
                    <a:pt x="358853" y="298785"/>
                  </a:lnTo>
                  <a:lnTo>
                    <a:pt x="361248" y="293663"/>
                  </a:lnTo>
                  <a:lnTo>
                    <a:pt x="195985" y="293663"/>
                  </a:lnTo>
                  <a:lnTo>
                    <a:pt x="161215" y="288052"/>
                  </a:lnTo>
                  <a:lnTo>
                    <a:pt x="128873" y="267656"/>
                  </a:lnTo>
                  <a:lnTo>
                    <a:pt x="106064" y="232425"/>
                  </a:lnTo>
                  <a:lnTo>
                    <a:pt x="99298" y="195793"/>
                  </a:lnTo>
                  <a:lnTo>
                    <a:pt x="106064" y="159160"/>
                  </a:lnTo>
                  <a:lnTo>
                    <a:pt x="126360" y="126488"/>
                  </a:lnTo>
                  <a:lnTo>
                    <a:pt x="174491" y="99496"/>
                  </a:lnTo>
                  <a:lnTo>
                    <a:pt x="193227" y="97871"/>
                  </a:lnTo>
                  <a:lnTo>
                    <a:pt x="361242" y="97871"/>
                  </a:lnTo>
                  <a:lnTo>
                    <a:pt x="358853" y="92762"/>
                  </a:lnTo>
                  <a:lnTo>
                    <a:pt x="331097" y="57233"/>
                  </a:lnTo>
                  <a:lnTo>
                    <a:pt x="301680" y="32397"/>
                  </a:lnTo>
                  <a:lnTo>
                    <a:pt x="268160" y="14269"/>
                  </a:lnTo>
                  <a:lnTo>
                    <a:pt x="231659" y="3315"/>
                  </a:lnTo>
                  <a:lnTo>
                    <a:pt x="193301" y="0"/>
                  </a:lnTo>
                  <a:close/>
                </a:path>
                <a:path w="386714" h="390525">
                  <a:moveTo>
                    <a:pt x="361242" y="97871"/>
                  </a:moveTo>
                  <a:lnTo>
                    <a:pt x="193227" y="97871"/>
                  </a:lnTo>
                  <a:lnTo>
                    <a:pt x="211973" y="99656"/>
                  </a:lnTo>
                  <a:lnTo>
                    <a:pt x="229743" y="105241"/>
                  </a:lnTo>
                  <a:lnTo>
                    <a:pt x="245973" y="114382"/>
                  </a:lnTo>
                  <a:lnTo>
                    <a:pt x="260094" y="126833"/>
                  </a:lnTo>
                  <a:lnTo>
                    <a:pt x="280939" y="159217"/>
                  </a:lnTo>
                  <a:lnTo>
                    <a:pt x="287887" y="195799"/>
                  </a:lnTo>
                  <a:lnTo>
                    <a:pt x="280939" y="232378"/>
                  </a:lnTo>
                  <a:lnTo>
                    <a:pt x="260094" y="264756"/>
                  </a:lnTo>
                  <a:lnTo>
                    <a:pt x="230329" y="285850"/>
                  </a:lnTo>
                  <a:lnTo>
                    <a:pt x="195985" y="293663"/>
                  </a:lnTo>
                  <a:lnTo>
                    <a:pt x="361248" y="293663"/>
                  </a:lnTo>
                  <a:lnTo>
                    <a:pt x="377357" y="259202"/>
                  </a:lnTo>
                  <a:lnTo>
                    <a:pt x="386607" y="217197"/>
                  </a:lnTo>
                  <a:lnTo>
                    <a:pt x="386609" y="174360"/>
                  </a:lnTo>
                  <a:lnTo>
                    <a:pt x="377357" y="132345"/>
                  </a:lnTo>
                  <a:lnTo>
                    <a:pt x="361242" y="97871"/>
                  </a:lnTo>
                  <a:close/>
                </a:path>
                <a:path w="386714" h="390525">
                  <a:moveTo>
                    <a:pt x="260084" y="264745"/>
                  </a:moveTo>
                  <a:close/>
                </a:path>
              </a:pathLst>
            </a:custGeom>
            <a:solidFill>
              <a:srgbClr val="FFFFFF"/>
            </a:solidFill>
          </p:spPr>
          <p:txBody>
            <a:bodyPr wrap="square" lIns="0" tIns="0" rIns="0" bIns="0" rtlCol="0"/>
            <a:lstStyle/>
            <a:p>
              <a:pPr defTabSz="554466"/>
              <a:endParaRPr sz="1092">
                <a:latin typeface="Calibri"/>
              </a:endParaRPr>
            </a:p>
          </p:txBody>
        </p:sp>
        <p:sp>
          <p:nvSpPr>
            <p:cNvPr id="4" name="object 4">
              <a:extLst>
                <a:ext uri="{FF2B5EF4-FFF2-40B4-BE49-F238E27FC236}">
                  <a16:creationId xmlns:a16="http://schemas.microsoft.com/office/drawing/2014/main" id="{929D4EA3-8720-A711-B7BD-6E9DF4FDDC05}"/>
                </a:ext>
              </a:extLst>
            </p:cNvPr>
            <p:cNvSpPr/>
            <p:nvPr/>
          </p:nvSpPr>
          <p:spPr>
            <a:xfrm>
              <a:off x="2526739" y="1212752"/>
              <a:ext cx="332105" cy="391795"/>
            </a:xfrm>
            <a:custGeom>
              <a:avLst/>
              <a:gdLst/>
              <a:ahLst/>
              <a:cxnLst/>
              <a:rect l="l" t="t" r="r" b="b"/>
              <a:pathLst>
                <a:path w="332105" h="391794">
                  <a:moveTo>
                    <a:pt x="167356" y="0"/>
                  </a:moveTo>
                  <a:lnTo>
                    <a:pt x="108952" y="7273"/>
                  </a:lnTo>
                  <a:lnTo>
                    <a:pt x="56657" y="34281"/>
                  </a:lnTo>
                  <a:lnTo>
                    <a:pt x="25088" y="71127"/>
                  </a:lnTo>
                  <a:lnTo>
                    <a:pt x="13496" y="118237"/>
                  </a:lnTo>
                  <a:lnTo>
                    <a:pt x="13967" y="131176"/>
                  </a:lnTo>
                  <a:lnTo>
                    <a:pt x="24365" y="168319"/>
                  </a:lnTo>
                  <a:lnTo>
                    <a:pt x="56301" y="202192"/>
                  </a:lnTo>
                  <a:lnTo>
                    <a:pt x="98363" y="221741"/>
                  </a:lnTo>
                  <a:lnTo>
                    <a:pt x="135907" y="231753"/>
                  </a:lnTo>
                  <a:lnTo>
                    <a:pt x="152696" y="234474"/>
                  </a:lnTo>
                  <a:lnTo>
                    <a:pt x="168795" y="237484"/>
                  </a:lnTo>
                  <a:lnTo>
                    <a:pt x="210276" y="248788"/>
                  </a:lnTo>
                  <a:lnTo>
                    <a:pt x="229019" y="268745"/>
                  </a:lnTo>
                  <a:lnTo>
                    <a:pt x="227966" y="275963"/>
                  </a:lnTo>
                  <a:lnTo>
                    <a:pt x="196949" y="300725"/>
                  </a:lnTo>
                  <a:lnTo>
                    <a:pt x="177209" y="302681"/>
                  </a:lnTo>
                  <a:lnTo>
                    <a:pt x="150308" y="299476"/>
                  </a:lnTo>
                  <a:lnTo>
                    <a:pt x="128205" y="289860"/>
                  </a:lnTo>
                  <a:lnTo>
                    <a:pt x="110901" y="273836"/>
                  </a:lnTo>
                  <a:lnTo>
                    <a:pt x="98394" y="251405"/>
                  </a:lnTo>
                  <a:lnTo>
                    <a:pt x="0" y="289834"/>
                  </a:lnTo>
                  <a:lnTo>
                    <a:pt x="26274" y="334326"/>
                  </a:lnTo>
                  <a:lnTo>
                    <a:pt x="63821" y="366102"/>
                  </a:lnTo>
                  <a:lnTo>
                    <a:pt x="112639" y="385163"/>
                  </a:lnTo>
                  <a:lnTo>
                    <a:pt x="172727" y="391506"/>
                  </a:lnTo>
                  <a:lnTo>
                    <a:pt x="208214" y="389354"/>
                  </a:lnTo>
                  <a:lnTo>
                    <a:pt x="266787" y="369973"/>
                  </a:lnTo>
                  <a:lnTo>
                    <a:pt x="308272" y="332501"/>
                  </a:lnTo>
                  <a:lnTo>
                    <a:pt x="329302" y="289022"/>
                  </a:lnTo>
                  <a:lnTo>
                    <a:pt x="331937" y="265782"/>
                  </a:lnTo>
                  <a:lnTo>
                    <a:pt x="331419" y="252788"/>
                  </a:lnTo>
                  <a:lnTo>
                    <a:pt x="320335" y="215700"/>
                  </a:lnTo>
                  <a:lnTo>
                    <a:pt x="286828" y="181533"/>
                  </a:lnTo>
                  <a:lnTo>
                    <a:pt x="244767" y="161974"/>
                  </a:lnTo>
                  <a:lnTo>
                    <a:pt x="195973" y="149168"/>
                  </a:lnTo>
                  <a:lnTo>
                    <a:pt x="180265" y="146198"/>
                  </a:lnTo>
                  <a:lnTo>
                    <a:pt x="164691" y="142629"/>
                  </a:lnTo>
                  <a:lnTo>
                    <a:pt x="149266" y="138463"/>
                  </a:lnTo>
                  <a:lnTo>
                    <a:pt x="134006" y="133702"/>
                  </a:lnTo>
                  <a:lnTo>
                    <a:pt x="123263" y="129409"/>
                  </a:lnTo>
                  <a:lnTo>
                    <a:pt x="117839" y="123273"/>
                  </a:lnTo>
                  <a:lnTo>
                    <a:pt x="117839" y="115232"/>
                  </a:lnTo>
                  <a:lnTo>
                    <a:pt x="147758" y="85941"/>
                  </a:lnTo>
                  <a:lnTo>
                    <a:pt x="166623" y="84363"/>
                  </a:lnTo>
                  <a:lnTo>
                    <a:pt x="190661" y="86953"/>
                  </a:lnTo>
                  <a:lnTo>
                    <a:pt x="210191" y="94722"/>
                  </a:lnTo>
                  <a:lnTo>
                    <a:pt x="225211" y="107670"/>
                  </a:lnTo>
                  <a:lnTo>
                    <a:pt x="235720" y="125797"/>
                  </a:lnTo>
                  <a:lnTo>
                    <a:pt x="326565" y="87369"/>
                  </a:lnTo>
                  <a:lnTo>
                    <a:pt x="299717" y="49137"/>
                  </a:lnTo>
                  <a:lnTo>
                    <a:pt x="264234" y="21833"/>
                  </a:lnTo>
                  <a:lnTo>
                    <a:pt x="220113" y="5454"/>
                  </a:lnTo>
                  <a:lnTo>
                    <a:pt x="167356" y="0"/>
                  </a:lnTo>
                  <a:close/>
                </a:path>
              </a:pathLst>
            </a:custGeom>
            <a:solidFill>
              <a:srgbClr val="FFFFFF"/>
            </a:solidFill>
          </p:spPr>
          <p:txBody>
            <a:bodyPr wrap="square" lIns="0" tIns="0" rIns="0" bIns="0" rtlCol="0"/>
            <a:lstStyle/>
            <a:p>
              <a:pPr defTabSz="554466"/>
              <a:endParaRPr sz="1092">
                <a:latin typeface="Calibri"/>
              </a:endParaRPr>
            </a:p>
          </p:txBody>
        </p:sp>
        <p:sp>
          <p:nvSpPr>
            <p:cNvPr id="5" name="object 5">
              <a:extLst>
                <a:ext uri="{FF2B5EF4-FFF2-40B4-BE49-F238E27FC236}">
                  <a16:creationId xmlns:a16="http://schemas.microsoft.com/office/drawing/2014/main" id="{8BA45B9C-5462-DB04-FCEE-43AAD74539A5}"/>
                </a:ext>
              </a:extLst>
            </p:cNvPr>
            <p:cNvSpPr/>
            <p:nvPr/>
          </p:nvSpPr>
          <p:spPr>
            <a:xfrm>
              <a:off x="3289680" y="1047095"/>
              <a:ext cx="1700530" cy="557530"/>
            </a:xfrm>
            <a:custGeom>
              <a:avLst/>
              <a:gdLst/>
              <a:ahLst/>
              <a:cxnLst/>
              <a:rect l="l" t="t" r="r" b="b"/>
              <a:pathLst>
                <a:path w="1700529" h="557530">
                  <a:moveTo>
                    <a:pt x="577532" y="319849"/>
                  </a:moveTo>
                  <a:lnTo>
                    <a:pt x="568528" y="254431"/>
                  </a:lnTo>
                  <a:lnTo>
                    <a:pt x="541515" y="205778"/>
                  </a:lnTo>
                  <a:lnTo>
                    <a:pt x="496811" y="175717"/>
                  </a:lnTo>
                  <a:lnTo>
                    <a:pt x="434848" y="165646"/>
                  </a:lnTo>
                  <a:lnTo>
                    <a:pt x="400456" y="168783"/>
                  </a:lnTo>
                  <a:lnTo>
                    <a:pt x="368515" y="180238"/>
                  </a:lnTo>
                  <a:lnTo>
                    <a:pt x="340410" y="199263"/>
                  </a:lnTo>
                  <a:lnTo>
                    <a:pt x="317639" y="225132"/>
                  </a:lnTo>
                  <a:lnTo>
                    <a:pt x="297446" y="199110"/>
                  </a:lnTo>
                  <a:lnTo>
                    <a:pt x="271449" y="180530"/>
                  </a:lnTo>
                  <a:lnTo>
                    <a:pt x="239623" y="169379"/>
                  </a:lnTo>
                  <a:lnTo>
                    <a:pt x="201993" y="165658"/>
                  </a:lnTo>
                  <a:lnTo>
                    <a:pt x="173278" y="168198"/>
                  </a:lnTo>
                  <a:lnTo>
                    <a:pt x="146316" y="177292"/>
                  </a:lnTo>
                  <a:lnTo>
                    <a:pt x="122237" y="192443"/>
                  </a:lnTo>
                  <a:lnTo>
                    <a:pt x="102120" y="213106"/>
                  </a:lnTo>
                  <a:lnTo>
                    <a:pt x="102120" y="173139"/>
                  </a:lnTo>
                  <a:lnTo>
                    <a:pt x="0" y="173139"/>
                  </a:lnTo>
                  <a:lnTo>
                    <a:pt x="0" y="549706"/>
                  </a:lnTo>
                  <a:lnTo>
                    <a:pt x="102882" y="549706"/>
                  </a:lnTo>
                  <a:lnTo>
                    <a:pt x="102882" y="344106"/>
                  </a:lnTo>
                  <a:lnTo>
                    <a:pt x="104038" y="322922"/>
                  </a:lnTo>
                  <a:lnTo>
                    <a:pt x="121297" y="276301"/>
                  </a:lnTo>
                  <a:lnTo>
                    <a:pt x="156438" y="254825"/>
                  </a:lnTo>
                  <a:lnTo>
                    <a:pt x="170497" y="253682"/>
                  </a:lnTo>
                  <a:lnTo>
                    <a:pt x="199085" y="258660"/>
                  </a:lnTo>
                  <a:lnTo>
                    <a:pt x="219519" y="273621"/>
                  </a:lnTo>
                  <a:lnTo>
                    <a:pt x="231775" y="298551"/>
                  </a:lnTo>
                  <a:lnTo>
                    <a:pt x="235864" y="333463"/>
                  </a:lnTo>
                  <a:lnTo>
                    <a:pt x="235864" y="549605"/>
                  </a:lnTo>
                  <a:lnTo>
                    <a:pt x="340245" y="549605"/>
                  </a:lnTo>
                  <a:lnTo>
                    <a:pt x="340245" y="344004"/>
                  </a:lnTo>
                  <a:lnTo>
                    <a:pt x="341401" y="322834"/>
                  </a:lnTo>
                  <a:lnTo>
                    <a:pt x="358660" y="276212"/>
                  </a:lnTo>
                  <a:lnTo>
                    <a:pt x="393801" y="254736"/>
                  </a:lnTo>
                  <a:lnTo>
                    <a:pt x="407860" y="253580"/>
                  </a:lnTo>
                  <a:lnTo>
                    <a:pt x="436448" y="258572"/>
                  </a:lnTo>
                  <a:lnTo>
                    <a:pt x="456869" y="273532"/>
                  </a:lnTo>
                  <a:lnTo>
                    <a:pt x="469099" y="298462"/>
                  </a:lnTo>
                  <a:lnTo>
                    <a:pt x="473151" y="333375"/>
                  </a:lnTo>
                  <a:lnTo>
                    <a:pt x="473151" y="549516"/>
                  </a:lnTo>
                  <a:lnTo>
                    <a:pt x="577532" y="549516"/>
                  </a:lnTo>
                  <a:lnTo>
                    <a:pt x="577532" y="319849"/>
                  </a:lnTo>
                  <a:close/>
                </a:path>
                <a:path w="1700529" h="557530">
                  <a:moveTo>
                    <a:pt x="1001039" y="173291"/>
                  </a:moveTo>
                  <a:lnTo>
                    <a:pt x="901103" y="173291"/>
                  </a:lnTo>
                  <a:lnTo>
                    <a:pt x="901103" y="360553"/>
                  </a:lnTo>
                  <a:lnTo>
                    <a:pt x="901077" y="361518"/>
                  </a:lnTo>
                  <a:lnTo>
                    <a:pt x="899629" y="380580"/>
                  </a:lnTo>
                  <a:lnTo>
                    <a:pt x="894422" y="399453"/>
                  </a:lnTo>
                  <a:lnTo>
                    <a:pt x="885723" y="417004"/>
                  </a:lnTo>
                  <a:lnTo>
                    <a:pt x="873709" y="432689"/>
                  </a:lnTo>
                  <a:lnTo>
                    <a:pt x="859307" y="445604"/>
                  </a:lnTo>
                  <a:lnTo>
                    <a:pt x="842632" y="455066"/>
                  </a:lnTo>
                  <a:lnTo>
                    <a:pt x="824331" y="460768"/>
                  </a:lnTo>
                  <a:lnTo>
                    <a:pt x="805027" y="462432"/>
                  </a:lnTo>
                  <a:lnTo>
                    <a:pt x="785139" y="460883"/>
                  </a:lnTo>
                  <a:lnTo>
                    <a:pt x="748715" y="446163"/>
                  </a:lnTo>
                  <a:lnTo>
                    <a:pt x="711352" y="399224"/>
                  </a:lnTo>
                  <a:lnTo>
                    <a:pt x="704456" y="360553"/>
                  </a:lnTo>
                  <a:lnTo>
                    <a:pt x="712558" y="322122"/>
                  </a:lnTo>
                  <a:lnTo>
                    <a:pt x="735596" y="288582"/>
                  </a:lnTo>
                  <a:lnTo>
                    <a:pt x="782167" y="262724"/>
                  </a:lnTo>
                  <a:lnTo>
                    <a:pt x="801662" y="259880"/>
                  </a:lnTo>
                  <a:lnTo>
                    <a:pt x="803338" y="259880"/>
                  </a:lnTo>
                  <a:lnTo>
                    <a:pt x="842556" y="267169"/>
                  </a:lnTo>
                  <a:lnTo>
                    <a:pt x="873709" y="289331"/>
                  </a:lnTo>
                  <a:lnTo>
                    <a:pt x="894473" y="322402"/>
                  </a:lnTo>
                  <a:lnTo>
                    <a:pt x="901103" y="360553"/>
                  </a:lnTo>
                  <a:lnTo>
                    <a:pt x="901103" y="173291"/>
                  </a:lnTo>
                  <a:lnTo>
                    <a:pt x="898169" y="173291"/>
                  </a:lnTo>
                  <a:lnTo>
                    <a:pt x="898105" y="210108"/>
                  </a:lnTo>
                  <a:lnTo>
                    <a:pt x="874179" y="190195"/>
                  </a:lnTo>
                  <a:lnTo>
                    <a:pt x="846912" y="175907"/>
                  </a:lnTo>
                  <a:lnTo>
                    <a:pt x="817270" y="167601"/>
                  </a:lnTo>
                  <a:lnTo>
                    <a:pt x="786193" y="165658"/>
                  </a:lnTo>
                  <a:lnTo>
                    <a:pt x="764108" y="166916"/>
                  </a:lnTo>
                  <a:lnTo>
                    <a:pt x="721271" y="177126"/>
                  </a:lnTo>
                  <a:lnTo>
                    <a:pt x="680466" y="198831"/>
                  </a:lnTo>
                  <a:lnTo>
                    <a:pt x="645871" y="232244"/>
                  </a:lnTo>
                  <a:lnTo>
                    <a:pt x="619404" y="277876"/>
                  </a:lnTo>
                  <a:lnTo>
                    <a:pt x="605015" y="332905"/>
                  </a:lnTo>
                  <a:lnTo>
                    <a:pt x="603758" y="361518"/>
                  </a:lnTo>
                  <a:lnTo>
                    <a:pt x="607301" y="404977"/>
                  </a:lnTo>
                  <a:lnTo>
                    <a:pt x="617931" y="443433"/>
                  </a:lnTo>
                  <a:lnTo>
                    <a:pt x="660488" y="505383"/>
                  </a:lnTo>
                  <a:lnTo>
                    <a:pt x="717600" y="543394"/>
                  </a:lnTo>
                  <a:lnTo>
                    <a:pt x="784758" y="557364"/>
                  </a:lnTo>
                  <a:lnTo>
                    <a:pt x="816851" y="555040"/>
                  </a:lnTo>
                  <a:lnTo>
                    <a:pt x="847204" y="545655"/>
                  </a:lnTo>
                  <a:lnTo>
                    <a:pt x="874687" y="529704"/>
                  </a:lnTo>
                  <a:lnTo>
                    <a:pt x="898169" y="507682"/>
                  </a:lnTo>
                  <a:lnTo>
                    <a:pt x="898169" y="549859"/>
                  </a:lnTo>
                  <a:lnTo>
                    <a:pt x="1001039" y="549859"/>
                  </a:lnTo>
                  <a:lnTo>
                    <a:pt x="1001039" y="507682"/>
                  </a:lnTo>
                  <a:lnTo>
                    <a:pt x="1001039" y="462432"/>
                  </a:lnTo>
                  <a:lnTo>
                    <a:pt x="1001039" y="259880"/>
                  </a:lnTo>
                  <a:lnTo>
                    <a:pt x="1001039" y="210108"/>
                  </a:lnTo>
                  <a:lnTo>
                    <a:pt x="1001039" y="173291"/>
                  </a:lnTo>
                  <a:close/>
                </a:path>
                <a:path w="1700529" h="557530">
                  <a:moveTo>
                    <a:pt x="1280007" y="173177"/>
                  </a:moveTo>
                  <a:lnTo>
                    <a:pt x="1247990" y="173177"/>
                  </a:lnTo>
                  <a:lnTo>
                    <a:pt x="1213713" y="177088"/>
                  </a:lnTo>
                  <a:lnTo>
                    <a:pt x="1185024" y="188696"/>
                  </a:lnTo>
                  <a:lnTo>
                    <a:pt x="1161935" y="207987"/>
                  </a:lnTo>
                  <a:lnTo>
                    <a:pt x="1144435" y="234962"/>
                  </a:lnTo>
                  <a:lnTo>
                    <a:pt x="1144435" y="173215"/>
                  </a:lnTo>
                  <a:lnTo>
                    <a:pt x="1042301" y="173215"/>
                  </a:lnTo>
                  <a:lnTo>
                    <a:pt x="1042301" y="549783"/>
                  </a:lnTo>
                  <a:lnTo>
                    <a:pt x="1145184" y="549783"/>
                  </a:lnTo>
                  <a:lnTo>
                    <a:pt x="1145184" y="372021"/>
                  </a:lnTo>
                  <a:lnTo>
                    <a:pt x="1146352" y="347840"/>
                  </a:lnTo>
                  <a:lnTo>
                    <a:pt x="1155725" y="310184"/>
                  </a:lnTo>
                  <a:lnTo>
                    <a:pt x="1188326" y="279209"/>
                  </a:lnTo>
                  <a:lnTo>
                    <a:pt x="1224013" y="273342"/>
                  </a:lnTo>
                  <a:lnTo>
                    <a:pt x="1280007" y="273342"/>
                  </a:lnTo>
                  <a:lnTo>
                    <a:pt x="1280007" y="173177"/>
                  </a:lnTo>
                  <a:close/>
                </a:path>
                <a:path w="1700529" h="557530">
                  <a:moveTo>
                    <a:pt x="1414526" y="0"/>
                  </a:moveTo>
                  <a:lnTo>
                    <a:pt x="1311643" y="0"/>
                  </a:lnTo>
                  <a:lnTo>
                    <a:pt x="1311643" y="549719"/>
                  </a:lnTo>
                  <a:lnTo>
                    <a:pt x="1414526" y="549719"/>
                  </a:lnTo>
                  <a:lnTo>
                    <a:pt x="1414526" y="0"/>
                  </a:lnTo>
                  <a:close/>
                </a:path>
                <a:path w="1700529" h="557530">
                  <a:moveTo>
                    <a:pt x="1699933" y="549719"/>
                  </a:moveTo>
                  <a:lnTo>
                    <a:pt x="1538655" y="342214"/>
                  </a:lnTo>
                  <a:lnTo>
                    <a:pt x="1673529" y="172542"/>
                  </a:lnTo>
                  <a:lnTo>
                    <a:pt x="1550822" y="172542"/>
                  </a:lnTo>
                  <a:lnTo>
                    <a:pt x="1417370" y="345757"/>
                  </a:lnTo>
                  <a:lnTo>
                    <a:pt x="1573707" y="549719"/>
                  </a:lnTo>
                  <a:lnTo>
                    <a:pt x="1699933" y="549719"/>
                  </a:lnTo>
                  <a:close/>
                </a:path>
              </a:pathLst>
            </a:custGeom>
            <a:solidFill>
              <a:srgbClr val="FFFFFF"/>
            </a:solidFill>
          </p:spPr>
          <p:txBody>
            <a:bodyPr wrap="square" lIns="0" tIns="0" rIns="0" bIns="0" rtlCol="0"/>
            <a:lstStyle/>
            <a:p>
              <a:pPr defTabSz="554466"/>
              <a:endParaRPr sz="1092">
                <a:latin typeface="Calibri"/>
              </a:endParaRPr>
            </a:p>
          </p:txBody>
        </p:sp>
        <p:sp>
          <p:nvSpPr>
            <p:cNvPr id="6" name="object 6">
              <a:extLst>
                <a:ext uri="{FF2B5EF4-FFF2-40B4-BE49-F238E27FC236}">
                  <a16:creationId xmlns:a16="http://schemas.microsoft.com/office/drawing/2014/main" id="{8454DCDF-430C-28DE-ADBC-C703CB7286C6}"/>
                </a:ext>
              </a:extLst>
            </p:cNvPr>
            <p:cNvSpPr/>
            <p:nvPr/>
          </p:nvSpPr>
          <p:spPr>
            <a:xfrm>
              <a:off x="2147967" y="1220305"/>
              <a:ext cx="365125" cy="384175"/>
            </a:xfrm>
            <a:custGeom>
              <a:avLst/>
              <a:gdLst/>
              <a:ahLst/>
              <a:cxnLst/>
              <a:rect l="l" t="t" r="r" b="b"/>
              <a:pathLst>
                <a:path w="365125" h="384175">
                  <a:moveTo>
                    <a:pt x="364753" y="0"/>
                  </a:moveTo>
                  <a:lnTo>
                    <a:pt x="261311" y="0"/>
                  </a:lnTo>
                  <a:lnTo>
                    <a:pt x="261321" y="200161"/>
                  </a:lnTo>
                  <a:lnTo>
                    <a:pt x="255272" y="239823"/>
                  </a:lnTo>
                  <a:lnTo>
                    <a:pt x="238626" y="266815"/>
                  </a:lnTo>
                  <a:lnTo>
                    <a:pt x="213631" y="282217"/>
                  </a:lnTo>
                  <a:lnTo>
                    <a:pt x="182538" y="287111"/>
                  </a:lnTo>
                  <a:lnTo>
                    <a:pt x="151282" y="282219"/>
                  </a:lnTo>
                  <a:lnTo>
                    <a:pt x="126306" y="266819"/>
                  </a:lnTo>
                  <a:lnTo>
                    <a:pt x="109750" y="239827"/>
                  </a:lnTo>
                  <a:lnTo>
                    <a:pt x="103756" y="200161"/>
                  </a:lnTo>
                  <a:lnTo>
                    <a:pt x="103756" y="0"/>
                  </a:lnTo>
                  <a:lnTo>
                    <a:pt x="0" y="0"/>
                  </a:lnTo>
                  <a:lnTo>
                    <a:pt x="0" y="209302"/>
                  </a:lnTo>
                  <a:lnTo>
                    <a:pt x="6814" y="264622"/>
                  </a:lnTo>
                  <a:lnTo>
                    <a:pt x="25863" y="308843"/>
                  </a:lnTo>
                  <a:lnTo>
                    <a:pt x="55055" y="342429"/>
                  </a:lnTo>
                  <a:lnTo>
                    <a:pt x="92300" y="365844"/>
                  </a:lnTo>
                  <a:lnTo>
                    <a:pt x="135505" y="379553"/>
                  </a:lnTo>
                  <a:lnTo>
                    <a:pt x="182580" y="384019"/>
                  </a:lnTo>
                  <a:lnTo>
                    <a:pt x="229629" y="379554"/>
                  </a:lnTo>
                  <a:lnTo>
                    <a:pt x="272759" y="365849"/>
                  </a:lnTo>
                  <a:lnTo>
                    <a:pt x="309905" y="342437"/>
                  </a:lnTo>
                  <a:lnTo>
                    <a:pt x="338998" y="308852"/>
                  </a:lnTo>
                  <a:lnTo>
                    <a:pt x="357969" y="264629"/>
                  </a:lnTo>
                  <a:lnTo>
                    <a:pt x="364753" y="209302"/>
                  </a:lnTo>
                  <a:lnTo>
                    <a:pt x="364753" y="0"/>
                  </a:lnTo>
                  <a:close/>
                </a:path>
              </a:pathLst>
            </a:custGeom>
            <a:solidFill>
              <a:srgbClr val="FFFFFF"/>
            </a:solidFill>
          </p:spPr>
          <p:txBody>
            <a:bodyPr wrap="square" lIns="0" tIns="0" rIns="0" bIns="0" rtlCol="0"/>
            <a:lstStyle/>
            <a:p>
              <a:pPr defTabSz="554466"/>
              <a:endParaRPr sz="1092">
                <a:latin typeface="Calibri"/>
              </a:endParaRPr>
            </a:p>
          </p:txBody>
        </p:sp>
        <p:sp>
          <p:nvSpPr>
            <p:cNvPr id="7" name="object 7">
              <a:extLst>
                <a:ext uri="{FF2B5EF4-FFF2-40B4-BE49-F238E27FC236}">
                  <a16:creationId xmlns:a16="http://schemas.microsoft.com/office/drawing/2014/main" id="{ABCE6D2F-5CC3-A164-A8EF-EB008F929AA6}"/>
                </a:ext>
              </a:extLst>
            </p:cNvPr>
            <p:cNvSpPr/>
            <p:nvPr/>
          </p:nvSpPr>
          <p:spPr>
            <a:xfrm>
              <a:off x="2873710" y="1212744"/>
              <a:ext cx="389255" cy="391795"/>
            </a:xfrm>
            <a:custGeom>
              <a:avLst/>
              <a:gdLst/>
              <a:ahLst/>
              <a:cxnLst/>
              <a:rect l="l" t="t" r="r" b="b"/>
              <a:pathLst>
                <a:path w="389254" h="391794">
                  <a:moveTo>
                    <a:pt x="195208" y="0"/>
                  </a:moveTo>
                  <a:lnTo>
                    <a:pt x="150461" y="5140"/>
                  </a:lnTo>
                  <a:lnTo>
                    <a:pt x="109381" y="19808"/>
                  </a:lnTo>
                  <a:lnTo>
                    <a:pt x="73139" y="42834"/>
                  </a:lnTo>
                  <a:lnTo>
                    <a:pt x="42909" y="73045"/>
                  </a:lnTo>
                  <a:lnTo>
                    <a:pt x="19860" y="109273"/>
                  </a:lnTo>
                  <a:lnTo>
                    <a:pt x="5167" y="150346"/>
                  </a:lnTo>
                  <a:lnTo>
                    <a:pt x="6" y="195041"/>
                  </a:lnTo>
                  <a:lnTo>
                    <a:pt x="0" y="195836"/>
                  </a:lnTo>
                  <a:lnTo>
                    <a:pt x="4217" y="239981"/>
                  </a:lnTo>
                  <a:lnTo>
                    <a:pt x="17882" y="280696"/>
                  </a:lnTo>
                  <a:lnTo>
                    <a:pt x="39865" y="316805"/>
                  </a:lnTo>
                  <a:lnTo>
                    <a:pt x="69035" y="347133"/>
                  </a:lnTo>
                  <a:lnTo>
                    <a:pt x="104261" y="370505"/>
                  </a:lnTo>
                  <a:lnTo>
                    <a:pt x="144413" y="385743"/>
                  </a:lnTo>
                  <a:lnTo>
                    <a:pt x="188360" y="391673"/>
                  </a:lnTo>
                  <a:lnTo>
                    <a:pt x="191648" y="391736"/>
                  </a:lnTo>
                  <a:lnTo>
                    <a:pt x="194936" y="391715"/>
                  </a:lnTo>
                  <a:lnTo>
                    <a:pt x="252484" y="385335"/>
                  </a:lnTo>
                  <a:lnTo>
                    <a:pt x="302985" y="364491"/>
                  </a:lnTo>
                  <a:lnTo>
                    <a:pt x="342925" y="332628"/>
                  </a:lnTo>
                  <a:lnTo>
                    <a:pt x="366919" y="301278"/>
                  </a:lnTo>
                  <a:lnTo>
                    <a:pt x="198894" y="301278"/>
                  </a:lnTo>
                  <a:lnTo>
                    <a:pt x="181615" y="300633"/>
                  </a:lnTo>
                  <a:lnTo>
                    <a:pt x="133598" y="282808"/>
                  </a:lnTo>
                  <a:lnTo>
                    <a:pt x="104304" y="247320"/>
                  </a:lnTo>
                  <a:lnTo>
                    <a:pt x="99054" y="232663"/>
                  </a:lnTo>
                  <a:lnTo>
                    <a:pt x="388941" y="232663"/>
                  </a:lnTo>
                  <a:lnTo>
                    <a:pt x="388941" y="195041"/>
                  </a:lnTo>
                  <a:lnTo>
                    <a:pt x="386095" y="156703"/>
                  </a:lnTo>
                  <a:lnTo>
                    <a:pt x="384169" y="149848"/>
                  </a:lnTo>
                  <a:lnTo>
                    <a:pt x="103619" y="149848"/>
                  </a:lnTo>
                  <a:lnTo>
                    <a:pt x="119145" y="124993"/>
                  </a:lnTo>
                  <a:lnTo>
                    <a:pt x="140771" y="106113"/>
                  </a:lnTo>
                  <a:lnTo>
                    <a:pt x="166908" y="94232"/>
                  </a:lnTo>
                  <a:lnTo>
                    <a:pt x="195962" y="90374"/>
                  </a:lnTo>
                  <a:lnTo>
                    <a:pt x="360617" y="90374"/>
                  </a:lnTo>
                  <a:lnTo>
                    <a:pt x="358462" y="86160"/>
                  </a:lnTo>
                  <a:lnTo>
                    <a:pt x="334513" y="56092"/>
                  </a:lnTo>
                  <a:lnTo>
                    <a:pt x="304701" y="31299"/>
                  </a:lnTo>
                  <a:lnTo>
                    <a:pt x="270775" y="13381"/>
                  </a:lnTo>
                  <a:lnTo>
                    <a:pt x="233895" y="2806"/>
                  </a:lnTo>
                  <a:lnTo>
                    <a:pt x="195219" y="41"/>
                  </a:lnTo>
                  <a:close/>
                </a:path>
                <a:path w="389254" h="391794">
                  <a:moveTo>
                    <a:pt x="282944" y="256986"/>
                  </a:moveTo>
                  <a:lnTo>
                    <a:pt x="254065" y="285457"/>
                  </a:lnTo>
                  <a:lnTo>
                    <a:pt x="213451" y="300421"/>
                  </a:lnTo>
                  <a:lnTo>
                    <a:pt x="198894" y="301278"/>
                  </a:lnTo>
                  <a:lnTo>
                    <a:pt x="366919" y="301278"/>
                  </a:lnTo>
                  <a:lnTo>
                    <a:pt x="372881" y="291938"/>
                  </a:lnTo>
                  <a:lnTo>
                    <a:pt x="372501" y="291938"/>
                  </a:lnTo>
                  <a:lnTo>
                    <a:pt x="282944" y="256986"/>
                  </a:lnTo>
                  <a:close/>
                </a:path>
                <a:path w="389254" h="391794">
                  <a:moveTo>
                    <a:pt x="373182" y="291467"/>
                  </a:moveTo>
                  <a:lnTo>
                    <a:pt x="372501" y="291938"/>
                  </a:lnTo>
                  <a:lnTo>
                    <a:pt x="372881" y="291938"/>
                  </a:lnTo>
                  <a:lnTo>
                    <a:pt x="373182" y="291467"/>
                  </a:lnTo>
                  <a:close/>
                </a:path>
                <a:path w="389254" h="391794">
                  <a:moveTo>
                    <a:pt x="360617" y="90374"/>
                  </a:moveTo>
                  <a:lnTo>
                    <a:pt x="195962" y="90374"/>
                  </a:lnTo>
                  <a:lnTo>
                    <a:pt x="227457" y="94090"/>
                  </a:lnTo>
                  <a:lnTo>
                    <a:pt x="252848" y="105241"/>
                  </a:lnTo>
                  <a:lnTo>
                    <a:pt x="272133" y="123827"/>
                  </a:lnTo>
                  <a:lnTo>
                    <a:pt x="285310" y="149848"/>
                  </a:lnTo>
                  <a:lnTo>
                    <a:pt x="384169" y="149848"/>
                  </a:lnTo>
                  <a:lnTo>
                    <a:pt x="375796" y="120053"/>
                  </a:lnTo>
                  <a:lnTo>
                    <a:pt x="360617" y="90374"/>
                  </a:lnTo>
                  <a:close/>
                </a:path>
              </a:pathLst>
            </a:custGeom>
            <a:solidFill>
              <a:srgbClr val="FFFFFF"/>
            </a:solidFill>
          </p:spPr>
          <p:txBody>
            <a:bodyPr wrap="square" lIns="0" tIns="0" rIns="0" bIns="0" rtlCol="0"/>
            <a:lstStyle/>
            <a:p>
              <a:pPr defTabSz="554466"/>
              <a:endParaRPr sz="1092">
                <a:latin typeface="Calibri"/>
              </a:endParaRPr>
            </a:p>
          </p:txBody>
        </p:sp>
        <p:sp>
          <p:nvSpPr>
            <p:cNvPr id="8" name="object 8">
              <a:extLst>
                <a:ext uri="{FF2B5EF4-FFF2-40B4-BE49-F238E27FC236}">
                  <a16:creationId xmlns:a16="http://schemas.microsoft.com/office/drawing/2014/main" id="{E7C7A6DB-A50D-883F-0D59-9B1E32D362D5}"/>
                </a:ext>
              </a:extLst>
            </p:cNvPr>
            <p:cNvSpPr/>
            <p:nvPr/>
          </p:nvSpPr>
          <p:spPr>
            <a:xfrm>
              <a:off x="1598275" y="1371665"/>
              <a:ext cx="104775" cy="225425"/>
            </a:xfrm>
            <a:custGeom>
              <a:avLst/>
              <a:gdLst/>
              <a:ahLst/>
              <a:cxnLst/>
              <a:rect l="l" t="t" r="r" b="b"/>
              <a:pathLst>
                <a:path w="104775" h="225425">
                  <a:moveTo>
                    <a:pt x="104373" y="0"/>
                  </a:moveTo>
                  <a:lnTo>
                    <a:pt x="0" y="0"/>
                  </a:lnTo>
                  <a:lnTo>
                    <a:pt x="0" y="225144"/>
                  </a:lnTo>
                  <a:lnTo>
                    <a:pt x="104373" y="225144"/>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9" name="object 9">
              <a:extLst>
                <a:ext uri="{FF2B5EF4-FFF2-40B4-BE49-F238E27FC236}">
                  <a16:creationId xmlns:a16="http://schemas.microsoft.com/office/drawing/2014/main" id="{ED974690-BB22-FCEE-F0A7-DE86EC0A337F}"/>
                </a:ext>
              </a:extLst>
            </p:cNvPr>
            <p:cNvSpPr/>
            <p:nvPr/>
          </p:nvSpPr>
          <p:spPr>
            <a:xfrm>
              <a:off x="1598275" y="1047099"/>
              <a:ext cx="104775" cy="224790"/>
            </a:xfrm>
            <a:custGeom>
              <a:avLst/>
              <a:gdLst/>
              <a:ahLst/>
              <a:cxnLst/>
              <a:rect l="l" t="t" r="r" b="b"/>
              <a:pathLst>
                <a:path w="104775" h="224790">
                  <a:moveTo>
                    <a:pt x="104373" y="0"/>
                  </a:moveTo>
                  <a:lnTo>
                    <a:pt x="0" y="0"/>
                  </a:lnTo>
                  <a:lnTo>
                    <a:pt x="0" y="224401"/>
                  </a:lnTo>
                  <a:lnTo>
                    <a:pt x="104373" y="224401"/>
                  </a:lnTo>
                  <a:lnTo>
                    <a:pt x="104373" y="0"/>
                  </a:lnTo>
                  <a:close/>
                </a:path>
              </a:pathLst>
            </a:custGeom>
            <a:solidFill>
              <a:srgbClr val="FFFFFF"/>
            </a:solidFill>
          </p:spPr>
          <p:txBody>
            <a:bodyPr wrap="square" lIns="0" tIns="0" rIns="0" bIns="0" rtlCol="0"/>
            <a:lstStyle/>
            <a:p>
              <a:pPr defTabSz="554466"/>
              <a:endParaRPr sz="1092">
                <a:latin typeface="Calibri"/>
              </a:endParaRPr>
            </a:p>
          </p:txBody>
        </p:sp>
        <p:sp>
          <p:nvSpPr>
            <p:cNvPr id="10" name="object 10">
              <a:extLst>
                <a:ext uri="{FF2B5EF4-FFF2-40B4-BE49-F238E27FC236}">
                  <a16:creationId xmlns:a16="http://schemas.microsoft.com/office/drawing/2014/main" id="{26DBCCA7-626A-E156-923E-280932A163B9}"/>
                </a:ext>
              </a:extLst>
            </p:cNvPr>
            <p:cNvSpPr/>
            <p:nvPr/>
          </p:nvSpPr>
          <p:spPr>
            <a:xfrm>
              <a:off x="1047076" y="1047095"/>
              <a:ext cx="551815" cy="549910"/>
            </a:xfrm>
            <a:custGeom>
              <a:avLst/>
              <a:gdLst/>
              <a:ahLst/>
              <a:cxnLst/>
              <a:rect l="l" t="t" r="r" b="b"/>
              <a:pathLst>
                <a:path w="551815" h="549910">
                  <a:moveTo>
                    <a:pt x="551256" y="224790"/>
                  </a:moveTo>
                  <a:lnTo>
                    <a:pt x="328053" y="224790"/>
                  </a:lnTo>
                  <a:lnTo>
                    <a:pt x="328053" y="0"/>
                  </a:lnTo>
                  <a:lnTo>
                    <a:pt x="223735" y="0"/>
                  </a:lnTo>
                  <a:lnTo>
                    <a:pt x="223735" y="224790"/>
                  </a:lnTo>
                  <a:lnTo>
                    <a:pt x="0" y="224790"/>
                  </a:lnTo>
                  <a:lnTo>
                    <a:pt x="0" y="325120"/>
                  </a:lnTo>
                  <a:lnTo>
                    <a:pt x="223735" y="325120"/>
                  </a:lnTo>
                  <a:lnTo>
                    <a:pt x="223735" y="549910"/>
                  </a:lnTo>
                  <a:lnTo>
                    <a:pt x="328117" y="549910"/>
                  </a:lnTo>
                  <a:lnTo>
                    <a:pt x="328117" y="325120"/>
                  </a:lnTo>
                  <a:lnTo>
                    <a:pt x="551256" y="325120"/>
                  </a:lnTo>
                  <a:lnTo>
                    <a:pt x="551256" y="224790"/>
                  </a:lnTo>
                  <a:close/>
                </a:path>
              </a:pathLst>
            </a:custGeom>
            <a:solidFill>
              <a:srgbClr val="FFFFFF"/>
            </a:solidFill>
          </p:spPr>
          <p:txBody>
            <a:bodyPr wrap="square" lIns="0" tIns="0" rIns="0" bIns="0" rtlCol="0"/>
            <a:lstStyle/>
            <a:p>
              <a:pPr defTabSz="554466"/>
              <a:endParaRPr sz="1092">
                <a:latin typeface="Calibri"/>
              </a:endParaRPr>
            </a:p>
          </p:txBody>
        </p:sp>
      </p:grpSp>
      <p:sp>
        <p:nvSpPr>
          <p:cNvPr id="11" name="object 11">
            <a:extLst>
              <a:ext uri="{FF2B5EF4-FFF2-40B4-BE49-F238E27FC236}">
                <a16:creationId xmlns:a16="http://schemas.microsoft.com/office/drawing/2014/main" id="{C65E335E-E945-BC25-A901-E2CEF2E5AF8B}"/>
              </a:ext>
            </a:extLst>
          </p:cNvPr>
          <p:cNvSpPr txBox="1">
            <a:spLocks noGrp="1"/>
          </p:cNvSpPr>
          <p:nvPr>
            <p:ph type="ctrTitle"/>
          </p:nvPr>
        </p:nvSpPr>
        <p:spPr>
          <a:xfrm>
            <a:off x="1383141" y="88469"/>
            <a:ext cx="8826878" cy="1853196"/>
          </a:xfrm>
          <a:prstGeom prst="rect">
            <a:avLst/>
          </a:prstGeom>
        </p:spPr>
        <p:txBody>
          <a:bodyPr vert="horz" wrap="square" lIns="0" tIns="181352" rIns="0" bIns="0" rtlCol="0" anchor="ctr">
            <a:spAutoFit/>
          </a:bodyPr>
          <a:lstStyle/>
          <a:p>
            <a:pPr marL="7701" marR="12707" indent="47361">
              <a:spcBef>
                <a:spcPts val="1428"/>
              </a:spcBef>
            </a:pPr>
            <a:r>
              <a:rPr lang="en-US" sz="4000" spc="-191">
                <a:solidFill>
                  <a:srgbClr val="FFFFFF"/>
                </a:solidFill>
              </a:rPr>
              <a:t>Housemark and  Ad Esse: Specialists in helping landlords deliver sustainable performance improvement</a:t>
            </a:r>
            <a:endParaRPr sz="4000"/>
          </a:p>
        </p:txBody>
      </p:sp>
      <p:sp>
        <p:nvSpPr>
          <p:cNvPr id="44" name="object 12">
            <a:extLst>
              <a:ext uri="{FF2B5EF4-FFF2-40B4-BE49-F238E27FC236}">
                <a16:creationId xmlns:a16="http://schemas.microsoft.com/office/drawing/2014/main" id="{4B4D5371-7FA3-4B6F-62B4-87683E367CA0}"/>
              </a:ext>
            </a:extLst>
          </p:cNvPr>
          <p:cNvSpPr txBox="1"/>
          <p:nvPr/>
        </p:nvSpPr>
        <p:spPr>
          <a:xfrm>
            <a:off x="1297725" y="2078742"/>
            <a:ext cx="8912295" cy="381860"/>
          </a:xfrm>
          <a:prstGeom prst="rect">
            <a:avLst/>
          </a:prstGeom>
        </p:spPr>
        <p:txBody>
          <a:bodyPr vert="horz" wrap="square" lIns="0" tIns="8470" rIns="0" bIns="0" rtlCol="0">
            <a:spAutoFit/>
          </a:bodyPr>
          <a:lstStyle/>
          <a:p>
            <a:pPr algn="ctr" defTabSz="914272">
              <a:defRPr/>
            </a:pPr>
            <a:r>
              <a:rPr lang="en-GB" sz="1213">
                <a:solidFill>
                  <a:prstClr val="white"/>
                </a:solidFill>
                <a:latin typeface="DM Sans" pitchFamily="2" charset="0"/>
              </a:rPr>
              <a:t>Ad Esse (https://www.ad-esse.com/) are a Housemark Hub Partner with a strong track record of helping social housing landlords improve operational performance across key areas such as repairs, complaints, voids, and service charges.  </a:t>
            </a:r>
          </a:p>
        </p:txBody>
      </p:sp>
      <p:grpSp>
        <p:nvGrpSpPr>
          <p:cNvPr id="17" name="object 13">
            <a:extLst>
              <a:ext uri="{FF2B5EF4-FFF2-40B4-BE49-F238E27FC236}">
                <a16:creationId xmlns:a16="http://schemas.microsoft.com/office/drawing/2014/main" id="{2B7055B1-28D9-6DA1-6FC2-61EAB6EFEF9E}"/>
              </a:ext>
            </a:extLst>
          </p:cNvPr>
          <p:cNvGrpSpPr/>
          <p:nvPr/>
        </p:nvGrpSpPr>
        <p:grpSpPr>
          <a:xfrm>
            <a:off x="10295437" y="148480"/>
            <a:ext cx="1895708" cy="1895709"/>
            <a:chOff x="16135634" y="-1283"/>
            <a:chExt cx="3969441" cy="3969442"/>
          </a:xfrm>
        </p:grpSpPr>
        <p:sp>
          <p:nvSpPr>
            <p:cNvPr id="24" name="object 20">
              <a:extLst>
                <a:ext uri="{FF2B5EF4-FFF2-40B4-BE49-F238E27FC236}">
                  <a16:creationId xmlns:a16="http://schemas.microsoft.com/office/drawing/2014/main" id="{CC35B2EA-B6B3-9AFF-44F3-DC62C5812578}"/>
                </a:ext>
              </a:extLst>
            </p:cNvPr>
            <p:cNvSpPr/>
            <p:nvPr/>
          </p:nvSpPr>
          <p:spPr>
            <a:xfrm>
              <a:off x="18120065" y="1983149"/>
              <a:ext cx="1985010" cy="1985009"/>
            </a:xfrm>
            <a:custGeom>
              <a:avLst/>
              <a:gdLst/>
              <a:ahLst/>
              <a:cxnLst/>
              <a:rect l="l" t="t" r="r" b="b"/>
              <a:pathLst>
                <a:path w="1985009" h="1985010">
                  <a:moveTo>
                    <a:pt x="1984431" y="0"/>
                  </a:moveTo>
                  <a:lnTo>
                    <a:pt x="0" y="0"/>
                  </a:lnTo>
                  <a:lnTo>
                    <a:pt x="0" y="1500875"/>
                  </a:lnTo>
                  <a:lnTo>
                    <a:pt x="2213" y="1547445"/>
                  </a:lnTo>
                  <a:lnTo>
                    <a:pt x="8719" y="1592762"/>
                  </a:lnTo>
                  <a:lnTo>
                    <a:pt x="19314" y="1636624"/>
                  </a:lnTo>
                  <a:lnTo>
                    <a:pt x="33796" y="1678828"/>
                  </a:lnTo>
                  <a:lnTo>
                    <a:pt x="51962" y="1719172"/>
                  </a:lnTo>
                  <a:lnTo>
                    <a:pt x="73609" y="1757454"/>
                  </a:lnTo>
                  <a:lnTo>
                    <a:pt x="98536" y="1793469"/>
                  </a:lnTo>
                  <a:lnTo>
                    <a:pt x="126538" y="1827016"/>
                  </a:lnTo>
                  <a:lnTo>
                    <a:pt x="157415" y="1857892"/>
                  </a:lnTo>
                  <a:lnTo>
                    <a:pt x="190962" y="1885895"/>
                  </a:lnTo>
                  <a:lnTo>
                    <a:pt x="226977" y="1910821"/>
                  </a:lnTo>
                  <a:lnTo>
                    <a:pt x="265258" y="1932469"/>
                  </a:lnTo>
                  <a:lnTo>
                    <a:pt x="305602" y="1950635"/>
                  </a:lnTo>
                  <a:lnTo>
                    <a:pt x="347807" y="1965117"/>
                  </a:lnTo>
                  <a:lnTo>
                    <a:pt x="391669" y="1975712"/>
                  </a:lnTo>
                  <a:lnTo>
                    <a:pt x="436986" y="1982218"/>
                  </a:lnTo>
                  <a:lnTo>
                    <a:pt x="483555" y="1984431"/>
                  </a:lnTo>
                  <a:lnTo>
                    <a:pt x="1984431" y="1984431"/>
                  </a:lnTo>
                  <a:lnTo>
                    <a:pt x="1984431" y="0"/>
                  </a:lnTo>
                  <a:close/>
                </a:path>
              </a:pathLst>
            </a:custGeom>
            <a:solidFill>
              <a:srgbClr val="E20C8E"/>
            </a:solidFill>
          </p:spPr>
          <p:txBody>
            <a:bodyPr wrap="square" lIns="0" tIns="0" rIns="0" bIns="0" rtlCol="0"/>
            <a:lstStyle/>
            <a:p>
              <a:pPr defTabSz="554466"/>
              <a:endParaRPr sz="1092">
                <a:latin typeface="Calibri"/>
              </a:endParaRPr>
            </a:p>
          </p:txBody>
        </p:sp>
        <p:sp>
          <p:nvSpPr>
            <p:cNvPr id="26" name="object 21">
              <a:extLst>
                <a:ext uri="{FF2B5EF4-FFF2-40B4-BE49-F238E27FC236}">
                  <a16:creationId xmlns:a16="http://schemas.microsoft.com/office/drawing/2014/main" id="{06CF602B-E481-D6EC-4309-14BAE3C86193}"/>
                </a:ext>
              </a:extLst>
            </p:cNvPr>
            <p:cNvSpPr/>
            <p:nvPr/>
          </p:nvSpPr>
          <p:spPr>
            <a:xfrm>
              <a:off x="18120063" y="-1283"/>
              <a:ext cx="1985010" cy="1985010"/>
            </a:xfrm>
            <a:custGeom>
              <a:avLst/>
              <a:gdLst/>
              <a:ahLst/>
              <a:cxnLst/>
              <a:rect l="l" t="t" r="r" b="b"/>
              <a:pathLst>
                <a:path w="1985009" h="1985010">
                  <a:moveTo>
                    <a:pt x="1984431" y="0"/>
                  </a:moveTo>
                  <a:lnTo>
                    <a:pt x="483555" y="0"/>
                  </a:lnTo>
                  <a:lnTo>
                    <a:pt x="436986" y="2213"/>
                  </a:lnTo>
                  <a:lnTo>
                    <a:pt x="391669" y="8719"/>
                  </a:lnTo>
                  <a:lnTo>
                    <a:pt x="347807" y="19314"/>
                  </a:lnTo>
                  <a:lnTo>
                    <a:pt x="305602" y="33796"/>
                  </a:lnTo>
                  <a:lnTo>
                    <a:pt x="265258" y="51962"/>
                  </a:lnTo>
                  <a:lnTo>
                    <a:pt x="226977" y="73609"/>
                  </a:lnTo>
                  <a:lnTo>
                    <a:pt x="190962" y="98536"/>
                  </a:lnTo>
                  <a:lnTo>
                    <a:pt x="157415" y="126538"/>
                  </a:lnTo>
                  <a:lnTo>
                    <a:pt x="126538" y="157415"/>
                  </a:lnTo>
                  <a:lnTo>
                    <a:pt x="98536" y="190962"/>
                  </a:lnTo>
                  <a:lnTo>
                    <a:pt x="73609" y="226977"/>
                  </a:lnTo>
                  <a:lnTo>
                    <a:pt x="51962" y="265258"/>
                  </a:lnTo>
                  <a:lnTo>
                    <a:pt x="33796" y="305602"/>
                  </a:lnTo>
                  <a:lnTo>
                    <a:pt x="19314" y="347807"/>
                  </a:lnTo>
                  <a:lnTo>
                    <a:pt x="8719" y="391669"/>
                  </a:lnTo>
                  <a:lnTo>
                    <a:pt x="2213" y="436986"/>
                  </a:lnTo>
                  <a:lnTo>
                    <a:pt x="0" y="483555"/>
                  </a:lnTo>
                  <a:lnTo>
                    <a:pt x="0" y="1984431"/>
                  </a:lnTo>
                  <a:lnTo>
                    <a:pt x="1984431" y="1984431"/>
                  </a:lnTo>
                  <a:lnTo>
                    <a:pt x="1984431" y="0"/>
                  </a:lnTo>
                  <a:close/>
                </a:path>
              </a:pathLst>
            </a:custGeom>
            <a:solidFill>
              <a:srgbClr val="E8C421"/>
            </a:solidFill>
          </p:spPr>
          <p:txBody>
            <a:bodyPr wrap="square" lIns="0" tIns="0" rIns="0" bIns="0" rtlCol="0"/>
            <a:lstStyle/>
            <a:p>
              <a:pPr defTabSz="554466"/>
              <a:endParaRPr sz="1092">
                <a:latin typeface="Calibri"/>
              </a:endParaRPr>
            </a:p>
          </p:txBody>
        </p:sp>
        <p:sp>
          <p:nvSpPr>
            <p:cNvPr id="27" name="object 22">
              <a:extLst>
                <a:ext uri="{FF2B5EF4-FFF2-40B4-BE49-F238E27FC236}">
                  <a16:creationId xmlns:a16="http://schemas.microsoft.com/office/drawing/2014/main" id="{6D5CD032-489F-7033-2C24-05B12F70FA73}"/>
                </a:ext>
              </a:extLst>
            </p:cNvPr>
            <p:cNvSpPr/>
            <p:nvPr/>
          </p:nvSpPr>
          <p:spPr>
            <a:xfrm>
              <a:off x="19121928" y="1983149"/>
              <a:ext cx="982980" cy="982980"/>
            </a:xfrm>
            <a:custGeom>
              <a:avLst/>
              <a:gdLst/>
              <a:ahLst/>
              <a:cxnLst/>
              <a:rect l="l" t="t" r="r" b="b"/>
              <a:pathLst>
                <a:path w="982980" h="982980">
                  <a:moveTo>
                    <a:pt x="982566" y="0"/>
                  </a:moveTo>
                  <a:lnTo>
                    <a:pt x="0" y="0"/>
                  </a:lnTo>
                  <a:lnTo>
                    <a:pt x="1133" y="47605"/>
                  </a:lnTo>
                  <a:lnTo>
                    <a:pt x="4497" y="94627"/>
                  </a:lnTo>
                  <a:lnTo>
                    <a:pt x="10043" y="141012"/>
                  </a:lnTo>
                  <a:lnTo>
                    <a:pt x="17717" y="186709"/>
                  </a:lnTo>
                  <a:lnTo>
                    <a:pt x="27468" y="231668"/>
                  </a:lnTo>
                  <a:lnTo>
                    <a:pt x="39246" y="275835"/>
                  </a:lnTo>
                  <a:lnTo>
                    <a:pt x="52998" y="319161"/>
                  </a:lnTo>
                  <a:lnTo>
                    <a:pt x="68672" y="361593"/>
                  </a:lnTo>
                  <a:lnTo>
                    <a:pt x="86219" y="403080"/>
                  </a:lnTo>
                  <a:lnTo>
                    <a:pt x="105585" y="443570"/>
                  </a:lnTo>
                  <a:lnTo>
                    <a:pt x="126720" y="483013"/>
                  </a:lnTo>
                  <a:lnTo>
                    <a:pt x="149572" y="521356"/>
                  </a:lnTo>
                  <a:lnTo>
                    <a:pt x="174090" y="558548"/>
                  </a:lnTo>
                  <a:lnTo>
                    <a:pt x="200222" y="594538"/>
                  </a:lnTo>
                  <a:lnTo>
                    <a:pt x="227917" y="629274"/>
                  </a:lnTo>
                  <a:lnTo>
                    <a:pt x="257122" y="662704"/>
                  </a:lnTo>
                  <a:lnTo>
                    <a:pt x="287788" y="694778"/>
                  </a:lnTo>
                  <a:lnTo>
                    <a:pt x="319862" y="725444"/>
                  </a:lnTo>
                  <a:lnTo>
                    <a:pt x="353292" y="754649"/>
                  </a:lnTo>
                  <a:lnTo>
                    <a:pt x="388028" y="782344"/>
                  </a:lnTo>
                  <a:lnTo>
                    <a:pt x="424018" y="808476"/>
                  </a:lnTo>
                  <a:lnTo>
                    <a:pt x="461210" y="832994"/>
                  </a:lnTo>
                  <a:lnTo>
                    <a:pt x="499553" y="855846"/>
                  </a:lnTo>
                  <a:lnTo>
                    <a:pt x="538996" y="876981"/>
                  </a:lnTo>
                  <a:lnTo>
                    <a:pt x="579486" y="896347"/>
                  </a:lnTo>
                  <a:lnTo>
                    <a:pt x="620973" y="913893"/>
                  </a:lnTo>
                  <a:lnTo>
                    <a:pt x="663405" y="929568"/>
                  </a:lnTo>
                  <a:lnTo>
                    <a:pt x="706731" y="943320"/>
                  </a:lnTo>
                  <a:lnTo>
                    <a:pt x="750898" y="955098"/>
                  </a:lnTo>
                  <a:lnTo>
                    <a:pt x="795857" y="964849"/>
                  </a:lnTo>
                  <a:lnTo>
                    <a:pt x="841554" y="972523"/>
                  </a:lnTo>
                  <a:lnTo>
                    <a:pt x="887939" y="978068"/>
                  </a:lnTo>
                  <a:lnTo>
                    <a:pt x="934960" y="981433"/>
                  </a:lnTo>
                  <a:lnTo>
                    <a:pt x="982566" y="982566"/>
                  </a:lnTo>
                  <a:lnTo>
                    <a:pt x="982566" y="0"/>
                  </a:lnTo>
                  <a:close/>
                </a:path>
              </a:pathLst>
            </a:custGeom>
            <a:solidFill>
              <a:srgbClr val="F7F9F9"/>
            </a:solidFill>
          </p:spPr>
          <p:txBody>
            <a:bodyPr wrap="square" lIns="0" tIns="0" rIns="0" bIns="0" rtlCol="0"/>
            <a:lstStyle/>
            <a:p>
              <a:pPr defTabSz="554466"/>
              <a:endParaRPr sz="1092">
                <a:latin typeface="Calibri"/>
              </a:endParaRPr>
            </a:p>
          </p:txBody>
        </p:sp>
        <p:sp>
          <p:nvSpPr>
            <p:cNvPr id="28" name="object 23">
              <a:extLst>
                <a:ext uri="{FF2B5EF4-FFF2-40B4-BE49-F238E27FC236}">
                  <a16:creationId xmlns:a16="http://schemas.microsoft.com/office/drawing/2014/main" id="{A58AAC0A-5773-D4DB-8CA6-8CB74FF95BCF}"/>
                </a:ext>
              </a:extLst>
            </p:cNvPr>
            <p:cNvSpPr/>
            <p:nvPr/>
          </p:nvSpPr>
          <p:spPr>
            <a:xfrm>
              <a:off x="19121928" y="1000580"/>
              <a:ext cx="982980" cy="982980"/>
            </a:xfrm>
            <a:custGeom>
              <a:avLst/>
              <a:gdLst/>
              <a:ahLst/>
              <a:cxnLst/>
              <a:rect l="l" t="t" r="r" b="b"/>
              <a:pathLst>
                <a:path w="982980" h="982980">
                  <a:moveTo>
                    <a:pt x="982566" y="0"/>
                  </a:moveTo>
                  <a:lnTo>
                    <a:pt x="239427" y="0"/>
                  </a:lnTo>
                  <a:lnTo>
                    <a:pt x="191172" y="4864"/>
                  </a:lnTo>
                  <a:lnTo>
                    <a:pt x="146229" y="18814"/>
                  </a:lnTo>
                  <a:lnTo>
                    <a:pt x="105559" y="40889"/>
                  </a:lnTo>
                  <a:lnTo>
                    <a:pt x="70124" y="70124"/>
                  </a:lnTo>
                  <a:lnTo>
                    <a:pt x="40889" y="105559"/>
                  </a:lnTo>
                  <a:lnTo>
                    <a:pt x="18814" y="146229"/>
                  </a:lnTo>
                  <a:lnTo>
                    <a:pt x="4864" y="191172"/>
                  </a:lnTo>
                  <a:lnTo>
                    <a:pt x="0" y="239427"/>
                  </a:lnTo>
                  <a:lnTo>
                    <a:pt x="0" y="982566"/>
                  </a:lnTo>
                  <a:lnTo>
                    <a:pt x="982566" y="982566"/>
                  </a:lnTo>
                  <a:lnTo>
                    <a:pt x="982566" y="0"/>
                  </a:lnTo>
                  <a:close/>
                </a:path>
              </a:pathLst>
            </a:custGeom>
            <a:solidFill>
              <a:srgbClr val="E20C8E"/>
            </a:solidFill>
          </p:spPr>
          <p:txBody>
            <a:bodyPr wrap="square" lIns="0" tIns="0" rIns="0" bIns="0" rtlCol="0"/>
            <a:lstStyle/>
            <a:p>
              <a:pPr defTabSz="554466"/>
              <a:endParaRPr sz="1092">
                <a:latin typeface="Calibri"/>
              </a:endParaRPr>
            </a:p>
          </p:txBody>
        </p:sp>
        <p:sp>
          <p:nvSpPr>
            <p:cNvPr id="29" name="object 24">
              <a:extLst>
                <a:ext uri="{FF2B5EF4-FFF2-40B4-BE49-F238E27FC236}">
                  <a16:creationId xmlns:a16="http://schemas.microsoft.com/office/drawing/2014/main" id="{78481618-111E-56A4-2217-ABD2C13E4741}"/>
                </a:ext>
              </a:extLst>
            </p:cNvPr>
            <p:cNvSpPr/>
            <p:nvPr/>
          </p:nvSpPr>
          <p:spPr>
            <a:xfrm>
              <a:off x="16135634" y="1983149"/>
              <a:ext cx="1985010" cy="1985010"/>
            </a:xfrm>
            <a:custGeom>
              <a:avLst/>
              <a:gdLst/>
              <a:ahLst/>
              <a:cxnLst/>
              <a:rect l="l" t="t" r="r" b="b"/>
              <a:pathLst>
                <a:path w="1985009" h="1985010">
                  <a:moveTo>
                    <a:pt x="0" y="0"/>
                  </a:moveTo>
                  <a:lnTo>
                    <a:pt x="574" y="48214"/>
                  </a:lnTo>
                  <a:lnTo>
                    <a:pt x="2288" y="96147"/>
                  </a:lnTo>
                  <a:lnTo>
                    <a:pt x="5129" y="143784"/>
                  </a:lnTo>
                  <a:lnTo>
                    <a:pt x="9084" y="191113"/>
                  </a:lnTo>
                  <a:lnTo>
                    <a:pt x="14139" y="238121"/>
                  </a:lnTo>
                  <a:lnTo>
                    <a:pt x="20283" y="284794"/>
                  </a:lnTo>
                  <a:lnTo>
                    <a:pt x="27501" y="331120"/>
                  </a:lnTo>
                  <a:lnTo>
                    <a:pt x="35883" y="377583"/>
                  </a:lnTo>
                  <a:lnTo>
                    <a:pt x="45111" y="422679"/>
                  </a:lnTo>
                  <a:lnTo>
                    <a:pt x="55476" y="467886"/>
                  </a:lnTo>
                  <a:lnTo>
                    <a:pt x="66864" y="512694"/>
                  </a:lnTo>
                  <a:lnTo>
                    <a:pt x="79262" y="557089"/>
                  </a:lnTo>
                  <a:lnTo>
                    <a:pt x="92657" y="601059"/>
                  </a:lnTo>
                  <a:lnTo>
                    <a:pt x="107035" y="644591"/>
                  </a:lnTo>
                  <a:lnTo>
                    <a:pt x="122385" y="687672"/>
                  </a:lnTo>
                  <a:lnTo>
                    <a:pt x="138693" y="730288"/>
                  </a:lnTo>
                  <a:lnTo>
                    <a:pt x="155945" y="772428"/>
                  </a:lnTo>
                  <a:lnTo>
                    <a:pt x="174130" y="814077"/>
                  </a:lnTo>
                  <a:lnTo>
                    <a:pt x="193233" y="855223"/>
                  </a:lnTo>
                  <a:lnTo>
                    <a:pt x="213243" y="895853"/>
                  </a:lnTo>
                  <a:lnTo>
                    <a:pt x="234145" y="935954"/>
                  </a:lnTo>
                  <a:lnTo>
                    <a:pt x="255927" y="975513"/>
                  </a:lnTo>
                  <a:lnTo>
                    <a:pt x="278577" y="1014517"/>
                  </a:lnTo>
                  <a:lnTo>
                    <a:pt x="302080" y="1052952"/>
                  </a:lnTo>
                  <a:lnTo>
                    <a:pt x="326424" y="1090807"/>
                  </a:lnTo>
                  <a:lnTo>
                    <a:pt x="351597" y="1128067"/>
                  </a:lnTo>
                  <a:lnTo>
                    <a:pt x="377584" y="1164720"/>
                  </a:lnTo>
                  <a:lnTo>
                    <a:pt x="404373" y="1200754"/>
                  </a:lnTo>
                  <a:lnTo>
                    <a:pt x="431952" y="1236154"/>
                  </a:lnTo>
                  <a:lnTo>
                    <a:pt x="460306" y="1270908"/>
                  </a:lnTo>
                  <a:lnTo>
                    <a:pt x="489423" y="1305003"/>
                  </a:lnTo>
                  <a:lnTo>
                    <a:pt x="519291" y="1338425"/>
                  </a:lnTo>
                  <a:lnTo>
                    <a:pt x="549895" y="1371163"/>
                  </a:lnTo>
                  <a:lnTo>
                    <a:pt x="581224" y="1403203"/>
                  </a:lnTo>
                  <a:lnTo>
                    <a:pt x="613264" y="1434532"/>
                  </a:lnTo>
                  <a:lnTo>
                    <a:pt x="646001" y="1465136"/>
                  </a:lnTo>
                  <a:lnTo>
                    <a:pt x="679424" y="1495004"/>
                  </a:lnTo>
                  <a:lnTo>
                    <a:pt x="713519" y="1524121"/>
                  </a:lnTo>
                  <a:lnTo>
                    <a:pt x="748273" y="1552476"/>
                  </a:lnTo>
                  <a:lnTo>
                    <a:pt x="783673" y="1580054"/>
                  </a:lnTo>
                  <a:lnTo>
                    <a:pt x="819706" y="1606844"/>
                  </a:lnTo>
                  <a:lnTo>
                    <a:pt x="856359" y="1632831"/>
                  </a:lnTo>
                  <a:lnTo>
                    <a:pt x="893619" y="1658004"/>
                  </a:lnTo>
                  <a:lnTo>
                    <a:pt x="931474" y="1682348"/>
                  </a:lnTo>
                  <a:lnTo>
                    <a:pt x="969909" y="1705852"/>
                  </a:lnTo>
                  <a:lnTo>
                    <a:pt x="1008913" y="1728501"/>
                  </a:lnTo>
                  <a:lnTo>
                    <a:pt x="1048472" y="1750284"/>
                  </a:lnTo>
                  <a:lnTo>
                    <a:pt x="1088573" y="1771186"/>
                  </a:lnTo>
                  <a:lnTo>
                    <a:pt x="1129203" y="1791196"/>
                  </a:lnTo>
                  <a:lnTo>
                    <a:pt x="1170349" y="1810299"/>
                  </a:lnTo>
                  <a:lnTo>
                    <a:pt x="1211998" y="1828484"/>
                  </a:lnTo>
                  <a:lnTo>
                    <a:pt x="1254138" y="1845737"/>
                  </a:lnTo>
                  <a:lnTo>
                    <a:pt x="1296755" y="1862045"/>
                  </a:lnTo>
                  <a:lnTo>
                    <a:pt x="1339836" y="1877394"/>
                  </a:lnTo>
                  <a:lnTo>
                    <a:pt x="1383368" y="1891773"/>
                  </a:lnTo>
                  <a:lnTo>
                    <a:pt x="1427338" y="1905168"/>
                  </a:lnTo>
                  <a:lnTo>
                    <a:pt x="1471734" y="1917566"/>
                  </a:lnTo>
                  <a:lnTo>
                    <a:pt x="1516541" y="1928954"/>
                  </a:lnTo>
                  <a:lnTo>
                    <a:pt x="1561748" y="1939319"/>
                  </a:lnTo>
                  <a:lnTo>
                    <a:pt x="1607341" y="1948649"/>
                  </a:lnTo>
                  <a:lnTo>
                    <a:pt x="1653308" y="1956929"/>
                  </a:lnTo>
                  <a:lnTo>
                    <a:pt x="1699634" y="1964148"/>
                  </a:lnTo>
                  <a:lnTo>
                    <a:pt x="1746308" y="1970291"/>
                  </a:lnTo>
                  <a:lnTo>
                    <a:pt x="1793316" y="1975347"/>
                  </a:lnTo>
                  <a:lnTo>
                    <a:pt x="1840646" y="1979302"/>
                  </a:lnTo>
                  <a:lnTo>
                    <a:pt x="1888283" y="1982143"/>
                  </a:lnTo>
                  <a:lnTo>
                    <a:pt x="1936216" y="1983857"/>
                  </a:lnTo>
                  <a:lnTo>
                    <a:pt x="1984431" y="1984431"/>
                  </a:lnTo>
                  <a:lnTo>
                    <a:pt x="1983857" y="1936206"/>
                  </a:lnTo>
                  <a:lnTo>
                    <a:pt x="1982143" y="1888274"/>
                  </a:lnTo>
                  <a:lnTo>
                    <a:pt x="1979302" y="1840637"/>
                  </a:lnTo>
                  <a:lnTo>
                    <a:pt x="1975347" y="1793308"/>
                  </a:lnTo>
                  <a:lnTo>
                    <a:pt x="1970291" y="1746300"/>
                  </a:lnTo>
                  <a:lnTo>
                    <a:pt x="1964148" y="1699626"/>
                  </a:lnTo>
                  <a:lnTo>
                    <a:pt x="1956929" y="1653300"/>
                  </a:lnTo>
                  <a:lnTo>
                    <a:pt x="1948548" y="1606844"/>
                  </a:lnTo>
                  <a:lnTo>
                    <a:pt x="1939319" y="1561741"/>
                  </a:lnTo>
                  <a:lnTo>
                    <a:pt x="1928954" y="1516535"/>
                  </a:lnTo>
                  <a:lnTo>
                    <a:pt x="1917566" y="1471727"/>
                  </a:lnTo>
                  <a:lnTo>
                    <a:pt x="1905168" y="1427332"/>
                  </a:lnTo>
                  <a:lnTo>
                    <a:pt x="1891773" y="1383362"/>
                  </a:lnTo>
                  <a:lnTo>
                    <a:pt x="1877394" y="1339830"/>
                  </a:lnTo>
                  <a:lnTo>
                    <a:pt x="1862045" y="1296750"/>
                  </a:lnTo>
                  <a:lnTo>
                    <a:pt x="1845737" y="1254133"/>
                  </a:lnTo>
                  <a:lnTo>
                    <a:pt x="1828484" y="1211994"/>
                  </a:lnTo>
                  <a:lnTo>
                    <a:pt x="1810299" y="1170345"/>
                  </a:lnTo>
                  <a:lnTo>
                    <a:pt x="1791196" y="1129199"/>
                  </a:lnTo>
                  <a:lnTo>
                    <a:pt x="1771186" y="1088569"/>
                  </a:lnTo>
                  <a:lnTo>
                    <a:pt x="1750284" y="1048468"/>
                  </a:lnTo>
                  <a:lnTo>
                    <a:pt x="1728501" y="1008910"/>
                  </a:lnTo>
                  <a:lnTo>
                    <a:pt x="1705852" y="969906"/>
                  </a:lnTo>
                  <a:lnTo>
                    <a:pt x="1682348" y="931471"/>
                  </a:lnTo>
                  <a:lnTo>
                    <a:pt x="1658004" y="893617"/>
                  </a:lnTo>
                  <a:lnTo>
                    <a:pt x="1632831" y="856357"/>
                  </a:lnTo>
                  <a:lnTo>
                    <a:pt x="1606844" y="819703"/>
                  </a:lnTo>
                  <a:lnTo>
                    <a:pt x="1580054" y="783671"/>
                  </a:lnTo>
                  <a:lnTo>
                    <a:pt x="1552476" y="748271"/>
                  </a:lnTo>
                  <a:lnTo>
                    <a:pt x="1524121" y="713517"/>
                  </a:lnTo>
                  <a:lnTo>
                    <a:pt x="1495004" y="679422"/>
                  </a:lnTo>
                  <a:lnTo>
                    <a:pt x="1465136" y="646000"/>
                  </a:lnTo>
                  <a:lnTo>
                    <a:pt x="1434532" y="613262"/>
                  </a:lnTo>
                  <a:lnTo>
                    <a:pt x="1403203" y="581223"/>
                  </a:lnTo>
                  <a:lnTo>
                    <a:pt x="1371163" y="549894"/>
                  </a:lnTo>
                  <a:lnTo>
                    <a:pt x="1338425" y="519290"/>
                  </a:lnTo>
                  <a:lnTo>
                    <a:pt x="1305003" y="489422"/>
                  </a:lnTo>
                  <a:lnTo>
                    <a:pt x="1270908" y="460305"/>
                  </a:lnTo>
                  <a:lnTo>
                    <a:pt x="1236154" y="431951"/>
                  </a:lnTo>
                  <a:lnTo>
                    <a:pt x="1200754" y="404373"/>
                  </a:lnTo>
                  <a:lnTo>
                    <a:pt x="1164720" y="377583"/>
                  </a:lnTo>
                  <a:lnTo>
                    <a:pt x="1128067" y="351596"/>
                  </a:lnTo>
                  <a:lnTo>
                    <a:pt x="1090807" y="326424"/>
                  </a:lnTo>
                  <a:lnTo>
                    <a:pt x="1052952" y="302080"/>
                  </a:lnTo>
                  <a:lnTo>
                    <a:pt x="1014517" y="278576"/>
                  </a:lnTo>
                  <a:lnTo>
                    <a:pt x="975513" y="255927"/>
                  </a:lnTo>
                  <a:lnTo>
                    <a:pt x="935954" y="234145"/>
                  </a:lnTo>
                  <a:lnTo>
                    <a:pt x="895853" y="213242"/>
                  </a:lnTo>
                  <a:lnTo>
                    <a:pt x="855223" y="193233"/>
                  </a:lnTo>
                  <a:lnTo>
                    <a:pt x="814077" y="174129"/>
                  </a:lnTo>
                  <a:lnTo>
                    <a:pt x="772428" y="155945"/>
                  </a:lnTo>
                  <a:lnTo>
                    <a:pt x="730288" y="138692"/>
                  </a:lnTo>
                  <a:lnTo>
                    <a:pt x="687672" y="122385"/>
                  </a:lnTo>
                  <a:lnTo>
                    <a:pt x="644591" y="107035"/>
                  </a:lnTo>
                  <a:lnTo>
                    <a:pt x="601059" y="92657"/>
                  </a:lnTo>
                  <a:lnTo>
                    <a:pt x="557089" y="79262"/>
                  </a:lnTo>
                  <a:lnTo>
                    <a:pt x="512694" y="66864"/>
                  </a:lnTo>
                  <a:lnTo>
                    <a:pt x="467886" y="55476"/>
                  </a:lnTo>
                  <a:lnTo>
                    <a:pt x="422679" y="45111"/>
                  </a:lnTo>
                  <a:lnTo>
                    <a:pt x="377086" y="35782"/>
                  </a:lnTo>
                  <a:lnTo>
                    <a:pt x="331120" y="27501"/>
                  </a:lnTo>
                  <a:lnTo>
                    <a:pt x="284794" y="20283"/>
                  </a:lnTo>
                  <a:lnTo>
                    <a:pt x="238121" y="14139"/>
                  </a:lnTo>
                  <a:lnTo>
                    <a:pt x="191113" y="9084"/>
                  </a:lnTo>
                  <a:lnTo>
                    <a:pt x="143784" y="5129"/>
                  </a:lnTo>
                  <a:lnTo>
                    <a:pt x="96147" y="2288"/>
                  </a:lnTo>
                  <a:lnTo>
                    <a:pt x="48214" y="574"/>
                  </a:lnTo>
                  <a:lnTo>
                    <a:pt x="0" y="0"/>
                  </a:lnTo>
                  <a:close/>
                </a:path>
              </a:pathLst>
            </a:custGeom>
            <a:solidFill>
              <a:srgbClr val="E8C421"/>
            </a:solidFill>
          </p:spPr>
          <p:txBody>
            <a:bodyPr wrap="square" lIns="0" tIns="0" rIns="0" bIns="0" rtlCol="0"/>
            <a:lstStyle/>
            <a:p>
              <a:pPr defTabSz="554466"/>
              <a:endParaRPr sz="1092">
                <a:latin typeface="Calibri"/>
              </a:endParaRPr>
            </a:p>
          </p:txBody>
        </p:sp>
      </p:grpSp>
      <p:pic>
        <p:nvPicPr>
          <p:cNvPr id="2" name="Picture 1">
            <a:extLst>
              <a:ext uri="{FF2B5EF4-FFF2-40B4-BE49-F238E27FC236}">
                <a16:creationId xmlns:a16="http://schemas.microsoft.com/office/drawing/2014/main" id="{DFBB95DB-17A7-CE53-7342-4E3B0BDEA739}"/>
              </a:ext>
            </a:extLst>
          </p:cNvPr>
          <p:cNvPicPr>
            <a:picLocks noChangeAspect="1"/>
          </p:cNvPicPr>
          <p:nvPr/>
        </p:nvPicPr>
        <p:blipFill>
          <a:blip r:embed="rId3"/>
          <a:stretch>
            <a:fillRect/>
          </a:stretch>
        </p:blipFill>
        <p:spPr>
          <a:xfrm>
            <a:off x="2351577" y="2598454"/>
            <a:ext cx="7326982" cy="4121427"/>
          </a:xfrm>
          <a:prstGeom prst="rect">
            <a:avLst/>
          </a:prstGeom>
        </p:spPr>
      </p:pic>
    </p:spTree>
    <p:extLst>
      <p:ext uri="{BB962C8B-B14F-4D97-AF65-F5344CB8AC3E}">
        <p14:creationId xmlns:p14="http://schemas.microsoft.com/office/powerpoint/2010/main" val="3258735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E998-5F06-92B8-9F42-2079104E36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7743A7A-00C2-87DF-8CB1-351FD8B8CB0B}"/>
              </a:ext>
            </a:extLst>
          </p:cNvPr>
          <p:cNvSpPr/>
          <p:nvPr/>
        </p:nvSpPr>
        <p:spPr>
          <a:xfrm>
            <a:off x="0" y="0"/>
            <a:ext cx="12192000" cy="6858000"/>
          </a:xfrm>
          <a:prstGeom prst="rect">
            <a:avLst/>
          </a:prstGeom>
          <a:solidFill>
            <a:srgbClr val="291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190DD7-14BD-22A9-E34F-720DBDA0B5C9}"/>
              </a:ext>
            </a:extLst>
          </p:cNvPr>
          <p:cNvSpPr txBox="1"/>
          <p:nvPr/>
        </p:nvSpPr>
        <p:spPr>
          <a:xfrm>
            <a:off x="411958" y="2040601"/>
            <a:ext cx="9399990" cy="2335832"/>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6000" b="1">
                <a:solidFill>
                  <a:schemeClr val="bg1"/>
                </a:solidFill>
                <a:effectLst/>
                <a:latin typeface="DM Sans" pitchFamily="2" charset="77"/>
              </a:rPr>
              <a:t>Mansfield District Council TSM Survey 2025/26</a:t>
            </a:r>
            <a:endParaRPr lang="en-GB" sz="6000">
              <a:solidFill>
                <a:schemeClr val="bg1"/>
              </a:solidFill>
              <a:effectLst/>
              <a:latin typeface="DM Sans" pitchFamily="2" charset="77"/>
            </a:endParaRPr>
          </a:p>
        </p:txBody>
      </p:sp>
      <p:sp>
        <p:nvSpPr>
          <p:cNvPr id="19" name="TextBox 18">
            <a:extLst>
              <a:ext uri="{FF2B5EF4-FFF2-40B4-BE49-F238E27FC236}">
                <a16:creationId xmlns:a16="http://schemas.microsoft.com/office/drawing/2014/main" id="{60E356ED-7383-7476-DEE8-E8A7408D5329}"/>
              </a:ext>
            </a:extLst>
          </p:cNvPr>
          <p:cNvSpPr txBox="1"/>
          <p:nvPr/>
        </p:nvSpPr>
        <p:spPr>
          <a:xfrm>
            <a:off x="432000" y="6253794"/>
            <a:ext cx="6779172" cy="230832"/>
          </a:xfrm>
          <a:prstGeom prst="rect">
            <a:avLst/>
          </a:prstGeom>
          <a:noFill/>
        </p:spPr>
        <p:txBody>
          <a:bodyPr wrap="square" lIns="0" tIns="0" rIns="0" bIns="0" rtlCol="0">
            <a:spAutoFit/>
          </a:bodyPr>
          <a:lstStyle/>
          <a:p>
            <a:r>
              <a:rPr lang="en-GB" sz="1500">
                <a:solidFill>
                  <a:schemeClr val="bg1"/>
                </a:solidFill>
                <a:effectLst/>
                <a:latin typeface="DM Sans" pitchFamily="2" charset="77"/>
              </a:rPr>
              <a:t>13</a:t>
            </a:r>
            <a:r>
              <a:rPr lang="en-GB" sz="1500" baseline="30000">
                <a:solidFill>
                  <a:schemeClr val="bg1"/>
                </a:solidFill>
                <a:effectLst/>
                <a:latin typeface="DM Sans" pitchFamily="2" charset="77"/>
              </a:rPr>
              <a:t>th</a:t>
            </a:r>
            <a:r>
              <a:rPr lang="en-GB" sz="1500">
                <a:solidFill>
                  <a:schemeClr val="bg1"/>
                </a:solidFill>
                <a:effectLst/>
                <a:latin typeface="DM Sans" pitchFamily="2" charset="77"/>
              </a:rPr>
              <a:t> January 2026</a:t>
            </a:r>
          </a:p>
        </p:txBody>
      </p:sp>
      <p:grpSp>
        <p:nvGrpSpPr>
          <p:cNvPr id="14" name="Group 13">
            <a:extLst>
              <a:ext uri="{FF2B5EF4-FFF2-40B4-BE49-F238E27FC236}">
                <a16:creationId xmlns:a16="http://schemas.microsoft.com/office/drawing/2014/main" id="{73965DD7-6DF1-364C-BECA-0ED338DF3377}"/>
              </a:ext>
            </a:extLst>
          </p:cNvPr>
          <p:cNvGrpSpPr/>
          <p:nvPr userDrawn="1"/>
        </p:nvGrpSpPr>
        <p:grpSpPr>
          <a:xfrm>
            <a:off x="9951345" y="6253794"/>
            <a:ext cx="1972800" cy="230832"/>
            <a:chOff x="9393949" y="5736914"/>
            <a:chExt cx="1972800" cy="230832"/>
          </a:xfrm>
        </p:grpSpPr>
        <p:sp>
          <p:nvSpPr>
            <p:cNvPr id="18" name="TextBox 17">
              <a:extLst>
                <a:ext uri="{FF2B5EF4-FFF2-40B4-BE49-F238E27FC236}">
                  <a16:creationId xmlns:a16="http://schemas.microsoft.com/office/drawing/2014/main" id="{8F18C44B-35D6-D819-20BF-E7F91DCF274B}"/>
                </a:ext>
              </a:extLst>
            </p:cNvPr>
            <p:cNvSpPr txBox="1"/>
            <p:nvPr userDrawn="1"/>
          </p:nvSpPr>
          <p:spPr>
            <a:xfrm>
              <a:off x="9720000" y="5736914"/>
              <a:ext cx="1646749" cy="230832"/>
            </a:xfrm>
            <a:prstGeom prst="rect">
              <a:avLst/>
            </a:prstGeom>
            <a:noFill/>
          </p:spPr>
          <p:txBody>
            <a:bodyPr wrap="square" lIns="0" tIns="0" rIns="0" bIns="0" rtlCol="0">
              <a:spAutoFit/>
            </a:bodyPr>
            <a:lstStyle/>
            <a:p>
              <a:pPr algn="l">
                <a:lnSpc>
                  <a:spcPts val="1800"/>
                </a:lnSpc>
              </a:pPr>
              <a:r>
                <a:rPr lang="en-GB" sz="1500" err="1">
                  <a:solidFill>
                    <a:schemeClr val="bg1"/>
                  </a:solidFill>
                  <a:effectLst/>
                  <a:latin typeface="DM Sans" pitchFamily="2" charset="77"/>
                </a:rPr>
                <a:t>housemark.co.uk</a:t>
              </a:r>
              <a:endParaRPr lang="en-GB" sz="1500">
                <a:solidFill>
                  <a:schemeClr val="bg1"/>
                </a:solidFill>
                <a:effectLst/>
                <a:latin typeface="DM Sans" pitchFamily="2" charset="77"/>
              </a:endParaRPr>
            </a:p>
          </p:txBody>
        </p:sp>
        <p:pic>
          <p:nvPicPr>
            <p:cNvPr id="21" name="Graphic 20">
              <a:extLst>
                <a:ext uri="{FF2B5EF4-FFF2-40B4-BE49-F238E27FC236}">
                  <a16:creationId xmlns:a16="http://schemas.microsoft.com/office/drawing/2014/main" id="{92406098-0524-D09C-0A9A-028586D66D93}"/>
                </a:ext>
              </a:extLst>
            </p:cNvPr>
            <p:cNvPicPr>
              <a:picLocks noChangeAspect="1"/>
            </p:cNvPicPr>
            <p:nvPr userDrawn="1"/>
          </p:nvPicPr>
          <p:blipFill>
            <a:blip/>
            <a:stretch>
              <a:fillRect/>
            </a:stretch>
          </p:blipFill>
          <p:spPr>
            <a:xfrm>
              <a:off x="9393949" y="5775650"/>
              <a:ext cx="255600" cy="153360"/>
            </a:xfrm>
            <a:prstGeom prst="rect">
              <a:avLst/>
            </a:prstGeom>
          </p:spPr>
        </p:pic>
      </p:grpSp>
      <p:sp>
        <p:nvSpPr>
          <p:cNvPr id="2" name="Title 1">
            <a:extLst>
              <a:ext uri="{FF2B5EF4-FFF2-40B4-BE49-F238E27FC236}">
                <a16:creationId xmlns:a16="http://schemas.microsoft.com/office/drawing/2014/main" id="{2D155E2E-B09C-7E34-4C23-F5B4E0FA242E}"/>
              </a:ext>
            </a:extLst>
          </p:cNvPr>
          <p:cNvSpPr txBox="1">
            <a:spLocks/>
          </p:cNvSpPr>
          <p:nvPr/>
        </p:nvSpPr>
        <p:spPr>
          <a:xfrm>
            <a:off x="411958" y="4697848"/>
            <a:ext cx="4170960" cy="12345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bg1"/>
                </a:solidFill>
                <a:latin typeface="DM Sans Medium" pitchFamily="2" charset="0"/>
                <a:ea typeface="+mj-ea"/>
                <a:cs typeface="+mj-cs"/>
              </a:defRPr>
            </a:lvl1pPr>
          </a:lstStyle>
          <a:p>
            <a:pPr marL="0" marR="0" lvl="0" indent="0" algn="l" defTabSz="914400" rtl="0" eaLnBrk="1" fontAlgn="auto" latinLnBrk="0" hangingPunct="1">
              <a:lnSpc>
                <a:spcPts val="1680"/>
              </a:lnSpc>
              <a:spcBef>
                <a:spcPct val="0"/>
              </a:spcBef>
              <a:spcAft>
                <a:spcPts val="0"/>
              </a:spcAft>
              <a:buClrTx/>
              <a:buSzTx/>
              <a:buFontTx/>
              <a:buNone/>
              <a:tabLst/>
              <a:defRPr/>
            </a:pPr>
            <a:r>
              <a:rPr lang="en-GB" sz="1400">
                <a:solidFill>
                  <a:prstClr val="white"/>
                </a:solidFill>
                <a:latin typeface="DM Sans" pitchFamily="2" charset="0"/>
              </a:rPr>
              <a:t>Chris Elliott</a:t>
            </a:r>
          </a:p>
          <a:p>
            <a:pPr marL="0" marR="0" lvl="0" indent="0" algn="l" defTabSz="914400" rtl="0" eaLnBrk="1" fontAlgn="auto" latinLnBrk="0" hangingPunct="1">
              <a:lnSpc>
                <a:spcPts val="1680"/>
              </a:lnSpc>
              <a:spcBef>
                <a:spcPct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DM Sans" pitchFamily="2" charset="0"/>
                <a:ea typeface="+mj-ea"/>
                <a:cs typeface="+mj-cs"/>
              </a:rPr>
              <a:t>Principal Consultant – Customer Experience</a:t>
            </a:r>
          </a:p>
          <a:p>
            <a:pPr>
              <a:lnSpc>
                <a:spcPts val="1680"/>
              </a:lnSpc>
              <a:defRPr/>
            </a:pPr>
            <a:r>
              <a:rPr lang="en-GB" sz="1400">
                <a:solidFill>
                  <a:prstClr val="white"/>
                </a:solidFill>
                <a:latin typeface="DM Sans"/>
                <a:hlinkClick r:id="rId2"/>
              </a:rPr>
              <a:t>chris.elliott</a:t>
            </a:r>
            <a:r>
              <a:rPr kumimoji="0" lang="en-GB" sz="1400" b="0" i="0" u="none" strike="noStrike" kern="1200" cap="none" spc="0" normalizeH="0" baseline="0" noProof="0">
                <a:ln>
                  <a:noFill/>
                </a:ln>
                <a:solidFill>
                  <a:prstClr val="white"/>
                </a:solidFill>
                <a:effectLst/>
                <a:uLnTx/>
                <a:uFillTx/>
                <a:latin typeface="DM Sans"/>
                <a:hlinkClick r:id="rId2"/>
              </a:rPr>
              <a:t>@housemark.co.uk</a:t>
            </a:r>
            <a:endParaRPr kumimoji="0" lang="en-GB" sz="1400" b="0" i="0" u="none" strike="noStrike" kern="1200" cap="none" spc="0" normalizeH="0" baseline="0" noProof="0">
              <a:ln>
                <a:noFill/>
              </a:ln>
              <a:solidFill>
                <a:prstClr val="white"/>
              </a:solidFill>
              <a:effectLst/>
              <a:uLnTx/>
              <a:uFillTx/>
              <a:latin typeface="DM Sans"/>
            </a:endParaRPr>
          </a:p>
          <a:p>
            <a:pPr>
              <a:lnSpc>
                <a:spcPts val="1680"/>
              </a:lnSpc>
              <a:defRPr/>
            </a:pPr>
            <a:r>
              <a:rPr lang="en-GB" sz="1400">
                <a:solidFill>
                  <a:prstClr val="white"/>
                </a:solidFill>
                <a:latin typeface="DM Sans" pitchFamily="2" charset="0"/>
              </a:rPr>
              <a:t>housemark.co.uk</a:t>
            </a:r>
          </a:p>
          <a:p>
            <a:pPr marL="0" marR="0" lvl="0" indent="0" algn="l" defTabSz="914400" rtl="0" eaLnBrk="1" fontAlgn="auto" latinLnBrk="0" hangingPunct="1">
              <a:lnSpc>
                <a:spcPts val="1680"/>
              </a:lnSpc>
              <a:spcBef>
                <a:spcPct val="0"/>
              </a:spcBef>
              <a:spcAft>
                <a:spcPts val="0"/>
              </a:spcAft>
              <a:buClrTx/>
              <a:buSzTx/>
              <a:buFontTx/>
              <a:buNone/>
              <a:tabLst/>
              <a:defRPr/>
            </a:pPr>
            <a:endParaRPr lang="en-GB" sz="1400" b="0" i="0" u="none" strike="noStrike" kern="1200" cap="none" spc="0" normalizeH="0" baseline="0" noProof="0">
              <a:ln>
                <a:noFill/>
              </a:ln>
              <a:solidFill>
                <a:prstClr val="white"/>
              </a:solidFill>
              <a:effectLst/>
              <a:uLnTx/>
              <a:uFillTx/>
              <a:latin typeface="DM Sans"/>
            </a:endParaRPr>
          </a:p>
        </p:txBody>
      </p:sp>
      <p:pic>
        <p:nvPicPr>
          <p:cNvPr id="3" name="Graphic 2">
            <a:extLst>
              <a:ext uri="{FF2B5EF4-FFF2-40B4-BE49-F238E27FC236}">
                <a16:creationId xmlns:a16="http://schemas.microsoft.com/office/drawing/2014/main" id="{DABC2B6C-CB5C-CABF-48F8-7F0B97FF48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pic>
        <p:nvPicPr>
          <p:cNvPr id="4" name="Picture 3" descr="A white cube with a black background&#10;&#10;AI-generated content may be incorrect.">
            <a:extLst>
              <a:ext uri="{FF2B5EF4-FFF2-40B4-BE49-F238E27FC236}">
                <a16:creationId xmlns:a16="http://schemas.microsoft.com/office/drawing/2014/main" id="{0A88D109-1BAF-E705-C98A-2FA637A38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9" y="925621"/>
            <a:ext cx="1833960" cy="651133"/>
          </a:xfrm>
          <a:prstGeom prst="rect">
            <a:avLst/>
          </a:prstGeom>
        </p:spPr>
      </p:pic>
      <p:pic>
        <p:nvPicPr>
          <p:cNvPr id="6" name="Picture 5" descr="A colorful logo with a black background&#10;&#10;AI-generated content may be incorrect.">
            <a:extLst>
              <a:ext uri="{FF2B5EF4-FFF2-40B4-BE49-F238E27FC236}">
                <a16:creationId xmlns:a16="http://schemas.microsoft.com/office/drawing/2014/main" id="{8250B321-E68D-19F4-CC6F-E036100BA116}"/>
              </a:ext>
            </a:extLst>
          </p:cNvPr>
          <p:cNvPicPr>
            <a:picLocks noChangeAspect="1"/>
          </p:cNvPicPr>
          <p:nvPr/>
        </p:nvPicPr>
        <p:blipFill>
          <a:blip r:embed="rId6"/>
          <a:stretch>
            <a:fillRect/>
          </a:stretch>
        </p:blipFill>
        <p:spPr>
          <a:xfrm>
            <a:off x="9851999" y="0"/>
            <a:ext cx="2340001" cy="2340001"/>
          </a:xfrm>
          <a:prstGeom prst="rect">
            <a:avLst/>
          </a:prstGeom>
        </p:spPr>
      </p:pic>
    </p:spTree>
    <p:extLst>
      <p:ext uri="{BB962C8B-B14F-4D97-AF65-F5344CB8AC3E}">
        <p14:creationId xmlns:p14="http://schemas.microsoft.com/office/powerpoint/2010/main" val="381099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1E4B-CFFA-C997-CBDB-404AFE6F9D0C}"/>
            </a:ext>
          </a:extLst>
        </p:cNvPr>
        <p:cNvGrpSpPr/>
        <p:nvPr/>
      </p:nvGrpSpPr>
      <p:grpSpPr>
        <a:xfrm>
          <a:off x="0" y="0"/>
          <a:ext cx="0" cy="0"/>
          <a:chOff x="0" y="0"/>
          <a:chExt cx="0" cy="0"/>
        </a:xfrm>
      </p:grpSpPr>
      <p:pic>
        <p:nvPicPr>
          <p:cNvPr id="4" name="Picture 3" descr="A blue background with a plus sign&#10;&#10;Description automatically generated">
            <a:extLst>
              <a:ext uri="{FF2B5EF4-FFF2-40B4-BE49-F238E27FC236}">
                <a16:creationId xmlns:a16="http://schemas.microsoft.com/office/drawing/2014/main" id="{D79B7DEE-2729-EFE5-2DEE-4D4F440B8C3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D948639-665D-223A-4A83-3354DF160ECB}"/>
              </a:ext>
            </a:extLst>
          </p:cNvPr>
          <p:cNvSpPr txBox="1"/>
          <p:nvPr/>
        </p:nvSpPr>
        <p:spPr>
          <a:xfrm>
            <a:off x="432000" y="2645804"/>
            <a:ext cx="6779172" cy="796949"/>
          </a:xfrm>
          <a:prstGeom prst="rect">
            <a:avLst/>
          </a:prstGeom>
          <a:noFill/>
        </p:spPr>
        <p:txBody>
          <a:bodyPr wrap="square" lIns="0" tIns="0" rIns="0" bIns="0" rtlCol="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6000" b="1">
                <a:solidFill>
                  <a:srgbClr val="E41C86"/>
                </a:solidFill>
                <a:effectLst/>
                <a:latin typeface="DM Sans" pitchFamily="2" charset="77"/>
              </a:rPr>
              <a:t>TSM Results</a:t>
            </a:r>
            <a:endParaRPr lang="en-GB" sz="6000">
              <a:solidFill>
                <a:srgbClr val="E41C86"/>
              </a:solidFill>
              <a:effectLst/>
              <a:latin typeface="DM Sans" pitchFamily="2" charset="77"/>
            </a:endParaRPr>
          </a:p>
        </p:txBody>
      </p:sp>
      <p:grpSp>
        <p:nvGrpSpPr>
          <p:cNvPr id="9" name="Group 8">
            <a:extLst>
              <a:ext uri="{FF2B5EF4-FFF2-40B4-BE49-F238E27FC236}">
                <a16:creationId xmlns:a16="http://schemas.microsoft.com/office/drawing/2014/main" id="{9D981ED3-425B-F53A-8042-6C21372C0F59}"/>
              </a:ext>
            </a:extLst>
          </p:cNvPr>
          <p:cNvGrpSpPr/>
          <p:nvPr/>
        </p:nvGrpSpPr>
        <p:grpSpPr>
          <a:xfrm>
            <a:off x="202782" y="6429211"/>
            <a:ext cx="229218" cy="229218"/>
            <a:chOff x="430800" y="6119999"/>
            <a:chExt cx="306000" cy="306000"/>
          </a:xfrm>
        </p:grpSpPr>
        <p:sp>
          <p:nvSpPr>
            <p:cNvPr id="10" name="Rounded Rectangle 9">
              <a:extLst>
                <a:ext uri="{FF2B5EF4-FFF2-40B4-BE49-F238E27FC236}">
                  <a16:creationId xmlns:a16="http://schemas.microsoft.com/office/drawing/2014/main" id="{949C82E7-C300-875D-665F-08D92784052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F8210D-0743-1E96-C570-95E86A7A502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4</a:t>
              </a:fld>
              <a:endParaRPr lang="en-GB" sz="1000">
                <a:solidFill>
                  <a:schemeClr val="bg1"/>
                </a:solidFill>
                <a:effectLst/>
                <a:latin typeface="DM Sans 14pt" pitchFamily="2" charset="77"/>
              </a:endParaRPr>
            </a:p>
          </p:txBody>
        </p:sp>
      </p:grpSp>
      <p:pic>
        <p:nvPicPr>
          <p:cNvPr id="15" name="Graphic 14">
            <a:extLst>
              <a:ext uri="{FF2B5EF4-FFF2-40B4-BE49-F238E27FC236}">
                <a16:creationId xmlns:a16="http://schemas.microsoft.com/office/drawing/2014/main" id="{2B49302F-8D12-B7F8-0AA3-1E5EA00D7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432000"/>
            <a:ext cx="1905000" cy="266700"/>
          </a:xfrm>
          <a:prstGeom prst="rect">
            <a:avLst/>
          </a:prstGeom>
        </p:spPr>
      </p:pic>
    </p:spTree>
    <p:extLst>
      <p:ext uri="{BB962C8B-B14F-4D97-AF65-F5344CB8AC3E}">
        <p14:creationId xmlns:p14="http://schemas.microsoft.com/office/powerpoint/2010/main" val="142373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406F-3E5A-FBC4-D935-B9B04CBF21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0D200D0-42E1-BAE4-C6A2-8B9E6381AD2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3DE36040-737C-4C3C-5EDA-4D85E8D949A2}"/>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3779F2-522D-1D91-4704-BB8CBAD6C7AE}"/>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5</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44739BA9-5AD7-A0EE-4A24-D5A4A2A8C1BC}"/>
              </a:ext>
            </a:extLst>
          </p:cNvPr>
          <p:cNvSpPr txBox="1"/>
          <p:nvPr/>
        </p:nvSpPr>
        <p:spPr>
          <a:xfrm>
            <a:off x="432000" y="300529"/>
            <a:ext cx="10036708"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Executive Summary</a:t>
            </a:r>
            <a:endParaRPr lang="en-GB" sz="3600" spc="-100">
              <a:solidFill>
                <a:srgbClr val="E41C86"/>
              </a:solidFill>
              <a:effectLst/>
              <a:latin typeface="DM Sans" pitchFamily="2" charset="77"/>
            </a:endParaRPr>
          </a:p>
        </p:txBody>
      </p:sp>
      <p:sp>
        <p:nvSpPr>
          <p:cNvPr id="14" name="Content Placeholder 2">
            <a:extLst>
              <a:ext uri="{FF2B5EF4-FFF2-40B4-BE49-F238E27FC236}">
                <a16:creationId xmlns:a16="http://schemas.microsoft.com/office/drawing/2014/main" id="{20FBAB5C-B52C-CD49-FB5D-906752074B0E}"/>
              </a:ext>
            </a:extLst>
          </p:cNvPr>
          <p:cNvSpPr txBox="1">
            <a:spLocks/>
          </p:cNvSpPr>
          <p:nvPr/>
        </p:nvSpPr>
        <p:spPr>
          <a:xfrm>
            <a:off x="422573" y="1262018"/>
            <a:ext cx="10843304" cy="30495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664FF"/>
              </a:buClr>
              <a:buSzTx/>
              <a:buNone/>
              <a:tabLst/>
              <a:defRPr/>
            </a:pPr>
            <a:r>
              <a:rPr kumimoji="0" lang="en-GB" sz="1400" b="1" i="0" u="sng" strike="noStrike" kern="1200" cap="none" spc="0" normalizeH="0" baseline="0" noProof="0">
                <a:ln>
                  <a:noFill/>
                </a:ln>
                <a:solidFill>
                  <a:srgbClr val="291A5F"/>
                </a:solidFill>
                <a:effectLst/>
                <a:uLnTx/>
                <a:uFillTx/>
                <a:latin typeface="DM Sans" pitchFamily="2" charset="0"/>
                <a:ea typeface="+mn-ea"/>
                <a:cs typeface="+mn-cs"/>
              </a:rPr>
              <a:t>Overall Satisfaction</a:t>
            </a:r>
          </a:p>
          <a:p>
            <a:pPr marL="0" marR="0" lvl="0" indent="0" algn="l" defTabSz="914400" rtl="0" eaLnBrk="1" fontAlgn="auto" latinLnBrk="0" hangingPunct="1">
              <a:lnSpc>
                <a:spcPct val="100000"/>
              </a:lnSpc>
              <a:spcBef>
                <a:spcPts val="0"/>
              </a:spcBef>
              <a:spcAft>
                <a:spcPts val="0"/>
              </a:spcAft>
              <a:buClr>
                <a:srgbClr val="0664FF"/>
              </a:buClr>
              <a:buSzTx/>
              <a:buNone/>
              <a:tabLst/>
              <a:defRPr/>
            </a:pPr>
            <a:endParaRPr kumimoji="0" lang="en-GB" sz="1400" b="0" i="0" u="none" strike="noStrike" kern="1200" cap="none" spc="0" normalizeH="0" baseline="0" noProof="0">
              <a:ln>
                <a:noFill/>
              </a:ln>
              <a:solidFill>
                <a:srgbClr val="291A5F"/>
              </a:solidFill>
              <a:effectLst/>
              <a:uLnTx/>
              <a:uFillTx/>
              <a:latin typeface="DM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kumimoji="0" lang="en-GB" sz="1400" b="0" i="0" u="none" strike="noStrike" kern="1200" cap="none" spc="0" normalizeH="0" baseline="0" noProof="0">
                <a:ln>
                  <a:noFill/>
                </a:ln>
                <a:solidFill>
                  <a:srgbClr val="291A5F"/>
                </a:solidFill>
                <a:effectLst/>
                <a:uLnTx/>
                <a:uFillTx/>
                <a:latin typeface="DM Sans"/>
              </a:rPr>
              <a:t>Overall satisfaction is 69.7% </a:t>
            </a:r>
            <a:r>
              <a:rPr lang="en-GB" sz="1400">
                <a:solidFill>
                  <a:srgbClr val="291A5F"/>
                </a:solidFill>
                <a:latin typeface="DM Sans"/>
              </a:rPr>
              <a:t>(+1.7%</a:t>
            </a:r>
            <a:r>
              <a:rPr kumimoji="0" lang="en-GB" sz="1400" b="0" i="0" u="none" strike="noStrike" kern="1200" cap="none" spc="0" normalizeH="0" baseline="0" noProof="0">
                <a:ln>
                  <a:noFill/>
                </a:ln>
                <a:solidFill>
                  <a:srgbClr val="291A5F"/>
                </a:solidFill>
                <a:effectLst/>
                <a:uLnTx/>
                <a:uFillTx/>
                <a:latin typeface="DM Sans"/>
              </a:rPr>
              <a:t> on the </a:t>
            </a:r>
            <a:r>
              <a:rPr lang="en-GB" sz="1400">
                <a:solidFill>
                  <a:srgbClr val="291A5F"/>
                </a:solidFill>
                <a:latin typeface="DM Sans"/>
              </a:rPr>
              <a:t>2024/25</a:t>
            </a:r>
            <a:r>
              <a:rPr kumimoji="0" lang="en-GB" sz="1400" b="0" i="0" u="none" strike="noStrike" kern="1200" cap="none" spc="0" normalizeH="0" baseline="0" noProof="0">
                <a:ln>
                  <a:noFill/>
                </a:ln>
                <a:solidFill>
                  <a:srgbClr val="291A5F"/>
                </a:solidFill>
                <a:effectLst/>
                <a:uLnTx/>
                <a:uFillTx/>
                <a:latin typeface="DM Sans"/>
              </a:rPr>
              <a:t> TSM scores).</a:t>
            </a:r>
            <a:endParaRPr lang="en-GB" sz="1400" b="0" i="0" u="none" strike="noStrike" kern="1200" cap="none" spc="0" normalizeH="0" baseline="0" noProof="0">
              <a:ln>
                <a:noFill/>
              </a:ln>
              <a:solidFill>
                <a:srgbClr val="291A5F"/>
              </a:solidFill>
              <a:effectLst/>
              <a:uLnTx/>
              <a:uFillTx/>
              <a:latin typeface="DM Sans"/>
            </a:endParaRPr>
          </a:p>
          <a:p>
            <a:pPr marR="0" lvl="0" algn="l" defTabSz="914400" rtl="0" eaLnBrk="1" fontAlgn="auto" latinLnBrk="0" hangingPunct="1">
              <a:lnSpc>
                <a:spcPct val="100000"/>
              </a:lnSpc>
              <a:spcBef>
                <a:spcPts val="0"/>
              </a:spcBef>
              <a:spcAft>
                <a:spcPts val="0"/>
              </a:spcAft>
              <a:buClr>
                <a:srgbClr val="0664FF"/>
              </a:buClr>
              <a:buSzTx/>
              <a:tabLst/>
              <a:defRPr/>
            </a:pPr>
            <a:endParaRPr kumimoji="0" lang="en-GB" sz="1400" b="0" i="0" u="none" strike="noStrike" kern="1200" cap="none" spc="0" normalizeH="0" baseline="0" noProof="0">
              <a:ln>
                <a:noFill/>
              </a:ln>
              <a:solidFill>
                <a:srgbClr val="291A5F"/>
              </a:solidFill>
              <a:effectLst/>
              <a:highlight>
                <a:srgbClr val="FFFF00"/>
              </a:highligh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0664FF"/>
              </a:buClr>
              <a:buSzTx/>
              <a:buNone/>
              <a:tabLst/>
              <a:defRPr/>
            </a:pPr>
            <a:r>
              <a:rPr lang="en-GB" sz="1400" u="sng">
                <a:solidFill>
                  <a:srgbClr val="291A5F"/>
                </a:solidFill>
                <a:latin typeface="DM Sans" pitchFamily="2" charset="0"/>
              </a:rPr>
              <a:t>TSM Scores</a:t>
            </a:r>
          </a:p>
          <a:p>
            <a:pPr marL="0" marR="0" lvl="0" indent="0" algn="l" defTabSz="914400" rtl="0" eaLnBrk="1" fontAlgn="auto" latinLnBrk="0" hangingPunct="1">
              <a:lnSpc>
                <a:spcPct val="100000"/>
              </a:lnSpc>
              <a:spcBef>
                <a:spcPts val="0"/>
              </a:spcBef>
              <a:spcAft>
                <a:spcPts val="0"/>
              </a:spcAft>
              <a:buClr>
                <a:srgbClr val="0664FF"/>
              </a:buClr>
              <a:buSzTx/>
              <a:buNone/>
              <a:tabLst/>
              <a:defRPr/>
            </a:pPr>
            <a:endParaRPr lang="en-GB" sz="1400">
              <a:solidFill>
                <a:srgbClr val="291A5F"/>
              </a:solidFill>
              <a:latin typeface="DM Sans" pitchFamily="2" charset="0"/>
            </a:endParaRP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lang="en-GB" sz="1400">
                <a:solidFill>
                  <a:srgbClr val="291A5F"/>
                </a:solidFill>
                <a:latin typeface="DM Sans" pitchFamily="2" charset="0"/>
              </a:rPr>
              <a:t>Tenants are most satisfied with being treat fairly and with respect and the safety of the home.</a:t>
            </a: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lang="en-GB" sz="1400">
                <a:solidFill>
                  <a:srgbClr val="291A5F"/>
                </a:solidFill>
                <a:latin typeface="DM Sans" pitchFamily="2" charset="0"/>
              </a:rPr>
              <a:t>Biggest improvements on last years score include complaint handling and repairs (including speed).</a:t>
            </a: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lang="en-GB" sz="1400">
                <a:solidFill>
                  <a:srgbClr val="291A5F"/>
                </a:solidFill>
                <a:latin typeface="DM Sans" pitchFamily="2" charset="0"/>
              </a:rPr>
              <a:t>Tenants are least satisfied with approach to handling complaints and listening to views and acting upon them.</a:t>
            </a:r>
          </a:p>
          <a:p>
            <a:pPr marR="0" lvl="0" algn="l" defTabSz="914400" rtl="0" eaLnBrk="1" fontAlgn="auto" latinLnBrk="0" hangingPunct="1">
              <a:lnSpc>
                <a:spcPct val="100000"/>
              </a:lnSpc>
              <a:spcBef>
                <a:spcPts val="0"/>
              </a:spcBef>
              <a:spcAft>
                <a:spcPts val="0"/>
              </a:spcAft>
              <a:buClr>
                <a:srgbClr val="0664FF"/>
              </a:buClr>
              <a:buSzTx/>
              <a:tabLst/>
              <a:defRPr/>
            </a:pPr>
            <a:endParaRPr lang="en-GB" sz="1400">
              <a:solidFill>
                <a:srgbClr val="291A5F"/>
              </a:solidFill>
              <a:highlight>
                <a:srgbClr val="FFFF00"/>
              </a:highlight>
              <a:latin typeface="DM Sans" pitchFamily="2" charset="0"/>
            </a:endParaRPr>
          </a:p>
          <a:p>
            <a:pPr marL="0" marR="0" lvl="0" indent="0" algn="l" defTabSz="914400" rtl="0" eaLnBrk="1" fontAlgn="auto" latinLnBrk="0" hangingPunct="1">
              <a:lnSpc>
                <a:spcPct val="100000"/>
              </a:lnSpc>
              <a:spcBef>
                <a:spcPts val="0"/>
              </a:spcBef>
              <a:spcAft>
                <a:spcPts val="0"/>
              </a:spcAft>
              <a:buClr>
                <a:srgbClr val="0664FF"/>
              </a:buClr>
              <a:buSzTx/>
              <a:buNone/>
              <a:tabLst/>
              <a:defRPr/>
            </a:pPr>
            <a:r>
              <a:rPr lang="en-GB" sz="1400" b="1" u="sng">
                <a:solidFill>
                  <a:srgbClr val="291A5F"/>
                </a:solidFill>
                <a:latin typeface="DM Sans" pitchFamily="2" charset="0"/>
              </a:rPr>
              <a:t>Benchmarking</a:t>
            </a:r>
          </a:p>
          <a:p>
            <a:pPr marL="0" marR="0" lvl="0" indent="0" algn="l" defTabSz="914400" rtl="0" eaLnBrk="1" fontAlgn="auto" latinLnBrk="0" hangingPunct="1">
              <a:lnSpc>
                <a:spcPct val="100000"/>
              </a:lnSpc>
              <a:spcBef>
                <a:spcPts val="0"/>
              </a:spcBef>
              <a:spcAft>
                <a:spcPts val="0"/>
              </a:spcAft>
              <a:buClr>
                <a:srgbClr val="0664FF"/>
              </a:buClr>
              <a:buSzTx/>
              <a:buNone/>
              <a:tabLst/>
              <a:defRPr/>
            </a:pPr>
            <a:endParaRPr lang="en-GB" sz="1400">
              <a:solidFill>
                <a:srgbClr val="291A5F"/>
              </a:solidFill>
              <a:latin typeface="DM Sans" pitchFamily="2" charset="0"/>
            </a:endParaRP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kumimoji="0" lang="en-GB" sz="1400" b="0" i="0" u="none" strike="noStrike" kern="1200" cap="none" spc="0" normalizeH="0" baseline="0" noProof="0">
                <a:ln>
                  <a:noFill/>
                </a:ln>
                <a:solidFill>
                  <a:srgbClr val="291A5F"/>
                </a:solidFill>
                <a:effectLst/>
                <a:uLnTx/>
                <a:uFillTx/>
                <a:latin typeface="DM Sans" pitchFamily="2" charset="0"/>
                <a:ea typeface="+mn-ea"/>
                <a:cs typeface="+mn-cs"/>
              </a:rPr>
              <a:t>When benchmarked against the national average, all scores are broadly comparable with national and peer group median scores.</a:t>
            </a:r>
          </a:p>
          <a:p>
            <a:pPr marL="342900" marR="0" lvl="0" indent="-34290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endParaRPr kumimoji="0" lang="en-GB" sz="1400" b="0" i="0" u="none" strike="noStrike" kern="1200" cap="none" spc="0" normalizeH="0" baseline="0" noProof="0">
              <a:ln>
                <a:noFill/>
              </a:ln>
              <a:solidFill>
                <a:srgbClr val="291A5F"/>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0664FF"/>
              </a:buClr>
              <a:buSzTx/>
              <a:buNone/>
              <a:tabLst/>
              <a:defRPr/>
            </a:pPr>
            <a:r>
              <a:rPr lang="en-GB" sz="1400" b="1" u="sng">
                <a:solidFill>
                  <a:srgbClr val="291A5F"/>
                </a:solidFill>
                <a:latin typeface="DM Sans" pitchFamily="2" charset="0"/>
              </a:rPr>
              <a:t>Key driver analysis </a:t>
            </a:r>
          </a:p>
          <a:p>
            <a:pPr marL="0" marR="0" lvl="0" indent="0" algn="l" defTabSz="914400" rtl="0" eaLnBrk="1" fontAlgn="auto" latinLnBrk="0" hangingPunct="1">
              <a:lnSpc>
                <a:spcPct val="100000"/>
              </a:lnSpc>
              <a:spcBef>
                <a:spcPts val="0"/>
              </a:spcBef>
              <a:spcAft>
                <a:spcPts val="0"/>
              </a:spcAft>
              <a:buClr>
                <a:srgbClr val="0664FF"/>
              </a:buClr>
              <a:buSzTx/>
              <a:buNone/>
              <a:tabLst/>
              <a:defRPr/>
            </a:pPr>
            <a:endParaRPr lang="en-GB" sz="1400">
              <a:solidFill>
                <a:srgbClr val="291A5F"/>
              </a:solidFill>
              <a:latin typeface="DM Sans" pitchFamily="2" charset="0"/>
            </a:endParaRPr>
          </a:p>
          <a:p>
            <a:pPr marL="285750" marR="0" lvl="0" indent="-285750" algn="l" defTabSz="914400" rtl="0" eaLnBrk="1" fontAlgn="auto" latinLnBrk="0" hangingPunct="1">
              <a:lnSpc>
                <a:spcPct val="100000"/>
              </a:lnSpc>
              <a:spcBef>
                <a:spcPts val="0"/>
              </a:spcBef>
              <a:spcAft>
                <a:spcPts val="0"/>
              </a:spcAft>
              <a:buClr>
                <a:srgbClr val="0664FF"/>
              </a:buClr>
              <a:buSzTx/>
              <a:buFont typeface="Arial" panose="020B0604020202020204" pitchFamily="34" charset="0"/>
              <a:buChar char="•"/>
              <a:tabLst/>
              <a:defRPr/>
            </a:pPr>
            <a:r>
              <a:rPr lang="en-GB" sz="1400">
                <a:solidFill>
                  <a:srgbClr val="291A5F"/>
                </a:solidFill>
                <a:latin typeface="DM Sans" pitchFamily="2" charset="0"/>
              </a:rPr>
              <a:t>Keeping the home well maintained, listening to views and acting upon them and safety of the home have strongest impact on overall satisfaction.</a:t>
            </a:r>
          </a:p>
        </p:txBody>
      </p:sp>
      <p:pic>
        <p:nvPicPr>
          <p:cNvPr id="3" name="Picture 2" descr="A colorful logo with a black background&#10;&#10;AI-generated content may be incorrect.">
            <a:extLst>
              <a:ext uri="{FF2B5EF4-FFF2-40B4-BE49-F238E27FC236}">
                <a16:creationId xmlns:a16="http://schemas.microsoft.com/office/drawing/2014/main" id="{62EE90AA-3979-7960-6617-AE4051B8119F}"/>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24106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0300-3108-1FCB-FF7A-5FAED818E7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4FF578-7DC6-AAA5-078F-417921AC8212}"/>
              </a:ext>
            </a:extLst>
          </p:cNvPr>
          <p:cNvSpPr txBox="1"/>
          <p:nvPr/>
        </p:nvSpPr>
        <p:spPr>
          <a:xfrm>
            <a:off x="432000" y="80243"/>
            <a:ext cx="6779172"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Sample Data</a:t>
            </a:r>
            <a:endParaRPr lang="en-GB" sz="3600" spc="-100">
              <a:solidFill>
                <a:srgbClr val="E41C86"/>
              </a:solidFill>
              <a:effectLst/>
              <a:latin typeface="DM Sans" pitchFamily="2" charset="77"/>
            </a:endParaRPr>
          </a:p>
        </p:txBody>
      </p:sp>
      <p:grpSp>
        <p:nvGrpSpPr>
          <p:cNvPr id="6" name="Group 5">
            <a:extLst>
              <a:ext uri="{FF2B5EF4-FFF2-40B4-BE49-F238E27FC236}">
                <a16:creationId xmlns:a16="http://schemas.microsoft.com/office/drawing/2014/main" id="{526F9843-AC89-7C67-D3DE-B722D196F965}"/>
              </a:ext>
            </a:extLst>
          </p:cNvPr>
          <p:cNvGrpSpPr/>
          <p:nvPr/>
        </p:nvGrpSpPr>
        <p:grpSpPr>
          <a:xfrm>
            <a:off x="202782" y="6429211"/>
            <a:ext cx="229218" cy="229218"/>
            <a:chOff x="430800" y="6119999"/>
            <a:chExt cx="306000" cy="306000"/>
          </a:xfrm>
        </p:grpSpPr>
        <p:sp>
          <p:nvSpPr>
            <p:cNvPr id="7" name="Rounded Rectangle 6">
              <a:extLst>
                <a:ext uri="{FF2B5EF4-FFF2-40B4-BE49-F238E27FC236}">
                  <a16:creationId xmlns:a16="http://schemas.microsoft.com/office/drawing/2014/main" id="{5CD44C7D-C6BE-0053-8F96-0A1912E0433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C9202C-1826-42F5-9DDB-0B07B1B969FC}"/>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6</a:t>
              </a:fld>
              <a:endParaRPr lang="en-GB" sz="1000">
                <a:solidFill>
                  <a:schemeClr val="bg1"/>
                </a:solidFill>
                <a:effectLst/>
                <a:latin typeface="DM Sans 14pt" pitchFamily="2" charset="77"/>
              </a:endParaRPr>
            </a:p>
          </p:txBody>
        </p:sp>
      </p:grpSp>
      <p:graphicFrame>
        <p:nvGraphicFramePr>
          <p:cNvPr id="3" name="Table 2">
            <a:extLst>
              <a:ext uri="{FF2B5EF4-FFF2-40B4-BE49-F238E27FC236}">
                <a16:creationId xmlns:a16="http://schemas.microsoft.com/office/drawing/2014/main" id="{82C3C871-7E0E-094D-BC79-1372DE2D594A}"/>
              </a:ext>
            </a:extLst>
          </p:cNvPr>
          <p:cNvGraphicFramePr>
            <a:graphicFrameLocks noGrp="1"/>
          </p:cNvGraphicFramePr>
          <p:nvPr>
            <p:extLst>
              <p:ext uri="{D42A27DB-BD31-4B8C-83A1-F6EECF244321}">
                <p14:modId xmlns:p14="http://schemas.microsoft.com/office/powerpoint/2010/main" val="1077589615"/>
              </p:ext>
            </p:extLst>
          </p:nvPr>
        </p:nvGraphicFramePr>
        <p:xfrm>
          <a:off x="432000" y="1163667"/>
          <a:ext cx="10800000" cy="2097405"/>
        </p:xfrm>
        <a:graphic>
          <a:graphicData uri="http://schemas.openxmlformats.org/drawingml/2006/table">
            <a:tbl>
              <a:tblPr firstRow="1" firstCol="1" bandRow="1">
                <a:tableStyleId>{5C22544A-7EE6-4342-B048-85BDC9FD1C3A}</a:tableStyleId>
              </a:tblPr>
              <a:tblGrid>
                <a:gridCol w="3600000">
                  <a:extLst>
                    <a:ext uri="{9D8B030D-6E8A-4147-A177-3AD203B41FA5}">
                      <a16:colId xmlns:a16="http://schemas.microsoft.com/office/drawing/2014/main" val="1084446487"/>
                    </a:ext>
                  </a:extLst>
                </a:gridCol>
                <a:gridCol w="1800000">
                  <a:extLst>
                    <a:ext uri="{9D8B030D-6E8A-4147-A177-3AD203B41FA5}">
                      <a16:colId xmlns:a16="http://schemas.microsoft.com/office/drawing/2014/main" val="2669365301"/>
                    </a:ext>
                  </a:extLst>
                </a:gridCol>
                <a:gridCol w="1800000">
                  <a:extLst>
                    <a:ext uri="{9D8B030D-6E8A-4147-A177-3AD203B41FA5}">
                      <a16:colId xmlns:a16="http://schemas.microsoft.com/office/drawing/2014/main" val="1269299099"/>
                    </a:ext>
                  </a:extLst>
                </a:gridCol>
                <a:gridCol w="1800000">
                  <a:extLst>
                    <a:ext uri="{9D8B030D-6E8A-4147-A177-3AD203B41FA5}">
                      <a16:colId xmlns:a16="http://schemas.microsoft.com/office/drawing/2014/main" val="1476911089"/>
                    </a:ext>
                  </a:extLst>
                </a:gridCol>
                <a:gridCol w="1800000">
                  <a:extLst>
                    <a:ext uri="{9D8B030D-6E8A-4147-A177-3AD203B41FA5}">
                      <a16:colId xmlns:a16="http://schemas.microsoft.com/office/drawing/2014/main" val="323970391"/>
                    </a:ext>
                  </a:extLst>
                </a:gridCol>
              </a:tblGrid>
              <a:tr h="210730">
                <a:tc>
                  <a:txBody>
                    <a:bodyPr/>
                    <a:lstStyle/>
                    <a:p>
                      <a:pPr algn="ctr"/>
                      <a:r>
                        <a:rPr lang="en-GB" sz="1200">
                          <a:effectLst/>
                          <a:latin typeface="DM Sans" pitchFamily="2" charset="77"/>
                        </a:rPr>
                        <a:t>Age Band</a:t>
                      </a:r>
                      <a:endParaRPr lang="en-GB" sz="1200">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effectLst/>
                          <a:latin typeface="DM Sans" pitchFamily="2" charset="77"/>
                        </a:rPr>
                        <a:t>Tenant Profile Count</a:t>
                      </a:r>
                      <a:endParaRPr lang="en-GB" sz="1200">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effectLst/>
                          <a:latin typeface="DM Sans" pitchFamily="2" charset="77"/>
                        </a:rPr>
                        <a:t>Tenant Profile Percentage</a:t>
                      </a:r>
                      <a:endParaRPr lang="en-GB" sz="1200">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effectLst/>
                          <a:latin typeface="DM Sans" pitchFamily="2" charset="77"/>
                        </a:rPr>
                        <a:t>Survey Profile Count</a:t>
                      </a:r>
                      <a:endParaRPr lang="en-GB" sz="1200">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effectLst/>
                          <a:latin typeface="DM Sans" pitchFamily="2" charset="77"/>
                        </a:rPr>
                        <a:t>Survey Profile Percentage</a:t>
                      </a:r>
                      <a:endParaRPr lang="en-GB" sz="1200">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662298172"/>
                  </a:ext>
                </a:extLst>
              </a:tr>
              <a:tr h="190500">
                <a:tc>
                  <a:txBody>
                    <a:bodyPr/>
                    <a:lstStyle/>
                    <a:p>
                      <a:pPr algn="ctr" fontAlgn="b">
                        <a:buNone/>
                      </a:pPr>
                      <a:r>
                        <a:rPr lang="en-GB" sz="1200" b="0" i="0" u="none" strike="noStrike">
                          <a:solidFill>
                            <a:srgbClr val="000000"/>
                          </a:solidFill>
                          <a:effectLst/>
                          <a:latin typeface="DM Sans" pitchFamily="2" charset="77"/>
                        </a:rPr>
                        <a:t>Under 25</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146</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8</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a:t>
                      </a:r>
                    </a:p>
                  </a:txBody>
                  <a:tcPr marL="9525" marR="9525" marT="9525" marB="0" anchor="b">
                    <a:solidFill>
                      <a:schemeClr val="tx2">
                        <a:lumMod val="20000"/>
                        <a:lumOff val="80000"/>
                      </a:schemeClr>
                    </a:solidFill>
                  </a:tcPr>
                </a:tc>
                <a:extLst>
                  <a:ext uri="{0D108BD9-81ED-4DB2-BD59-A6C34878D82A}">
                    <a16:rowId xmlns:a16="http://schemas.microsoft.com/office/drawing/2014/main" val="3585186352"/>
                  </a:ext>
                </a:extLst>
              </a:tr>
              <a:tr h="190500">
                <a:tc>
                  <a:txBody>
                    <a:bodyPr/>
                    <a:lstStyle/>
                    <a:p>
                      <a:pPr algn="ctr" fontAlgn="b">
                        <a:buNone/>
                      </a:pPr>
                      <a:r>
                        <a:rPr lang="en-GB" sz="1200" b="0" i="0" u="none" strike="noStrike">
                          <a:solidFill>
                            <a:srgbClr val="000000"/>
                          </a:solidFill>
                          <a:effectLst/>
                          <a:latin typeface="DM Sans" pitchFamily="2" charset="77"/>
                        </a:rPr>
                        <a:t>25-34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630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77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12%</a:t>
                      </a:r>
                    </a:p>
                  </a:txBody>
                  <a:tcPr marL="9525" marR="9525" marT="9525" marB="0" anchor="b">
                    <a:solidFill>
                      <a:schemeClr val="tx2">
                        <a:lumMod val="20000"/>
                        <a:lumOff val="80000"/>
                      </a:schemeClr>
                    </a:solidFill>
                  </a:tcPr>
                </a:tc>
                <a:extLst>
                  <a:ext uri="{0D108BD9-81ED-4DB2-BD59-A6C34878D82A}">
                    <a16:rowId xmlns:a16="http://schemas.microsoft.com/office/drawing/2014/main" val="4200586062"/>
                  </a:ext>
                </a:extLst>
              </a:tr>
              <a:tr h="190500">
                <a:tc>
                  <a:txBody>
                    <a:bodyPr/>
                    <a:lstStyle/>
                    <a:p>
                      <a:pPr algn="ctr" fontAlgn="b">
                        <a:buNone/>
                      </a:pPr>
                      <a:r>
                        <a:rPr lang="en-GB" sz="1200" b="0" i="0" u="none" strike="noStrike">
                          <a:solidFill>
                            <a:srgbClr val="000000"/>
                          </a:solidFill>
                          <a:effectLst/>
                          <a:latin typeface="DM Sans" pitchFamily="2" charset="77"/>
                        </a:rPr>
                        <a:t>35-44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1038</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97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15%</a:t>
                      </a:r>
                    </a:p>
                  </a:txBody>
                  <a:tcPr marL="9525" marR="9525" marT="9525" marB="0" anchor="b">
                    <a:solidFill>
                      <a:schemeClr val="tx2">
                        <a:lumMod val="20000"/>
                        <a:lumOff val="80000"/>
                      </a:schemeClr>
                    </a:solidFill>
                  </a:tcPr>
                </a:tc>
                <a:extLst>
                  <a:ext uri="{0D108BD9-81ED-4DB2-BD59-A6C34878D82A}">
                    <a16:rowId xmlns:a16="http://schemas.microsoft.com/office/drawing/2014/main" val="3693041448"/>
                  </a:ext>
                </a:extLst>
              </a:tr>
              <a:tr h="190500">
                <a:tc>
                  <a:txBody>
                    <a:bodyPr/>
                    <a:lstStyle/>
                    <a:p>
                      <a:pPr algn="ctr" fontAlgn="b">
                        <a:buNone/>
                      </a:pPr>
                      <a:r>
                        <a:rPr lang="en-GB" sz="1200" b="0" i="0" u="none" strike="noStrike">
                          <a:solidFill>
                            <a:srgbClr val="000000"/>
                          </a:solidFill>
                          <a:effectLst/>
                          <a:latin typeface="DM Sans" pitchFamily="2" charset="77"/>
                        </a:rPr>
                        <a:t>45-54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943</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16%</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109</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17%</a:t>
                      </a:r>
                    </a:p>
                  </a:txBody>
                  <a:tcPr marL="9525" marR="9525" marT="9525" marB="0" anchor="b">
                    <a:solidFill>
                      <a:schemeClr val="tx2">
                        <a:lumMod val="20000"/>
                        <a:lumOff val="80000"/>
                      </a:schemeClr>
                    </a:solidFill>
                  </a:tcPr>
                </a:tc>
                <a:extLst>
                  <a:ext uri="{0D108BD9-81ED-4DB2-BD59-A6C34878D82A}">
                    <a16:rowId xmlns:a16="http://schemas.microsoft.com/office/drawing/2014/main" val="1133613528"/>
                  </a:ext>
                </a:extLst>
              </a:tr>
              <a:tr h="190500">
                <a:tc>
                  <a:txBody>
                    <a:bodyPr/>
                    <a:lstStyle/>
                    <a:p>
                      <a:pPr algn="ctr" fontAlgn="b">
                        <a:buNone/>
                      </a:pPr>
                      <a:r>
                        <a:rPr lang="en-GB" sz="1200" b="0" i="0" u="none" strike="noStrike">
                          <a:solidFill>
                            <a:srgbClr val="000000"/>
                          </a:solidFill>
                          <a:effectLst/>
                          <a:latin typeface="DM Sans" pitchFamily="2" charset="77"/>
                        </a:rPr>
                        <a:t>55-64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1193</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147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22%</a:t>
                      </a:r>
                    </a:p>
                  </a:txBody>
                  <a:tcPr marL="9525" marR="9525" marT="9525" marB="0" anchor="b">
                    <a:solidFill>
                      <a:schemeClr val="tx2">
                        <a:lumMod val="20000"/>
                        <a:lumOff val="80000"/>
                      </a:schemeClr>
                    </a:solidFill>
                  </a:tcPr>
                </a:tc>
                <a:extLst>
                  <a:ext uri="{0D108BD9-81ED-4DB2-BD59-A6C34878D82A}">
                    <a16:rowId xmlns:a16="http://schemas.microsoft.com/office/drawing/2014/main" val="2705944404"/>
                  </a:ext>
                </a:extLst>
              </a:tr>
              <a:tr h="190500">
                <a:tc>
                  <a:txBody>
                    <a:bodyPr/>
                    <a:lstStyle/>
                    <a:p>
                      <a:pPr algn="ctr" fontAlgn="b">
                        <a:buNone/>
                      </a:pPr>
                      <a:r>
                        <a:rPr lang="en-GB" sz="1200" b="0" i="0" u="none" strike="noStrike">
                          <a:solidFill>
                            <a:srgbClr val="000000"/>
                          </a:solidFill>
                          <a:effectLst/>
                          <a:latin typeface="DM Sans" pitchFamily="2" charset="77"/>
                        </a:rPr>
                        <a:t>65-74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1070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18%</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124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19%</a:t>
                      </a:r>
                    </a:p>
                  </a:txBody>
                  <a:tcPr marL="9525" marR="9525" marT="9525" marB="0" anchor="b">
                    <a:solidFill>
                      <a:schemeClr val="tx2">
                        <a:lumMod val="20000"/>
                        <a:lumOff val="80000"/>
                      </a:schemeClr>
                    </a:solidFill>
                  </a:tcPr>
                </a:tc>
                <a:extLst>
                  <a:ext uri="{0D108BD9-81ED-4DB2-BD59-A6C34878D82A}">
                    <a16:rowId xmlns:a16="http://schemas.microsoft.com/office/drawing/2014/main" val="2668845533"/>
                  </a:ext>
                </a:extLst>
              </a:tr>
              <a:tr h="190500">
                <a:tc>
                  <a:txBody>
                    <a:bodyPr/>
                    <a:lstStyle/>
                    <a:p>
                      <a:pPr algn="ctr" fontAlgn="b">
                        <a:buNone/>
                      </a:pPr>
                      <a:r>
                        <a:rPr lang="en-GB" sz="1200" b="0" i="0" u="none" strike="noStrike">
                          <a:solidFill>
                            <a:srgbClr val="000000"/>
                          </a:solidFill>
                          <a:effectLst/>
                          <a:latin typeface="DM Sans" pitchFamily="2" charset="77"/>
                        </a:rPr>
                        <a:t>75-84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739</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12%</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75</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11%</a:t>
                      </a:r>
                    </a:p>
                  </a:txBody>
                  <a:tcPr marL="9525" marR="9525" marT="9525" marB="0" anchor="b">
                    <a:solidFill>
                      <a:schemeClr val="tx2">
                        <a:lumMod val="20000"/>
                        <a:lumOff val="80000"/>
                      </a:schemeClr>
                    </a:solidFill>
                  </a:tcPr>
                </a:tc>
                <a:extLst>
                  <a:ext uri="{0D108BD9-81ED-4DB2-BD59-A6C34878D82A}">
                    <a16:rowId xmlns:a16="http://schemas.microsoft.com/office/drawing/2014/main" val="3101731718"/>
                  </a:ext>
                </a:extLst>
              </a:tr>
              <a:tr h="190500">
                <a:tc>
                  <a:txBody>
                    <a:bodyPr/>
                    <a:lstStyle/>
                    <a:p>
                      <a:pPr algn="ctr" fontAlgn="b">
                        <a:buNone/>
                      </a:pPr>
                      <a:r>
                        <a:rPr lang="en-GB" sz="1200" b="0" i="0" u="none" strike="noStrike">
                          <a:solidFill>
                            <a:srgbClr val="000000"/>
                          </a:solidFill>
                          <a:effectLst/>
                          <a:latin typeface="DM Sans" pitchFamily="2" charset="77"/>
                        </a:rPr>
                        <a:t>85 and over</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252</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22</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3%</a:t>
                      </a:r>
                    </a:p>
                  </a:txBody>
                  <a:tcPr marL="9525" marR="9525" marT="9525" marB="0" anchor="b">
                    <a:solidFill>
                      <a:schemeClr val="tx2">
                        <a:lumMod val="20000"/>
                        <a:lumOff val="80000"/>
                      </a:schemeClr>
                    </a:solidFill>
                  </a:tcPr>
                </a:tc>
                <a:extLst>
                  <a:ext uri="{0D108BD9-81ED-4DB2-BD59-A6C34878D82A}">
                    <a16:rowId xmlns:a16="http://schemas.microsoft.com/office/drawing/2014/main" val="933634256"/>
                  </a:ext>
                </a:extLst>
              </a:tr>
              <a:tr h="190500">
                <a:tc>
                  <a:txBody>
                    <a:bodyPr/>
                    <a:lstStyle/>
                    <a:p>
                      <a:pPr algn="ctr" fontAlgn="b">
                        <a:buNone/>
                      </a:pPr>
                      <a:r>
                        <a:rPr lang="en-GB" sz="1200" b="0" i="0" u="none" strike="noStrike">
                          <a:solidFill>
                            <a:srgbClr val="000000"/>
                          </a:solidFill>
                          <a:effectLst/>
                          <a:latin typeface="DM Sans" pitchFamily="2" charset="77"/>
                        </a:rPr>
                        <a:t>Unknown</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8</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extLst>
                  <a:ext uri="{0D108BD9-81ED-4DB2-BD59-A6C34878D82A}">
                    <a16:rowId xmlns:a16="http://schemas.microsoft.com/office/drawing/2014/main" val="2153702519"/>
                  </a:ext>
                </a:extLst>
              </a:tr>
            </a:tbl>
          </a:graphicData>
        </a:graphic>
      </p:graphicFrame>
      <p:graphicFrame>
        <p:nvGraphicFramePr>
          <p:cNvPr id="10" name="Table 9">
            <a:extLst>
              <a:ext uri="{FF2B5EF4-FFF2-40B4-BE49-F238E27FC236}">
                <a16:creationId xmlns:a16="http://schemas.microsoft.com/office/drawing/2014/main" id="{5E4AE635-3EEC-32DD-EE2B-2319F5FBD3D3}"/>
              </a:ext>
            </a:extLst>
          </p:cNvPr>
          <p:cNvGraphicFramePr>
            <a:graphicFrameLocks noGrp="1"/>
          </p:cNvGraphicFramePr>
          <p:nvPr>
            <p:extLst>
              <p:ext uri="{D42A27DB-BD31-4B8C-83A1-F6EECF244321}">
                <p14:modId xmlns:p14="http://schemas.microsoft.com/office/powerpoint/2010/main" val="271994125"/>
              </p:ext>
            </p:extLst>
          </p:nvPr>
        </p:nvGraphicFramePr>
        <p:xfrm>
          <a:off x="432000" y="3572251"/>
          <a:ext cx="10800000" cy="1327785"/>
        </p:xfrm>
        <a:graphic>
          <a:graphicData uri="http://schemas.openxmlformats.org/drawingml/2006/table">
            <a:tbl>
              <a:tblPr firstRow="1" firstCol="1" bandRow="1">
                <a:tableStyleId>{5C22544A-7EE6-4342-B048-85BDC9FD1C3A}</a:tableStyleId>
              </a:tblPr>
              <a:tblGrid>
                <a:gridCol w="3600000">
                  <a:extLst>
                    <a:ext uri="{9D8B030D-6E8A-4147-A177-3AD203B41FA5}">
                      <a16:colId xmlns:a16="http://schemas.microsoft.com/office/drawing/2014/main" val="1084446487"/>
                    </a:ext>
                  </a:extLst>
                </a:gridCol>
                <a:gridCol w="1800000">
                  <a:extLst>
                    <a:ext uri="{9D8B030D-6E8A-4147-A177-3AD203B41FA5}">
                      <a16:colId xmlns:a16="http://schemas.microsoft.com/office/drawing/2014/main" val="2669365301"/>
                    </a:ext>
                  </a:extLst>
                </a:gridCol>
                <a:gridCol w="1800000">
                  <a:extLst>
                    <a:ext uri="{9D8B030D-6E8A-4147-A177-3AD203B41FA5}">
                      <a16:colId xmlns:a16="http://schemas.microsoft.com/office/drawing/2014/main" val="1269299099"/>
                    </a:ext>
                  </a:extLst>
                </a:gridCol>
                <a:gridCol w="1800000">
                  <a:extLst>
                    <a:ext uri="{9D8B030D-6E8A-4147-A177-3AD203B41FA5}">
                      <a16:colId xmlns:a16="http://schemas.microsoft.com/office/drawing/2014/main" val="1476911089"/>
                    </a:ext>
                  </a:extLst>
                </a:gridCol>
                <a:gridCol w="1800000">
                  <a:extLst>
                    <a:ext uri="{9D8B030D-6E8A-4147-A177-3AD203B41FA5}">
                      <a16:colId xmlns:a16="http://schemas.microsoft.com/office/drawing/2014/main" val="323970391"/>
                    </a:ext>
                  </a:extLst>
                </a:gridCol>
              </a:tblGrid>
              <a:tr h="210730">
                <a:tc>
                  <a:txBody>
                    <a:bodyPr/>
                    <a:lstStyle/>
                    <a:p>
                      <a:pPr algn="ctr"/>
                      <a:r>
                        <a:rPr lang="en-GB" sz="1200" b="0">
                          <a:solidFill>
                            <a:schemeClr val="bg1"/>
                          </a:solidFill>
                          <a:effectLst/>
                          <a:latin typeface="DM Sans" pitchFamily="2" charset="77"/>
                          <a:ea typeface="Calibri" panose="020F0502020204030204" pitchFamily="34" charset="0"/>
                          <a:cs typeface="Calibri" panose="020F0502020204030204" pitchFamily="34" charset="0"/>
                        </a:rPr>
                        <a:t>Tenure</a:t>
                      </a:r>
                    </a:p>
                  </a:txBody>
                  <a:tcPr marL="68580" marR="68580" marT="0" marB="0" anchor="ctr">
                    <a:solidFill>
                      <a:schemeClr val="tx1"/>
                    </a:solidFill>
                  </a:tcPr>
                </a:tc>
                <a:tc>
                  <a:txBody>
                    <a:bodyPr/>
                    <a:lstStyle/>
                    <a:p>
                      <a:pPr algn="ctr"/>
                      <a:r>
                        <a:rPr lang="en-GB" sz="1200">
                          <a:solidFill>
                            <a:schemeClr val="bg1"/>
                          </a:solidFill>
                          <a:effectLst/>
                          <a:latin typeface="DM Sans" pitchFamily="2" charset="77"/>
                        </a:rPr>
                        <a:t>Tenant Profile Count</a:t>
                      </a:r>
                      <a:endParaRPr lang="en-GB" sz="1200">
                        <a:solidFill>
                          <a:schemeClr val="bg1"/>
                        </a:solidFill>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solidFill>
                            <a:schemeClr val="bg1"/>
                          </a:solidFill>
                          <a:effectLst/>
                          <a:latin typeface="DM Sans" pitchFamily="2" charset="77"/>
                        </a:rPr>
                        <a:t>Tenant Profile Percentage</a:t>
                      </a:r>
                      <a:endParaRPr lang="en-GB" sz="1200">
                        <a:solidFill>
                          <a:schemeClr val="bg1"/>
                        </a:solidFill>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solidFill>
                            <a:schemeClr val="bg1"/>
                          </a:solidFill>
                          <a:effectLst/>
                          <a:latin typeface="DM Sans" pitchFamily="2" charset="77"/>
                        </a:rPr>
                        <a:t>Survey Profile Count</a:t>
                      </a:r>
                      <a:endParaRPr lang="en-GB" sz="1200">
                        <a:solidFill>
                          <a:schemeClr val="bg1"/>
                        </a:solidFill>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200">
                          <a:solidFill>
                            <a:schemeClr val="bg1"/>
                          </a:solidFill>
                          <a:effectLst/>
                          <a:latin typeface="DM Sans" pitchFamily="2" charset="77"/>
                        </a:rPr>
                        <a:t>Survey Profile Percentage</a:t>
                      </a:r>
                      <a:endParaRPr lang="en-GB" sz="1200">
                        <a:solidFill>
                          <a:schemeClr val="bg1"/>
                        </a:solidFill>
                        <a:effectLst/>
                        <a:latin typeface="DM Sans" pitchFamily="2" charset="77"/>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662298172"/>
                  </a:ext>
                </a:extLst>
              </a:tr>
              <a:tr h="190500">
                <a:tc>
                  <a:txBody>
                    <a:bodyPr/>
                    <a:lstStyle/>
                    <a:p>
                      <a:pPr algn="ctr" fontAlgn="b">
                        <a:buNone/>
                      </a:pPr>
                      <a:r>
                        <a:rPr lang="en-GB" sz="1200" b="0" i="0" u="none" strike="noStrike">
                          <a:solidFill>
                            <a:srgbClr val="000000"/>
                          </a:solidFill>
                          <a:effectLst/>
                          <a:latin typeface="DM Sans" pitchFamily="2" charset="77"/>
                        </a:rPr>
                        <a:t>General Needs</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4029</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67%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447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68%</a:t>
                      </a:r>
                    </a:p>
                  </a:txBody>
                  <a:tcPr marL="9525" marR="9525" marT="9525" marB="0" anchor="b">
                    <a:solidFill>
                      <a:schemeClr val="tx2">
                        <a:lumMod val="20000"/>
                        <a:lumOff val="80000"/>
                      </a:schemeClr>
                    </a:solidFill>
                  </a:tcPr>
                </a:tc>
                <a:extLst>
                  <a:ext uri="{0D108BD9-81ED-4DB2-BD59-A6C34878D82A}">
                    <a16:rowId xmlns:a16="http://schemas.microsoft.com/office/drawing/2014/main" val="3585186352"/>
                  </a:ext>
                </a:extLst>
              </a:tr>
              <a:tr h="190500">
                <a:tc>
                  <a:txBody>
                    <a:bodyPr/>
                    <a:lstStyle/>
                    <a:p>
                      <a:pPr algn="ctr" fontAlgn="b">
                        <a:buNone/>
                      </a:pPr>
                      <a:r>
                        <a:rPr lang="en-GB" sz="1200" b="0" i="0" u="none" strike="noStrike">
                          <a:solidFill>
                            <a:srgbClr val="000000"/>
                          </a:solidFill>
                          <a:effectLst/>
                          <a:latin typeface="DM Sans" pitchFamily="2" charset="77"/>
                        </a:rPr>
                        <a:t>Extra Care</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37</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a:t>
                      </a:r>
                    </a:p>
                  </a:txBody>
                  <a:tcPr marL="9525" marR="9525" marT="9525" marB="0" anchor="b">
                    <a:solidFill>
                      <a:schemeClr val="tx2">
                        <a:lumMod val="20000"/>
                        <a:lumOff val="80000"/>
                      </a:schemeClr>
                    </a:solidFill>
                  </a:tcPr>
                </a:tc>
                <a:extLst>
                  <a:ext uri="{0D108BD9-81ED-4DB2-BD59-A6C34878D82A}">
                    <a16:rowId xmlns:a16="http://schemas.microsoft.com/office/drawing/2014/main" val="4200586062"/>
                  </a:ext>
                </a:extLst>
              </a:tr>
              <a:tr h="190500">
                <a:tc>
                  <a:txBody>
                    <a:bodyPr/>
                    <a:lstStyle/>
                    <a:p>
                      <a:pPr algn="ctr" fontAlgn="b">
                        <a:buNone/>
                      </a:pPr>
                      <a:r>
                        <a:rPr lang="en-GB" sz="1200" b="0" i="0" u="none" strike="noStrike">
                          <a:solidFill>
                            <a:srgbClr val="000000"/>
                          </a:solidFill>
                          <a:effectLst/>
                          <a:latin typeface="DM Sans" pitchFamily="2" charset="77"/>
                        </a:rPr>
                        <a:t>Over 55</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38</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a:t>
                      </a:r>
                    </a:p>
                  </a:txBody>
                  <a:tcPr marL="9525" marR="9525" marT="9525" marB="0" anchor="b">
                    <a:solidFill>
                      <a:schemeClr val="tx2">
                        <a:lumMod val="20000"/>
                        <a:lumOff val="80000"/>
                      </a:schemeClr>
                    </a:solidFill>
                  </a:tcPr>
                </a:tc>
                <a:extLst>
                  <a:ext uri="{0D108BD9-81ED-4DB2-BD59-A6C34878D82A}">
                    <a16:rowId xmlns:a16="http://schemas.microsoft.com/office/drawing/2014/main" val="3693041448"/>
                  </a:ext>
                </a:extLst>
              </a:tr>
              <a:tr h="190500">
                <a:tc>
                  <a:txBody>
                    <a:bodyPr/>
                    <a:lstStyle/>
                    <a:p>
                      <a:pPr algn="ctr" fontAlgn="b">
                        <a:buNone/>
                      </a:pPr>
                      <a:r>
                        <a:rPr lang="en-GB" sz="1200" b="0" i="0" u="none" strike="noStrike">
                          <a:solidFill>
                            <a:srgbClr val="000000"/>
                          </a:solidFill>
                          <a:effectLst/>
                          <a:latin typeface="DM Sans" pitchFamily="2" charset="77"/>
                        </a:rPr>
                        <a:t>Shared ownership</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16</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0%</a:t>
                      </a:r>
                    </a:p>
                  </a:txBody>
                  <a:tcPr marL="9525" marR="9525" marT="9525" marB="0" anchor="b">
                    <a:solidFill>
                      <a:schemeClr val="tx2">
                        <a:lumMod val="20000"/>
                        <a:lumOff val="80000"/>
                      </a:schemeClr>
                    </a:solidFill>
                  </a:tcPr>
                </a:tc>
                <a:extLst>
                  <a:ext uri="{0D108BD9-81ED-4DB2-BD59-A6C34878D82A}">
                    <a16:rowId xmlns:a16="http://schemas.microsoft.com/office/drawing/2014/main" val="1133613528"/>
                  </a:ext>
                </a:extLst>
              </a:tr>
              <a:tr h="190500">
                <a:tc>
                  <a:txBody>
                    <a:bodyPr/>
                    <a:lstStyle/>
                    <a:p>
                      <a:pPr algn="ctr" fontAlgn="b">
                        <a:buNone/>
                      </a:pPr>
                      <a:r>
                        <a:rPr lang="en-GB" sz="1200" b="0" i="0" u="none" strike="noStrike">
                          <a:solidFill>
                            <a:srgbClr val="000000"/>
                          </a:solidFill>
                          <a:effectLst/>
                          <a:latin typeface="DM Sans" pitchFamily="2" charset="77"/>
                        </a:rPr>
                        <a:t>Supported</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1899</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32%</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204</a:t>
                      </a:r>
                    </a:p>
                  </a:txBody>
                  <a:tcPr marL="9525" marR="9525" marT="9525" marB="0" anchor="b">
                    <a:solidFill>
                      <a:schemeClr val="tx2">
                        <a:lumMod val="20000"/>
                        <a:lumOff val="80000"/>
                      </a:schemeClr>
                    </a:solidFill>
                  </a:tcPr>
                </a:tc>
                <a:tc>
                  <a:txBody>
                    <a:bodyPr/>
                    <a:lstStyle/>
                    <a:p>
                      <a:pPr algn="ctr" fontAlgn="b">
                        <a:buNone/>
                      </a:pPr>
                      <a:r>
                        <a:rPr lang="en-GB" sz="1200" b="0" i="0" u="none" strike="noStrike">
                          <a:solidFill>
                            <a:srgbClr val="000000"/>
                          </a:solidFill>
                          <a:effectLst/>
                          <a:latin typeface="DM Sans" pitchFamily="2" charset="77"/>
                        </a:rPr>
                        <a:t>31%</a:t>
                      </a:r>
                    </a:p>
                  </a:txBody>
                  <a:tcPr marL="9525" marR="9525" marT="9525" marB="0" anchor="b">
                    <a:solidFill>
                      <a:schemeClr val="tx2">
                        <a:lumMod val="20000"/>
                        <a:lumOff val="80000"/>
                      </a:schemeClr>
                    </a:solidFill>
                  </a:tcPr>
                </a:tc>
                <a:extLst>
                  <a:ext uri="{0D108BD9-81ED-4DB2-BD59-A6C34878D82A}">
                    <a16:rowId xmlns:a16="http://schemas.microsoft.com/office/drawing/2014/main" val="2705944404"/>
                  </a:ext>
                </a:extLst>
              </a:tr>
            </a:tbl>
          </a:graphicData>
        </a:graphic>
      </p:graphicFrame>
      <p:pic>
        <p:nvPicPr>
          <p:cNvPr id="5" name="Picture 4" descr="A colorful logo with a black background&#10;&#10;AI-generated content may be incorrect.">
            <a:extLst>
              <a:ext uri="{FF2B5EF4-FFF2-40B4-BE49-F238E27FC236}">
                <a16:creationId xmlns:a16="http://schemas.microsoft.com/office/drawing/2014/main" id="{8DE68B14-B6D2-1675-C523-AC8651B45253}"/>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32083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0300-3108-1FCB-FF7A-5FAED818E7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4FF578-7DC6-AAA5-078F-417921AC8212}"/>
              </a:ext>
            </a:extLst>
          </p:cNvPr>
          <p:cNvSpPr txBox="1"/>
          <p:nvPr/>
        </p:nvSpPr>
        <p:spPr>
          <a:xfrm>
            <a:off x="432000" y="102714"/>
            <a:ext cx="6779172"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effectLst/>
                <a:latin typeface="DM Sans" pitchFamily="2" charset="77"/>
              </a:rPr>
              <a:t>TSM Scores</a:t>
            </a:r>
            <a:endParaRPr lang="en-GB" sz="3600" spc="-100">
              <a:solidFill>
                <a:srgbClr val="E41C86"/>
              </a:solidFill>
              <a:effectLst/>
              <a:latin typeface="DM Sans" pitchFamily="2" charset="77"/>
            </a:endParaRPr>
          </a:p>
        </p:txBody>
      </p:sp>
      <p:grpSp>
        <p:nvGrpSpPr>
          <p:cNvPr id="6" name="Group 5">
            <a:extLst>
              <a:ext uri="{FF2B5EF4-FFF2-40B4-BE49-F238E27FC236}">
                <a16:creationId xmlns:a16="http://schemas.microsoft.com/office/drawing/2014/main" id="{526F9843-AC89-7C67-D3DE-B722D196F965}"/>
              </a:ext>
            </a:extLst>
          </p:cNvPr>
          <p:cNvGrpSpPr/>
          <p:nvPr/>
        </p:nvGrpSpPr>
        <p:grpSpPr>
          <a:xfrm>
            <a:off x="202782" y="6429211"/>
            <a:ext cx="229218" cy="229218"/>
            <a:chOff x="430800" y="6119999"/>
            <a:chExt cx="306000" cy="306000"/>
          </a:xfrm>
        </p:grpSpPr>
        <p:sp>
          <p:nvSpPr>
            <p:cNvPr id="7" name="Rounded Rectangle 6">
              <a:extLst>
                <a:ext uri="{FF2B5EF4-FFF2-40B4-BE49-F238E27FC236}">
                  <a16:creationId xmlns:a16="http://schemas.microsoft.com/office/drawing/2014/main" id="{5CD44C7D-C6BE-0053-8F96-0A1912E04333}"/>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C9202C-1826-42F5-9DDB-0B07B1B969FC}"/>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7</a:t>
              </a:fld>
              <a:endParaRPr lang="en-GB" sz="1000">
                <a:solidFill>
                  <a:schemeClr val="bg1"/>
                </a:solidFill>
                <a:effectLst/>
                <a:latin typeface="DM Sans 14pt" pitchFamily="2" charset="77"/>
              </a:endParaRPr>
            </a:p>
          </p:txBody>
        </p:sp>
      </p:grpSp>
      <p:graphicFrame>
        <p:nvGraphicFramePr>
          <p:cNvPr id="3" name="Table 2">
            <a:extLst>
              <a:ext uri="{FF2B5EF4-FFF2-40B4-BE49-F238E27FC236}">
                <a16:creationId xmlns:a16="http://schemas.microsoft.com/office/drawing/2014/main" id="{6E34BF37-6AC2-E34E-BFC7-8E84F4780462}"/>
              </a:ext>
            </a:extLst>
          </p:cNvPr>
          <p:cNvGraphicFramePr>
            <a:graphicFrameLocks noGrp="1"/>
          </p:cNvGraphicFramePr>
          <p:nvPr>
            <p:extLst>
              <p:ext uri="{D42A27DB-BD31-4B8C-83A1-F6EECF244321}">
                <p14:modId xmlns:p14="http://schemas.microsoft.com/office/powerpoint/2010/main" val="594541520"/>
              </p:ext>
            </p:extLst>
          </p:nvPr>
        </p:nvGraphicFramePr>
        <p:xfrm>
          <a:off x="432000" y="1005623"/>
          <a:ext cx="10948363" cy="5229655"/>
        </p:xfrm>
        <a:graphic>
          <a:graphicData uri="http://schemas.openxmlformats.org/drawingml/2006/table">
            <a:tbl>
              <a:tblPr firstRow="1" bandRow="1">
                <a:tableStyleId>{5C22544A-7EE6-4342-B048-85BDC9FD1C3A}</a:tableStyleId>
              </a:tblPr>
              <a:tblGrid>
                <a:gridCol w="754697">
                  <a:extLst>
                    <a:ext uri="{9D8B030D-6E8A-4147-A177-3AD203B41FA5}">
                      <a16:colId xmlns:a16="http://schemas.microsoft.com/office/drawing/2014/main" val="2449787504"/>
                    </a:ext>
                  </a:extLst>
                </a:gridCol>
                <a:gridCol w="5704032">
                  <a:extLst>
                    <a:ext uri="{9D8B030D-6E8A-4147-A177-3AD203B41FA5}">
                      <a16:colId xmlns:a16="http://schemas.microsoft.com/office/drawing/2014/main" val="741508902"/>
                    </a:ext>
                  </a:extLst>
                </a:gridCol>
                <a:gridCol w="1617214">
                  <a:extLst>
                    <a:ext uri="{9D8B030D-6E8A-4147-A177-3AD203B41FA5}">
                      <a16:colId xmlns:a16="http://schemas.microsoft.com/office/drawing/2014/main" val="2104796707"/>
                    </a:ext>
                  </a:extLst>
                </a:gridCol>
                <a:gridCol w="1560956">
                  <a:extLst>
                    <a:ext uri="{9D8B030D-6E8A-4147-A177-3AD203B41FA5}">
                      <a16:colId xmlns:a16="http://schemas.microsoft.com/office/drawing/2014/main" val="968069973"/>
                    </a:ext>
                  </a:extLst>
                </a:gridCol>
                <a:gridCol w="1311464">
                  <a:extLst>
                    <a:ext uri="{9D8B030D-6E8A-4147-A177-3AD203B41FA5}">
                      <a16:colId xmlns:a16="http://schemas.microsoft.com/office/drawing/2014/main" val="877582352"/>
                    </a:ext>
                  </a:extLst>
                </a:gridCol>
              </a:tblGrid>
              <a:tr h="602203">
                <a:tc>
                  <a:txBody>
                    <a:bodyPr/>
                    <a:lstStyle/>
                    <a:p>
                      <a:pPr algn="ctr"/>
                      <a:r>
                        <a:rPr lang="en-GB" sz="1600">
                          <a:latin typeface="DM Sans" pitchFamily="2" charset="0"/>
                        </a:rPr>
                        <a:t>Ref</a:t>
                      </a:r>
                    </a:p>
                  </a:txBody>
                  <a:tcPr anchor="ctr">
                    <a:solidFill>
                      <a:schemeClr val="tx1"/>
                    </a:solidFill>
                  </a:tcPr>
                </a:tc>
                <a:tc>
                  <a:txBody>
                    <a:bodyPr/>
                    <a:lstStyle/>
                    <a:p>
                      <a:pPr algn="ctr"/>
                      <a:r>
                        <a:rPr lang="en-GB" sz="1600">
                          <a:latin typeface="DM Sans"/>
                        </a:rPr>
                        <a:t>Question (volume of respondents in brackets)</a:t>
                      </a:r>
                      <a:endParaRPr lang="en-GB" sz="1600">
                        <a:latin typeface="DM Sans" pitchFamily="2" charset="0"/>
                      </a:endParaRPr>
                    </a:p>
                  </a:txBody>
                  <a:tcPr anchor="ctr">
                    <a:solidFill>
                      <a:schemeClr val="tx1"/>
                    </a:solidFill>
                  </a:tcPr>
                </a:tc>
                <a:tc>
                  <a:txBody>
                    <a:bodyPr/>
                    <a:lstStyle/>
                    <a:p>
                      <a:pPr algn="ctr"/>
                      <a:r>
                        <a:rPr lang="en-GB" sz="1600">
                          <a:latin typeface="DM Sans"/>
                        </a:rPr>
                        <a:t>2025/26</a:t>
                      </a:r>
                    </a:p>
                  </a:txBody>
                  <a:tcPr anchor="ctr">
                    <a:solidFill>
                      <a:schemeClr val="tx1"/>
                    </a:solidFill>
                  </a:tcPr>
                </a:tc>
                <a:tc>
                  <a:txBody>
                    <a:bodyPr/>
                    <a:lstStyle/>
                    <a:p>
                      <a:pPr algn="ctr"/>
                      <a:r>
                        <a:rPr lang="en-GB" sz="1600">
                          <a:latin typeface="DM Sans"/>
                        </a:rPr>
                        <a:t>Previous year (2024/25)</a:t>
                      </a:r>
                    </a:p>
                  </a:txBody>
                  <a:tcPr anchor="ctr">
                    <a:solidFill>
                      <a:schemeClr val="tx1"/>
                    </a:solidFill>
                  </a:tcPr>
                </a:tc>
                <a:tc>
                  <a:txBody>
                    <a:bodyPr/>
                    <a:lstStyle/>
                    <a:p>
                      <a:pPr algn="ctr"/>
                      <a:r>
                        <a:rPr lang="en-GB" sz="1600">
                          <a:latin typeface="DM Sans"/>
                        </a:rPr>
                        <a:t>Difference (+/-)</a:t>
                      </a:r>
                    </a:p>
                  </a:txBody>
                  <a:tcPr anchor="ctr">
                    <a:solidFill>
                      <a:schemeClr val="tx1"/>
                    </a:solidFill>
                  </a:tcPr>
                </a:tc>
                <a:extLst>
                  <a:ext uri="{0D108BD9-81ED-4DB2-BD59-A6C34878D82A}">
                    <a16:rowId xmlns:a16="http://schemas.microsoft.com/office/drawing/2014/main" val="3340698341"/>
                  </a:ext>
                </a:extLst>
              </a:tr>
              <a:tr h="385621">
                <a:tc>
                  <a:txBody>
                    <a:bodyPr/>
                    <a:lstStyle/>
                    <a:p>
                      <a:r>
                        <a:rPr lang="en-GB" sz="1600" b="0">
                          <a:solidFill>
                            <a:srgbClr val="002060"/>
                          </a:solidFill>
                          <a:latin typeface="DM Sans" pitchFamily="2" charset="0"/>
                        </a:rPr>
                        <a:t>TP01</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Overall satisfaction (659)</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69.7%</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68.0%</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1.7%</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372715241"/>
                  </a:ext>
                </a:extLst>
              </a:tr>
              <a:tr h="385621">
                <a:tc>
                  <a:txBody>
                    <a:bodyPr/>
                    <a:lstStyle/>
                    <a:p>
                      <a:r>
                        <a:rPr lang="en-GB" sz="1600" b="0">
                          <a:solidFill>
                            <a:srgbClr val="002060"/>
                          </a:solidFill>
                          <a:latin typeface="DM Sans" pitchFamily="2" charset="0"/>
                        </a:rPr>
                        <a:t>TP02</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Repairs service overall (447)</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76.1%</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72.9%</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3.2%</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126899346"/>
                  </a:ext>
                </a:extLst>
              </a:tr>
              <a:tr h="385621">
                <a:tc>
                  <a:txBody>
                    <a:bodyPr/>
                    <a:lstStyle/>
                    <a:p>
                      <a:r>
                        <a:rPr lang="en-GB" sz="1600" b="0">
                          <a:solidFill>
                            <a:srgbClr val="002060"/>
                          </a:solidFill>
                          <a:latin typeface="DM Sans" pitchFamily="2" charset="0"/>
                        </a:rPr>
                        <a:t>TP03</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Speed of repairs (444)</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75.0%</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69.1%</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5.9%</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961813656"/>
                  </a:ext>
                </a:extLst>
              </a:tr>
              <a:tr h="385621">
                <a:tc>
                  <a:txBody>
                    <a:bodyPr/>
                    <a:lstStyle/>
                    <a:p>
                      <a:r>
                        <a:rPr lang="en-GB" sz="1600" b="0">
                          <a:solidFill>
                            <a:srgbClr val="002060"/>
                          </a:solidFill>
                          <a:latin typeface="DM Sans" pitchFamily="2" charset="0"/>
                        </a:rPr>
                        <a:t>TP04</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Home is well-maintained (631)</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70.8%</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71.2%</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FF0000"/>
                          </a:solidFill>
                          <a:effectLst/>
                          <a:latin typeface="DM Sans" pitchFamily="2" charset="77"/>
                        </a:rPr>
                        <a:t>-0.4%</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3072849155"/>
                  </a:ext>
                </a:extLst>
              </a:tr>
              <a:tr h="385621">
                <a:tc>
                  <a:txBody>
                    <a:bodyPr/>
                    <a:lstStyle/>
                    <a:p>
                      <a:r>
                        <a:rPr lang="en-GB" sz="1600" b="0">
                          <a:solidFill>
                            <a:srgbClr val="002060"/>
                          </a:solidFill>
                          <a:latin typeface="DM Sans" pitchFamily="2" charset="0"/>
                        </a:rPr>
                        <a:t>TP05</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Home is safe (630)</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79.4%</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75.6%</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3.8%</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877305919"/>
                  </a:ext>
                </a:extLst>
              </a:tr>
              <a:tr h="385621">
                <a:tc>
                  <a:txBody>
                    <a:bodyPr/>
                    <a:lstStyle/>
                    <a:p>
                      <a:r>
                        <a:rPr lang="en-GB" sz="1600" b="0">
                          <a:solidFill>
                            <a:srgbClr val="002060"/>
                          </a:solidFill>
                          <a:latin typeface="DM Sans" pitchFamily="2" charset="0"/>
                        </a:rPr>
                        <a:t>TP06</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Listens to views and acts (566)</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62.7%</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59.7%</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3.0%</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474115835"/>
                  </a:ext>
                </a:extLst>
              </a:tr>
              <a:tr h="385621">
                <a:tc>
                  <a:txBody>
                    <a:bodyPr/>
                    <a:lstStyle/>
                    <a:p>
                      <a:r>
                        <a:rPr lang="en-GB" sz="1600" b="0">
                          <a:solidFill>
                            <a:srgbClr val="002060"/>
                          </a:solidFill>
                          <a:latin typeface="DM Sans" pitchFamily="2" charset="0"/>
                        </a:rPr>
                        <a:t>TP07</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Keeps tenants informed (597)</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69.2%</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65.7%</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3.5%</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1347237813"/>
                  </a:ext>
                </a:extLst>
              </a:tr>
              <a:tr h="385621">
                <a:tc>
                  <a:txBody>
                    <a:bodyPr/>
                    <a:lstStyle/>
                    <a:p>
                      <a:r>
                        <a:rPr lang="en-GB" sz="1600" b="0">
                          <a:solidFill>
                            <a:srgbClr val="002060"/>
                          </a:solidFill>
                          <a:latin typeface="DM Sans" pitchFamily="2" charset="0"/>
                        </a:rPr>
                        <a:t>TP08</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Treats tenants fairly and with respect (618)</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79.3%</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76.8%</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2.5%</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598305382"/>
                  </a:ext>
                </a:extLst>
              </a:tr>
              <a:tr h="385621">
                <a:tc>
                  <a:txBody>
                    <a:bodyPr/>
                    <a:lstStyle/>
                    <a:p>
                      <a:r>
                        <a:rPr lang="en-GB" sz="1600" b="0">
                          <a:solidFill>
                            <a:srgbClr val="002060"/>
                          </a:solidFill>
                          <a:latin typeface="DM Sans" pitchFamily="2" charset="0"/>
                        </a:rPr>
                        <a:t>TP09</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Complaint handling (124)</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41.9%</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33.3%</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8.6%</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68472540"/>
                  </a:ext>
                </a:extLst>
              </a:tr>
              <a:tr h="385621">
                <a:tc>
                  <a:txBody>
                    <a:bodyPr/>
                    <a:lstStyle/>
                    <a:p>
                      <a:r>
                        <a:rPr lang="en-GB" sz="1600" b="0">
                          <a:solidFill>
                            <a:srgbClr val="002060"/>
                          </a:solidFill>
                          <a:latin typeface="DM Sans" pitchFamily="2" charset="0"/>
                        </a:rPr>
                        <a:t>TP10</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Communal areas are clean and well-maintained (194)</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63.4%</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60.0%</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3.4%</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1481069377"/>
                  </a:ext>
                </a:extLst>
              </a:tr>
              <a:tr h="385621">
                <a:tc>
                  <a:txBody>
                    <a:bodyPr/>
                    <a:lstStyle/>
                    <a:p>
                      <a:r>
                        <a:rPr lang="en-GB" sz="1600" b="0">
                          <a:solidFill>
                            <a:srgbClr val="002060"/>
                          </a:solidFill>
                          <a:latin typeface="DM Sans" pitchFamily="2" charset="0"/>
                        </a:rPr>
                        <a:t>TP11</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Contribution to neighbourhood (570)</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65.8%</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64.5%</a:t>
                      </a:r>
                      <a:r>
                        <a:rPr lang="en-GB" sz="1600" b="0" i="0">
                          <a:solidFill>
                            <a:srgbClr val="291A5F"/>
                          </a:solidFill>
                          <a:effectLst/>
                          <a:latin typeface="DM Sans" pitchFamily="2" charset="77"/>
                        </a:rPr>
                        <a:t>​</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1.3%</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081085085"/>
                  </a:ext>
                </a:extLst>
              </a:tr>
              <a:tr h="385621">
                <a:tc>
                  <a:txBody>
                    <a:bodyPr/>
                    <a:lstStyle/>
                    <a:p>
                      <a:r>
                        <a:rPr lang="en-GB" sz="1600" b="0">
                          <a:solidFill>
                            <a:srgbClr val="002060"/>
                          </a:solidFill>
                          <a:latin typeface="DM Sans" pitchFamily="2" charset="0"/>
                        </a:rPr>
                        <a:t>TP12</a:t>
                      </a:r>
                    </a:p>
                  </a:txBody>
                  <a:tcPr anchor="ctr">
                    <a:solidFill>
                      <a:schemeClr val="tx2">
                        <a:lumMod val="60000"/>
                        <a:lumOff val="40000"/>
                        <a:alpha val="20000"/>
                      </a:schemeClr>
                    </a:solidFill>
                  </a:tcPr>
                </a:tc>
                <a:tc>
                  <a:txBody>
                    <a:bodyPr/>
                    <a:lstStyle/>
                    <a:p>
                      <a:r>
                        <a:rPr lang="en-GB" sz="1600" b="0">
                          <a:solidFill>
                            <a:srgbClr val="002060"/>
                          </a:solidFill>
                          <a:latin typeface="DM Sans" pitchFamily="2" charset="0"/>
                        </a:rPr>
                        <a:t>ASB handling (440)</a:t>
                      </a: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0000"/>
                          </a:solidFill>
                          <a:effectLst/>
                          <a:latin typeface="DM Sans" pitchFamily="2" charset="77"/>
                        </a:rPr>
                        <a:t>57.3%</a:t>
                      </a:r>
                    </a:p>
                  </a:txBody>
                  <a:tcPr marL="9525" marR="9525" marT="9525" marB="0" anchor="ctr">
                    <a:solidFill>
                      <a:schemeClr val="tx2">
                        <a:lumMod val="60000"/>
                        <a:lumOff val="40000"/>
                        <a:alpha val="20000"/>
                      </a:schemeClr>
                    </a:solidFill>
                  </a:tcPr>
                </a:tc>
                <a:tc>
                  <a:txBody>
                    <a:bodyPr/>
                    <a:lstStyle/>
                    <a:p>
                      <a:pPr algn="ctr" rtl="0" fontAlgn="base">
                        <a:lnSpc>
                          <a:spcPts val="1425"/>
                        </a:lnSpc>
                        <a:buNone/>
                      </a:pPr>
                      <a:r>
                        <a:rPr lang="en-GB" sz="1600" b="0" i="0" u="none" strike="noStrike">
                          <a:solidFill>
                            <a:srgbClr val="000000"/>
                          </a:solidFill>
                          <a:effectLst/>
                          <a:latin typeface="DM Sans" pitchFamily="2" charset="77"/>
                        </a:rPr>
                        <a:t>55.0%</a:t>
                      </a:r>
                      <a:endParaRPr lang="en-GB" sz="1600" b="0" i="0">
                        <a:solidFill>
                          <a:srgbClr val="291A5F"/>
                        </a:solidFill>
                        <a:effectLst/>
                        <a:latin typeface="DM Sans" pitchFamily="2" charset="77"/>
                      </a:endParaRPr>
                    </a:p>
                  </a:txBody>
                  <a:tcPr anchor="ctr">
                    <a:solidFill>
                      <a:schemeClr val="tx2">
                        <a:lumMod val="60000"/>
                        <a:lumOff val="40000"/>
                        <a:alpha val="20000"/>
                      </a:schemeClr>
                    </a:solidFill>
                  </a:tcPr>
                </a:tc>
                <a:tc>
                  <a:txBody>
                    <a:bodyPr/>
                    <a:lstStyle/>
                    <a:p>
                      <a:pPr algn="ctr" fontAlgn="ctr">
                        <a:buNone/>
                      </a:pPr>
                      <a:r>
                        <a:rPr lang="en-GB" sz="1600" b="0" i="0" u="none" strike="noStrike">
                          <a:solidFill>
                            <a:srgbClr val="007E39"/>
                          </a:solidFill>
                          <a:effectLst/>
                          <a:latin typeface="DM Sans" pitchFamily="2" charset="77"/>
                        </a:rPr>
                        <a:t>2.3%</a:t>
                      </a:r>
                    </a:p>
                  </a:txBody>
                  <a:tcPr marL="9525" marR="9525" marT="9525" marB="0" anchor="ctr">
                    <a:solidFill>
                      <a:schemeClr val="tx2">
                        <a:lumMod val="60000"/>
                        <a:lumOff val="40000"/>
                        <a:alpha val="20000"/>
                      </a:schemeClr>
                    </a:solidFill>
                  </a:tcPr>
                </a:tc>
                <a:extLst>
                  <a:ext uri="{0D108BD9-81ED-4DB2-BD59-A6C34878D82A}">
                    <a16:rowId xmlns:a16="http://schemas.microsoft.com/office/drawing/2014/main" val="2512362585"/>
                  </a:ext>
                </a:extLst>
              </a:tr>
            </a:tbl>
          </a:graphicData>
        </a:graphic>
      </p:graphicFrame>
      <p:pic>
        <p:nvPicPr>
          <p:cNvPr id="5" name="Picture 4" descr="A colorful logo with a black background&#10;&#10;AI-generated content may be incorrect.">
            <a:extLst>
              <a:ext uri="{FF2B5EF4-FFF2-40B4-BE49-F238E27FC236}">
                <a16:creationId xmlns:a16="http://schemas.microsoft.com/office/drawing/2014/main" id="{94ADAE41-D0B7-56D7-4115-CBA7F598202D}"/>
              </a:ext>
            </a:extLst>
          </p:cNvPr>
          <p:cNvPicPr>
            <a:picLocks noChangeAspect="1"/>
          </p:cNvPicPr>
          <p:nvPr/>
        </p:nvPicPr>
        <p:blipFill>
          <a:blip r:embed="rId2"/>
          <a:stretch>
            <a:fillRect/>
          </a:stretch>
        </p:blipFill>
        <p:spPr>
          <a:xfrm>
            <a:off x="10796833" y="0"/>
            <a:ext cx="1395167" cy="1395167"/>
          </a:xfrm>
          <a:prstGeom prst="rect">
            <a:avLst/>
          </a:prstGeom>
        </p:spPr>
      </p:pic>
    </p:spTree>
    <p:extLst>
      <p:ext uri="{BB962C8B-B14F-4D97-AF65-F5344CB8AC3E}">
        <p14:creationId xmlns:p14="http://schemas.microsoft.com/office/powerpoint/2010/main" val="273910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5D15-D7E1-5D1A-B0E7-B325EC0D4D9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40B70CD-6C70-27D4-A16A-6D834F501443}"/>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DF8BEBBE-44D6-5E74-D557-16D90A9E8DAD}"/>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D75D9F-C84B-6E23-72F4-070BB7CB05D2}"/>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8</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D8D5DD9B-2531-B3D9-A384-2C053C0C2DD7}"/>
              </a:ext>
            </a:extLst>
          </p:cNvPr>
          <p:cNvSpPr txBox="1"/>
          <p:nvPr/>
        </p:nvSpPr>
        <p:spPr>
          <a:xfrm>
            <a:off x="431999" y="0"/>
            <a:ext cx="9554211" cy="1107996"/>
          </a:xfrm>
          <a:prstGeom prst="rect">
            <a:avLst/>
          </a:prstGeom>
          <a:noFill/>
        </p:spPr>
        <p:txBody>
          <a:bodyPr wrap="square" lIns="0" tIns="0" rIns="0" bIns="0" rtlCol="0" anchor="b">
            <a:spAutoFit/>
          </a:bodyPr>
          <a:lstStyle/>
          <a:p>
            <a:pPr marL="0" marR="0" lvl="0" indent="0" algn="l" defTabSz="914400" rtl="0" eaLnBrk="1" fontAlgn="auto" latinLnBrk="0" hangingPunct="1">
              <a:spcBef>
                <a:spcPts val="0"/>
              </a:spcBef>
              <a:spcAft>
                <a:spcPts val="0"/>
              </a:spcAft>
              <a:buClrTx/>
              <a:buSzTx/>
              <a:buFontTx/>
              <a:buNone/>
              <a:tabLst/>
              <a:defRPr/>
            </a:pPr>
            <a:r>
              <a:rPr lang="en-GB" sz="3600" b="1" spc="-100">
                <a:solidFill>
                  <a:srgbClr val="E41C86"/>
                </a:solidFill>
                <a:latin typeface="DM Sans" pitchFamily="2" charset="77"/>
              </a:rPr>
              <a:t>TP01 (Overall Satisfaction) 25/26 vs Previous Year</a:t>
            </a:r>
            <a:r>
              <a:rPr lang="en-GB" sz="3600" b="1" spc="-100">
                <a:solidFill>
                  <a:srgbClr val="E41C86"/>
                </a:solidFill>
                <a:effectLst/>
                <a:latin typeface="DM Sans" pitchFamily="2" charset="77"/>
              </a:rPr>
              <a:t> </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AE5132B9-1E27-5D77-AEC8-6E09D09E28CE}"/>
              </a:ext>
            </a:extLst>
          </p:cNvPr>
          <p:cNvGraphicFramePr/>
          <p:nvPr>
            <p:extLst>
              <p:ext uri="{D42A27DB-BD31-4B8C-83A1-F6EECF244321}">
                <p14:modId xmlns:p14="http://schemas.microsoft.com/office/powerpoint/2010/main" val="2586448604"/>
              </p:ext>
            </p:extLst>
          </p:nvPr>
        </p:nvGraphicFramePr>
        <p:xfrm>
          <a:off x="469799" y="1380446"/>
          <a:ext cx="10772631" cy="49382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1E3410B-8079-1CCE-A3E5-34C3F7AC9537}"/>
              </a:ext>
            </a:extLst>
          </p:cNvPr>
          <p:cNvSpPr txBox="1"/>
          <p:nvPr/>
        </p:nvSpPr>
        <p:spPr>
          <a:xfrm>
            <a:off x="1756609" y="1996596"/>
            <a:ext cx="4162927" cy="923330"/>
          </a:xfrm>
          <a:prstGeom prst="rect">
            <a:avLst/>
          </a:prstGeom>
          <a:noFill/>
          <a:ln w="28575">
            <a:solidFill>
              <a:schemeClr val="tx1"/>
            </a:solidFill>
          </a:ln>
        </p:spPr>
        <p:txBody>
          <a:bodyPr wrap="square" rtlCol="0">
            <a:spAutoFit/>
          </a:bodyPr>
          <a:lstStyle/>
          <a:p>
            <a:pPr algn="ctr"/>
            <a:r>
              <a:rPr lang="en-US"/>
              <a:t>TP01 score by method of data collection:</a:t>
            </a:r>
          </a:p>
          <a:p>
            <a:pPr algn="ctr"/>
            <a:r>
              <a:rPr lang="en-US"/>
              <a:t>Telephone (450) 78.2%</a:t>
            </a:r>
          </a:p>
          <a:p>
            <a:pPr algn="ctr"/>
            <a:r>
              <a:rPr lang="en-US"/>
              <a:t>Online (209) 51.2%</a:t>
            </a:r>
          </a:p>
        </p:txBody>
      </p:sp>
      <p:pic>
        <p:nvPicPr>
          <p:cNvPr id="5" name="Picture 4" descr="A colorful logo with a black background&#10;&#10;AI-generated content may be incorrect.">
            <a:extLst>
              <a:ext uri="{FF2B5EF4-FFF2-40B4-BE49-F238E27FC236}">
                <a16:creationId xmlns:a16="http://schemas.microsoft.com/office/drawing/2014/main" id="{B7C04F19-A0A3-C322-A479-06E085B6F6A0}"/>
              </a:ext>
            </a:extLst>
          </p:cNvPr>
          <p:cNvPicPr>
            <a:picLocks noChangeAspect="1"/>
          </p:cNvPicPr>
          <p:nvPr/>
        </p:nvPicPr>
        <p:blipFill>
          <a:blip r:embed="rId3"/>
          <a:stretch>
            <a:fillRect/>
          </a:stretch>
        </p:blipFill>
        <p:spPr>
          <a:xfrm>
            <a:off x="10796833" y="0"/>
            <a:ext cx="1395167" cy="1395167"/>
          </a:xfrm>
          <a:prstGeom prst="rect">
            <a:avLst/>
          </a:prstGeom>
        </p:spPr>
      </p:pic>
    </p:spTree>
    <p:extLst>
      <p:ext uri="{BB962C8B-B14F-4D97-AF65-F5344CB8AC3E}">
        <p14:creationId xmlns:p14="http://schemas.microsoft.com/office/powerpoint/2010/main" val="29103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E8F9-F14E-B238-9728-79FF89FBC24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CF85F80-F45F-C511-02F4-9191DE14720F}"/>
              </a:ext>
            </a:extLst>
          </p:cNvPr>
          <p:cNvGrpSpPr/>
          <p:nvPr/>
        </p:nvGrpSpPr>
        <p:grpSpPr>
          <a:xfrm>
            <a:off x="202782" y="6429211"/>
            <a:ext cx="229218" cy="229218"/>
            <a:chOff x="430800" y="6119999"/>
            <a:chExt cx="306000" cy="306000"/>
          </a:xfrm>
        </p:grpSpPr>
        <p:sp>
          <p:nvSpPr>
            <p:cNvPr id="6" name="Rounded Rectangle 5">
              <a:extLst>
                <a:ext uri="{FF2B5EF4-FFF2-40B4-BE49-F238E27FC236}">
                  <a16:creationId xmlns:a16="http://schemas.microsoft.com/office/drawing/2014/main" id="{BED69172-33AE-A9A2-BA1C-43701055C564}"/>
                </a:ext>
              </a:extLst>
            </p:cNvPr>
            <p:cNvSpPr/>
            <p:nvPr/>
          </p:nvSpPr>
          <p:spPr>
            <a:xfrm>
              <a:off x="430800" y="6119999"/>
              <a:ext cx="306000" cy="306000"/>
            </a:xfrm>
            <a:prstGeom prst="roundRect">
              <a:avLst/>
            </a:prstGeom>
            <a:solidFill>
              <a:srgbClr val="E30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4C44AE-7A97-D2CA-612B-A15DCA35E894}"/>
                </a:ext>
              </a:extLst>
            </p:cNvPr>
            <p:cNvSpPr txBox="1"/>
            <p:nvPr/>
          </p:nvSpPr>
          <p:spPr>
            <a:xfrm>
              <a:off x="430800" y="6196055"/>
              <a:ext cx="306000" cy="15388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fld id="{6CC459C7-C3C9-8341-AECC-27A86FB39399}" type="slidenum">
                <a:rPr lang="en-GB" sz="1000" b="1" smtClean="0">
                  <a:solidFill>
                    <a:schemeClr val="bg1"/>
                  </a:solidFill>
                  <a:effectLst/>
                  <a:latin typeface="DM Sans 14pt" pitchFamily="2" charset="77"/>
                </a:rPr>
                <a:t>9</a:t>
              </a:fld>
              <a:endParaRPr lang="en-GB" sz="1000">
                <a:solidFill>
                  <a:schemeClr val="bg1"/>
                </a:solidFill>
                <a:effectLst/>
                <a:latin typeface="DM Sans 14pt" pitchFamily="2" charset="77"/>
              </a:endParaRPr>
            </a:p>
          </p:txBody>
        </p:sp>
      </p:grpSp>
      <p:sp>
        <p:nvSpPr>
          <p:cNvPr id="12" name="TextBox 11">
            <a:extLst>
              <a:ext uri="{FF2B5EF4-FFF2-40B4-BE49-F238E27FC236}">
                <a16:creationId xmlns:a16="http://schemas.microsoft.com/office/drawing/2014/main" id="{A75D07B1-8F5B-C2C9-D11B-68476C42B9AE}"/>
              </a:ext>
            </a:extLst>
          </p:cNvPr>
          <p:cNvSpPr txBox="1"/>
          <p:nvPr/>
        </p:nvSpPr>
        <p:spPr>
          <a:xfrm>
            <a:off x="431999" y="52444"/>
            <a:ext cx="10078463" cy="708977"/>
          </a:xfrm>
          <a:prstGeom prst="rect">
            <a:avLst/>
          </a:prstGeom>
          <a:noFill/>
        </p:spPr>
        <p:txBody>
          <a:bodyPr wrap="square" lIns="0" tIns="0" rIns="0" bIns="0" rtlCol="0" anchor="b">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en-GB" sz="3600" b="1" spc="-100">
                <a:solidFill>
                  <a:srgbClr val="E41C86"/>
                </a:solidFill>
                <a:latin typeface="DM Sans" pitchFamily="2" charset="77"/>
              </a:rPr>
              <a:t>TP01 (Overall Satisfaction) trend over time</a:t>
            </a:r>
            <a:endParaRPr lang="en-GB" sz="3600" spc="-100">
              <a:solidFill>
                <a:srgbClr val="E41C86"/>
              </a:solidFill>
              <a:effectLst/>
              <a:latin typeface="DM Sans" pitchFamily="2" charset="77"/>
            </a:endParaRPr>
          </a:p>
        </p:txBody>
      </p:sp>
      <p:graphicFrame>
        <p:nvGraphicFramePr>
          <p:cNvPr id="3" name="Chart 2">
            <a:extLst>
              <a:ext uri="{FF2B5EF4-FFF2-40B4-BE49-F238E27FC236}">
                <a16:creationId xmlns:a16="http://schemas.microsoft.com/office/drawing/2014/main" id="{FAE6DE57-91FA-5B58-308A-104E296CE824}"/>
              </a:ext>
            </a:extLst>
          </p:cNvPr>
          <p:cNvGraphicFramePr/>
          <p:nvPr>
            <p:extLst>
              <p:ext uri="{D42A27DB-BD31-4B8C-83A1-F6EECF244321}">
                <p14:modId xmlns:p14="http://schemas.microsoft.com/office/powerpoint/2010/main" val="2256943845"/>
              </p:ext>
            </p:extLst>
          </p:nvPr>
        </p:nvGraphicFramePr>
        <p:xfrm>
          <a:off x="469799" y="914400"/>
          <a:ext cx="10930513" cy="54043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olorful logo with a black background&#10;&#10;AI-generated content may be incorrect.">
            <a:extLst>
              <a:ext uri="{FF2B5EF4-FFF2-40B4-BE49-F238E27FC236}">
                <a16:creationId xmlns:a16="http://schemas.microsoft.com/office/drawing/2014/main" id="{182282CD-6683-1F5B-1357-81013BBCFBBA}"/>
              </a:ext>
            </a:extLst>
          </p:cNvPr>
          <p:cNvPicPr>
            <a:picLocks noChangeAspect="1"/>
          </p:cNvPicPr>
          <p:nvPr/>
        </p:nvPicPr>
        <p:blipFill>
          <a:blip r:embed="rId4"/>
          <a:stretch>
            <a:fillRect/>
          </a:stretch>
        </p:blipFill>
        <p:spPr>
          <a:xfrm>
            <a:off x="10796833" y="0"/>
            <a:ext cx="1395167" cy="1395167"/>
          </a:xfrm>
          <a:prstGeom prst="rect">
            <a:avLst/>
          </a:prstGeom>
        </p:spPr>
      </p:pic>
    </p:spTree>
    <p:extLst>
      <p:ext uri="{BB962C8B-B14F-4D97-AF65-F5344CB8AC3E}">
        <p14:creationId xmlns:p14="http://schemas.microsoft.com/office/powerpoint/2010/main" val="1684779106"/>
      </p:ext>
    </p:extLst>
  </p:cSld>
  <p:clrMapOvr>
    <a:masterClrMapping/>
  </p:clrMapOvr>
</p:sld>
</file>

<file path=ppt/theme/theme1.xml><?xml version="1.0" encoding="utf-8"?>
<a:theme xmlns:a="http://schemas.openxmlformats.org/drawingml/2006/main" name="2_Content slide pack">
  <a:themeElements>
    <a:clrScheme name="Housemark palette">
      <a:dk1>
        <a:srgbClr val="291A5F"/>
      </a:dk1>
      <a:lt1>
        <a:sysClr val="window" lastClr="FFFFFF"/>
      </a:lt1>
      <a:dk2>
        <a:srgbClr val="0664FF"/>
      </a:dk2>
      <a:lt2>
        <a:srgbClr val="FFFFFF"/>
      </a:lt2>
      <a:accent1>
        <a:srgbClr val="E30D8F"/>
      </a:accent1>
      <a:accent2>
        <a:srgbClr val="00FF96"/>
      </a:accent2>
      <a:accent3>
        <a:srgbClr val="2AFFFF"/>
      </a:accent3>
      <a:accent4>
        <a:srgbClr val="9655D7"/>
      </a:accent4>
      <a:accent5>
        <a:srgbClr val="E8C421"/>
      </a:accent5>
      <a:accent6>
        <a:srgbClr val="51D8C3"/>
      </a:accent6>
      <a:hlink>
        <a:srgbClr val="8E2457"/>
      </a:hlink>
      <a:folHlink>
        <a:srgbClr val="FF7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owerpoint presentation 2021 (002)  -  Read-Only" id="{8CF5712E-A4A1-49CE-8334-9D7CBBE32723}" vid="{C0646410-5074-4F4B-8A06-731CAC8FFB02}"/>
    </a:ext>
  </a:extLst>
</a:theme>
</file>

<file path=ppt/theme/theme2.xml><?xml version="1.0" encoding="utf-8"?>
<a:theme xmlns:a="http://schemas.openxmlformats.org/drawingml/2006/main" name="Content slide pack">
  <a:themeElements>
    <a:clrScheme name="Housemark palette">
      <a:dk1>
        <a:srgbClr val="291A5F"/>
      </a:dk1>
      <a:lt1>
        <a:sysClr val="window" lastClr="FFFFFF"/>
      </a:lt1>
      <a:dk2>
        <a:srgbClr val="0664FF"/>
      </a:dk2>
      <a:lt2>
        <a:srgbClr val="FFFFFF"/>
      </a:lt2>
      <a:accent1>
        <a:srgbClr val="E30D8F"/>
      </a:accent1>
      <a:accent2>
        <a:srgbClr val="00FF96"/>
      </a:accent2>
      <a:accent3>
        <a:srgbClr val="2AFFFF"/>
      </a:accent3>
      <a:accent4>
        <a:srgbClr val="9655D7"/>
      </a:accent4>
      <a:accent5>
        <a:srgbClr val="E8C421"/>
      </a:accent5>
      <a:accent6>
        <a:srgbClr val="51D8C3"/>
      </a:accent6>
      <a:hlink>
        <a:srgbClr val="8E2457"/>
      </a:hlink>
      <a:folHlink>
        <a:srgbClr val="FF7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ESG results" id="{ADFD06F1-BBD7-4D27-B87D-127DD01BE76A}" vid="{BF2AABC7-9840-49E7-9E39-6BE7CA4C2EA8}"/>
    </a:ext>
  </a:extLst>
</a:theme>
</file>

<file path=ppt/theme/theme3.xml><?xml version="1.0" encoding="utf-8"?>
<a:theme xmlns:a="http://schemas.openxmlformats.org/drawingml/2006/main" name="Blue section header">
  <a:themeElements>
    <a:clrScheme name="Housemark palette">
      <a:dk1>
        <a:srgbClr val="291A5F"/>
      </a:dk1>
      <a:lt1>
        <a:sysClr val="window" lastClr="FFFFFF"/>
      </a:lt1>
      <a:dk2>
        <a:srgbClr val="0664FF"/>
      </a:dk2>
      <a:lt2>
        <a:srgbClr val="FFFFFF"/>
      </a:lt2>
      <a:accent1>
        <a:srgbClr val="E30D8F"/>
      </a:accent1>
      <a:accent2>
        <a:srgbClr val="00FF96"/>
      </a:accent2>
      <a:accent3>
        <a:srgbClr val="2AFFFF"/>
      </a:accent3>
      <a:accent4>
        <a:srgbClr val="9655D7"/>
      </a:accent4>
      <a:accent5>
        <a:srgbClr val="E8C421"/>
      </a:accent5>
      <a:accent6>
        <a:srgbClr val="51D8C3"/>
      </a:accent6>
      <a:hlink>
        <a:srgbClr val="8E2457"/>
      </a:hlink>
      <a:folHlink>
        <a:srgbClr val="FF7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owerpoint presentation 2021 (002)  -  Read-Only" id="{8CF5712E-A4A1-49CE-8334-9D7CBBE32723}" vid="{3A57097A-4A39-469E-9111-6F6AD05D9E79}"/>
    </a:ext>
  </a:extLst>
</a:theme>
</file>

<file path=ppt/theme/theme4.xml><?xml version="1.0" encoding="utf-8"?>
<a:theme xmlns:a="http://schemas.openxmlformats.org/drawingml/2006/main" name="1_Content slide pack">
  <a:themeElements>
    <a:clrScheme name="Housemark palette">
      <a:dk1>
        <a:srgbClr val="291A5F"/>
      </a:dk1>
      <a:lt1>
        <a:sysClr val="window" lastClr="FFFFFF"/>
      </a:lt1>
      <a:dk2>
        <a:srgbClr val="0664FF"/>
      </a:dk2>
      <a:lt2>
        <a:srgbClr val="FFFFFF"/>
      </a:lt2>
      <a:accent1>
        <a:srgbClr val="E30D8F"/>
      </a:accent1>
      <a:accent2>
        <a:srgbClr val="00FF96"/>
      </a:accent2>
      <a:accent3>
        <a:srgbClr val="2AFFFF"/>
      </a:accent3>
      <a:accent4>
        <a:srgbClr val="9655D7"/>
      </a:accent4>
      <a:accent5>
        <a:srgbClr val="E8C421"/>
      </a:accent5>
      <a:accent6>
        <a:srgbClr val="51D8C3"/>
      </a:accent6>
      <a:hlink>
        <a:srgbClr val="8E2457"/>
      </a:hlink>
      <a:folHlink>
        <a:srgbClr val="FF7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owerpoint presentation 2021  -  Read-Only" id="{C3FAA692-53F3-4A93-8E7E-45DD5A70990A}" vid="{EA7A01A2-05F3-4838-974A-3047181F74DF}"/>
    </a:ext>
  </a:extLst>
</a:theme>
</file>

<file path=ppt/theme/theme5.xml><?xml version="1.0" encoding="utf-8"?>
<a:theme xmlns:a="http://schemas.openxmlformats.org/drawingml/2006/main" name="3_Content slide pack">
  <a:themeElements>
    <a:clrScheme name="Housemark palette">
      <a:dk1>
        <a:srgbClr val="291A5F"/>
      </a:dk1>
      <a:lt1>
        <a:sysClr val="window" lastClr="FFFFFF"/>
      </a:lt1>
      <a:dk2>
        <a:srgbClr val="0664FF"/>
      </a:dk2>
      <a:lt2>
        <a:srgbClr val="FFFFFF"/>
      </a:lt2>
      <a:accent1>
        <a:srgbClr val="E30D8F"/>
      </a:accent1>
      <a:accent2>
        <a:srgbClr val="00FF96"/>
      </a:accent2>
      <a:accent3>
        <a:srgbClr val="2AFFFF"/>
      </a:accent3>
      <a:accent4>
        <a:srgbClr val="9655D7"/>
      </a:accent4>
      <a:accent5>
        <a:srgbClr val="E8C421"/>
      </a:accent5>
      <a:accent6>
        <a:srgbClr val="51D8C3"/>
      </a:accent6>
      <a:hlink>
        <a:srgbClr val="8E2457"/>
      </a:hlink>
      <a:folHlink>
        <a:srgbClr val="FF7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owerpoint presentation 2021  -  Read-Only" id="{C3FAA692-53F3-4A93-8E7E-45DD5A70990A}" vid="{EA7A01A2-05F3-4838-974A-3047181F74DF}"/>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BE90B481C0545B56D09F0BDC78155" ma:contentTypeVersion="20" ma:contentTypeDescription="Create a new document." ma:contentTypeScope="" ma:versionID="f6520569159535fd0230c34844a23655">
  <xsd:schema xmlns:xsd="http://www.w3.org/2001/XMLSchema" xmlns:xs="http://www.w3.org/2001/XMLSchema" xmlns:p="http://schemas.microsoft.com/office/2006/metadata/properties" xmlns:ns2="http://schemas.microsoft.com/sharepoint/v4" xmlns:ns3="3d7d5c88-1e07-4bdb-9fc5-e8c5df5bcf4c" xmlns:ns4="29872ac1-4284-4238-9bf9-90d173aa5fce" targetNamespace="http://schemas.microsoft.com/office/2006/metadata/properties" ma:root="true" ma:fieldsID="9e24cda90ac2a1f8a068d0be2145e1dd" ns2:_="" ns3:_="" ns4:_="">
    <xsd:import namespace="http://schemas.microsoft.com/sharepoint/v4"/>
    <xsd:import namespace="3d7d5c88-1e07-4bdb-9fc5-e8c5df5bcf4c"/>
    <xsd:import namespace="29872ac1-4284-4238-9bf9-90d173aa5fce"/>
    <xsd:element name="properties">
      <xsd:complexType>
        <xsd:sequence>
          <xsd:element name="documentManagement">
            <xsd:complexType>
              <xsd:all>
                <xsd:element ref="ns2:IconOverlay" minOccurs="0"/>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lcf76f155ced4ddcb4097134ff3c332f" minOccurs="0"/>
                <xsd:element ref="ns3:TaxCatchAll"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7d5c88-1e07-4bdb-9fc5-e8c5df5bcf4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f67ddeb-2b7d-40e2-8e72-26d01d9ffb94}" ma:internalName="TaxCatchAll" ma:showField="CatchAllData" ma:web="3d7d5c88-1e07-4bdb-9fc5-e8c5df5bcf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872ac1-4284-4238-9bf9-90d173aa5fc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74abf4-1cb8-4a7c-a6f0-ce897bd1024d"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72ac1-4284-4238-9bf9-90d173aa5fce">
      <Terms xmlns="http://schemas.microsoft.com/office/infopath/2007/PartnerControls"/>
    </lcf76f155ced4ddcb4097134ff3c332f>
    <TaxCatchAll xmlns="3d7d5c88-1e07-4bdb-9fc5-e8c5df5bcf4c" xsi:nil="true"/>
    <IconOverlay xmlns="http://schemas.microsoft.com/sharepoint/v4" xsi:nil="true"/>
  </documentManagement>
</p:properties>
</file>

<file path=customXml/itemProps1.xml><?xml version="1.0" encoding="utf-8"?>
<ds:datastoreItem xmlns:ds="http://schemas.openxmlformats.org/officeDocument/2006/customXml" ds:itemID="{F0FDB168-456D-414B-B3CA-F67D947FF48D}">
  <ds:schemaRefs>
    <ds:schemaRef ds:uri="http://schemas.microsoft.com/sharepoint/v3/contenttype/forms"/>
  </ds:schemaRefs>
</ds:datastoreItem>
</file>

<file path=customXml/itemProps2.xml><?xml version="1.0" encoding="utf-8"?>
<ds:datastoreItem xmlns:ds="http://schemas.openxmlformats.org/officeDocument/2006/customXml" ds:itemID="{E0711284-1D1E-43C0-8E05-E015EF8D8578}">
  <ds:schemaRefs>
    <ds:schemaRef ds:uri="29872ac1-4284-4238-9bf9-90d173aa5fce"/>
    <ds:schemaRef ds:uri="3d7d5c88-1e07-4bdb-9fc5-e8c5df5bcf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8F01F4-2A2D-4EA9-B53B-CCE63EBCEA55}">
  <ds:schemaRefs>
    <ds:schemaRef ds:uri="29872ac1-4284-4238-9bf9-90d173aa5fce"/>
    <ds:schemaRef ds:uri="3d7d5c88-1e07-4bdb-9fc5-e8c5df5bcf4c"/>
    <ds:schemaRef ds:uri="b1e1e138-6542-4173-a987-1dee9c774dbf"/>
    <ds:schemaRef ds:uri="bd15d73e-df3a-4ca9-9cb2-c4dedcfa5d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3984</Words>
  <Application>Microsoft Office PowerPoint</Application>
  <PresentationFormat>Widescreen</PresentationFormat>
  <Paragraphs>517</Paragraphs>
  <Slides>39</Slides>
  <Notes>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39</vt:i4>
      </vt:variant>
    </vt:vector>
  </HeadingPairs>
  <TitlesOfParts>
    <vt:vector size="51" baseType="lpstr">
      <vt:lpstr>Aptos</vt:lpstr>
      <vt:lpstr>Arial</vt:lpstr>
      <vt:lpstr>Calibri</vt:lpstr>
      <vt:lpstr>DM Sans</vt:lpstr>
      <vt:lpstr>DM Sans 14pt</vt:lpstr>
      <vt:lpstr>DM Sans Medium</vt:lpstr>
      <vt:lpstr>2_Content slide pack</vt:lpstr>
      <vt:lpstr>Content slide pack</vt:lpstr>
      <vt:lpstr>Blue section header</vt:lpstr>
      <vt:lpstr>1_Content slide pack</vt:lpstr>
      <vt:lpstr>3_Content slide pack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Housemark and  Service Insights Ltd</vt:lpstr>
      <vt:lpstr>Housemark and  3C: The Trusted Authority in Social Housing Data Excellence</vt:lpstr>
      <vt:lpstr>Housemark and  Ad Esse: Specialists in helping landlords deliver sustainable performance improvement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Pulse</dc:title>
  <dc:creator>Emma Ratcliffe</dc:creator>
  <cp:lastModifiedBy>Jeanette Marples</cp:lastModifiedBy>
  <cp:revision>1</cp:revision>
  <dcterms:created xsi:type="dcterms:W3CDTF">2023-06-19T14:32:00Z</dcterms:created>
  <dcterms:modified xsi:type="dcterms:W3CDTF">2026-03-16T11:55:02Z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0x01010062DBE90B481C0545B56D09F0BDC78155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