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11" r:id="rId2"/>
    <p:sldId id="552" r:id="rId3"/>
    <p:sldId id="580" r:id="rId4"/>
    <p:sldId id="607" r:id="rId5"/>
    <p:sldId id="610" r:id="rId6"/>
    <p:sldId id="608" r:id="rId7"/>
    <p:sldId id="602" r:id="rId8"/>
    <p:sldId id="6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56F"/>
    <a:srgbClr val="4FB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FB123-DD5D-46B5-B03F-6C8A833CBD82}" type="datetimeFigureOut">
              <a:rPr lang="en-GB" smtClean="0"/>
              <a:t>13/05/2021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6A471-8B32-41C7-981A-968B3D8D43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8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06FD070-102B-4CCE-89A6-2285FA3D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" y="-3052"/>
            <a:ext cx="12186579" cy="686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97E0C-4E48-4919-BB7E-9D148FDE7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1" y="88603"/>
            <a:ext cx="2156350" cy="12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9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6FD070-102B-4CCE-89A6-2285FA3D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" y="-3052"/>
            <a:ext cx="12186577" cy="686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97E0C-4E48-4919-BB7E-9D148FDE7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0" y="88603"/>
            <a:ext cx="2156350" cy="12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2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6FD070-102B-4CCE-89A6-2285FA3D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" y="-3052"/>
            <a:ext cx="12186577" cy="6861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97E0C-4E48-4919-BB7E-9D148FDE7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9" y="88603"/>
            <a:ext cx="2156350" cy="12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6FD070-102B-4CCE-89A6-2285FA3D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" y="-3052"/>
            <a:ext cx="12186575" cy="6861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97E0C-4E48-4919-BB7E-9D148FDE7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9" y="85060"/>
            <a:ext cx="2156350" cy="12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6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6FD070-102B-4CCE-89A6-2285FA3D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" y="-3052"/>
            <a:ext cx="12186575" cy="686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97E0C-4E48-4919-BB7E-9D148FDE7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9" y="77971"/>
            <a:ext cx="2156350" cy="12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6FD070-102B-4CCE-89A6-2285FA3D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" y="-3052"/>
            <a:ext cx="12186573" cy="686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97E0C-4E48-4919-BB7E-9D148FDE7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3" y="77970"/>
            <a:ext cx="2156350" cy="12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7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FEDE64A-25DE-4E73-B1B9-ADD87753E3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848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1E9A4-DA7A-4A82-AFD3-57B163CD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8B6F-9B40-402D-A93F-F022656F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41070-80D4-4C60-A74E-80D6120BE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A816-D2CB-4149-8CB0-C5E0D6CF4DCA}" type="datetimeFigureOut">
              <a:rPr lang="en-GB" smtClean="0"/>
              <a:t>13/05/2021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FB1B-09CC-4CAD-93FA-D61C9BB5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C856F-5ED7-46BC-BBCE-081632563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E8C3-8763-4E05-8703-859215F25D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94950" y="3548543"/>
            <a:ext cx="12192000" cy="115887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58256F"/>
                </a:solidFill>
                <a:cs typeface="Arial" panose="020B0604020202020204" pitchFamily="34" charset="0"/>
              </a:rPr>
              <a:t>Tom Goshawk</a:t>
            </a:r>
            <a:br>
              <a:rPr lang="en-GB" sz="2800" b="1" dirty="0">
                <a:solidFill>
                  <a:srgbClr val="58256F"/>
                </a:solidFill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58256F"/>
                </a:solidFill>
                <a:cs typeface="Arial" panose="020B0604020202020204" pitchFamily="34" charset="0"/>
              </a:rPr>
              <a:t>Head of Capital Programmes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65E54-14B4-4F3E-B2A1-615129B430B2}"/>
              </a:ext>
            </a:extLst>
          </p:cNvPr>
          <p:cNvSpPr txBox="1"/>
          <p:nvPr/>
        </p:nvSpPr>
        <p:spPr>
          <a:xfrm>
            <a:off x="2543961" y="2351782"/>
            <a:ext cx="6423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8256F"/>
                </a:solidFill>
                <a:cs typeface="Arial" panose="020B0604020202020204" pitchFamily="34" charset="0"/>
              </a:rPr>
              <a:t>D2N2 Recovery and Growth Strategy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2905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25" y="0"/>
            <a:ext cx="12157075" cy="1158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D2N2 Recovery and Growth Strategy</a:t>
            </a:r>
            <a:endParaRPr lang="en-GB" sz="2800" b="1" dirty="0">
              <a:solidFill>
                <a:srgbClr val="58256F"/>
              </a:solidFill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23D7F-FBDC-43C4-A35D-BBCDBBF3B759}"/>
              </a:ext>
            </a:extLst>
          </p:cNvPr>
          <p:cNvSpPr txBox="1">
            <a:spLocks/>
          </p:cNvSpPr>
          <p:nvPr/>
        </p:nvSpPr>
        <p:spPr>
          <a:xfrm>
            <a:off x="1278941" y="1451423"/>
            <a:ext cx="5075206" cy="3501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Contents:</a:t>
            </a:r>
          </a:p>
          <a:p>
            <a:r>
              <a:rPr lang="en-US" dirty="0"/>
              <a:t>Economic impact of Covid 19</a:t>
            </a:r>
          </a:p>
          <a:p>
            <a:r>
              <a:rPr lang="en-US" dirty="0"/>
              <a:t>What is the Recovery and Growth Strategy?</a:t>
            </a:r>
          </a:p>
          <a:p>
            <a:r>
              <a:rPr lang="en-US" dirty="0"/>
              <a:t>What’s changed?</a:t>
            </a:r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33BB1-A24C-461E-AC8B-1E8AEB1E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38" t="19183" r="30127" b="25306"/>
          <a:stretch/>
        </p:blipFill>
        <p:spPr>
          <a:xfrm>
            <a:off x="6475444" y="1451423"/>
            <a:ext cx="2649895" cy="38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58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Economic context (1): jobs put at risk</a:t>
            </a:r>
            <a:endParaRPr lang="en-GB" sz="2800" b="1" dirty="0">
              <a:solidFill>
                <a:srgbClr val="58256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1E87D4B-1C47-40F1-8467-DB014D4C0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16883" r="17486" b="16137"/>
          <a:stretch/>
        </p:blipFill>
        <p:spPr>
          <a:xfrm>
            <a:off x="10206015" y="74645"/>
            <a:ext cx="1275260" cy="1324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51629-70CB-4C40-B1F6-CF0741E10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8" t="25515" r="4108" b="15646"/>
          <a:stretch/>
        </p:blipFill>
        <p:spPr>
          <a:xfrm>
            <a:off x="2096058" y="961053"/>
            <a:ext cx="7965152" cy="54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58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Economic context (2): key trends</a:t>
            </a:r>
            <a:endParaRPr lang="en-GB" sz="2800" b="1" dirty="0">
              <a:solidFill>
                <a:srgbClr val="58256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49073-8731-4139-91F7-DDA1A066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44" r="41820" b="12245"/>
          <a:stretch/>
        </p:blipFill>
        <p:spPr>
          <a:xfrm>
            <a:off x="660073" y="1555101"/>
            <a:ext cx="8322002" cy="4739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06F5F-C1BF-492C-B2FD-6263C036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94" t="30884" r="725" b="32500"/>
          <a:stretch/>
        </p:blipFill>
        <p:spPr>
          <a:xfrm>
            <a:off x="9097074" y="2203772"/>
            <a:ext cx="2990152" cy="29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2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58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Economic context (3): looking forward</a:t>
            </a:r>
            <a:endParaRPr lang="en-GB" sz="2800" b="1" dirty="0">
              <a:solidFill>
                <a:srgbClr val="58256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7EF3C-0423-40F6-BD63-E68632858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2" t="28436" r="32873" b="9660"/>
          <a:stretch/>
        </p:blipFill>
        <p:spPr>
          <a:xfrm>
            <a:off x="407813" y="1806834"/>
            <a:ext cx="7764638" cy="4292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0F89A-FF9C-4F7F-9F55-8E7C3E593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31" t="29166" r="4766" b="42361"/>
          <a:stretch/>
        </p:blipFill>
        <p:spPr>
          <a:xfrm>
            <a:off x="8172451" y="2633662"/>
            <a:ext cx="395011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58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What is the Recovery </a:t>
            </a:r>
            <a:b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and Growth Strategy?</a:t>
            </a:r>
            <a:endParaRPr lang="en-GB" sz="2800" b="1" dirty="0">
              <a:solidFill>
                <a:srgbClr val="58256F"/>
              </a:solidFill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23D7F-FBDC-43C4-A35D-BBCDBBF3B759}"/>
              </a:ext>
            </a:extLst>
          </p:cNvPr>
          <p:cNvSpPr txBox="1">
            <a:spLocks/>
          </p:cNvSpPr>
          <p:nvPr/>
        </p:nvSpPr>
        <p:spPr>
          <a:xfrm>
            <a:off x="1278940" y="1451423"/>
            <a:ext cx="8499541" cy="3501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We have re-cast our Local Industrial Strategy to take account of:</a:t>
            </a:r>
          </a:p>
          <a:p>
            <a:r>
              <a:rPr lang="en-US" sz="2000" dirty="0"/>
              <a:t>The impact of Covid-19 on ways of working, learning and socialising</a:t>
            </a:r>
          </a:p>
          <a:p>
            <a:r>
              <a:rPr lang="en-US" sz="2000" dirty="0"/>
              <a:t>Potential positive lessons and impacts, for example if remote working can support rural economies and help bring down carbon emissions</a:t>
            </a:r>
          </a:p>
          <a:p>
            <a:r>
              <a:rPr lang="en-US" sz="2000" dirty="0"/>
              <a:t>The local responses being led by our local authorities and local resilience fora</a:t>
            </a:r>
          </a:p>
          <a:p>
            <a:r>
              <a:rPr lang="en-US" sz="2000" dirty="0"/>
              <a:t>Policy developments that have happened since we submitted the LIS in Match, for example on trade, investment and innovation</a:t>
            </a:r>
          </a:p>
          <a:p>
            <a:pPr marL="0" indent="0">
              <a:buNone/>
            </a:pPr>
            <a:r>
              <a:rPr lang="en-US" sz="2000" dirty="0"/>
              <a:t>The RGS includes </a:t>
            </a:r>
            <a:r>
              <a:rPr lang="en-US" sz="2000" b="1" dirty="0"/>
              <a:t>our ask and offer to the Government </a:t>
            </a:r>
            <a:r>
              <a:rPr lang="en-US" sz="2000" dirty="0"/>
              <a:t>and we will keep it updated and relevant for future fiscal events</a:t>
            </a:r>
          </a:p>
        </p:txBody>
      </p:sp>
    </p:spTree>
    <p:extLst>
      <p:ext uri="{BB962C8B-B14F-4D97-AF65-F5344CB8AC3E}">
        <p14:creationId xmlns:p14="http://schemas.microsoft.com/office/powerpoint/2010/main" val="50405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58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What’s new?</a:t>
            </a:r>
            <a:endParaRPr lang="en-GB" sz="2800" b="1" dirty="0">
              <a:solidFill>
                <a:srgbClr val="58256F"/>
              </a:solidFill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23D7F-FBDC-43C4-A35D-BBCDBBF3B759}"/>
              </a:ext>
            </a:extLst>
          </p:cNvPr>
          <p:cNvSpPr txBox="1">
            <a:spLocks/>
          </p:cNvSpPr>
          <p:nvPr/>
        </p:nvSpPr>
        <p:spPr>
          <a:xfrm>
            <a:off x="1069216" y="1451423"/>
            <a:ext cx="8194920" cy="3501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Our LIS guiding principles are still valid, but require updating:</a:t>
            </a:r>
          </a:p>
          <a:p>
            <a:r>
              <a:rPr lang="en-US" sz="2400" dirty="0"/>
              <a:t>Clean Growth: now clearly focused on six key low carbon priorities around: decarbonising housing, industry and transport; cleaner energy; skills; innovation; and natural capital</a:t>
            </a:r>
          </a:p>
          <a:p>
            <a:endParaRPr lang="en-US" sz="1800" b="1" dirty="0"/>
          </a:p>
          <a:p>
            <a:r>
              <a:rPr lang="en-US" sz="2400" dirty="0"/>
              <a:t>Productivity: more focus on reskilling and digital, focused on key growth sectors and roles</a:t>
            </a:r>
          </a:p>
          <a:p>
            <a:endParaRPr lang="en-US" sz="2400" dirty="0"/>
          </a:p>
          <a:p>
            <a:r>
              <a:rPr lang="en-US" sz="2400" dirty="0"/>
              <a:t>Connectivity: tackling digital exclusion and rethinking the balance between digital and physical infrastructure investment</a:t>
            </a:r>
          </a:p>
        </p:txBody>
      </p:sp>
    </p:spTree>
    <p:extLst>
      <p:ext uri="{BB962C8B-B14F-4D97-AF65-F5344CB8AC3E}">
        <p14:creationId xmlns:p14="http://schemas.microsoft.com/office/powerpoint/2010/main" val="175328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A3F-1F4B-410D-B60C-741CCC068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58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8256F"/>
                </a:solidFill>
                <a:cs typeface="Arial" panose="020B0604020202020204" pitchFamily="34" charset="0"/>
              </a:rPr>
              <a:t>What's new?</a:t>
            </a:r>
            <a:endParaRPr lang="en-GB" sz="2800" b="1" dirty="0">
              <a:solidFill>
                <a:srgbClr val="58256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D1B16-A106-43E5-94DD-0D8C1F3F5DF6}"/>
              </a:ext>
            </a:extLst>
          </p:cNvPr>
          <p:cNvSpPr txBox="1"/>
          <p:nvPr/>
        </p:nvSpPr>
        <p:spPr>
          <a:xfrm>
            <a:off x="1478559" y="1536174"/>
            <a:ext cx="82442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Bolder and sharper in selling ourselves to government:</a:t>
            </a:r>
          </a:p>
          <a:p>
            <a:pPr marL="0" indent="0">
              <a:buNone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simple and clear narrative that sells the USP of the region to Whitehall and investors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Fewer, more impactful outcomes not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Balances short, medium and longer-term needs and opportunities to ensure we are well placed to take advantage of future fiscal events</a:t>
            </a:r>
          </a:p>
        </p:txBody>
      </p:sp>
    </p:spTree>
    <p:extLst>
      <p:ext uri="{BB962C8B-B14F-4D97-AF65-F5344CB8AC3E}">
        <p14:creationId xmlns:p14="http://schemas.microsoft.com/office/powerpoint/2010/main" val="63017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sover Scrutiny 2019 slides" id="{921FAE90-37C9-45B6-BE23-59680697AF88}" vid="{144C8B82-1E17-4B98-BEC0-46C8DFF43C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Bolsover Scrutiny 2019 slides</Template>
  <TotalTime>3185</TotalTime>
  <Words>302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Tom Goshawk Head of Capital Programmes</vt:lpstr>
      <vt:lpstr>D2N2 Recovery and Growth Strategy</vt:lpstr>
      <vt:lpstr>Economic context (1): jobs put at risk</vt:lpstr>
      <vt:lpstr>Economic context (2): key trends</vt:lpstr>
      <vt:lpstr>Economic context (3): looking forward</vt:lpstr>
      <vt:lpstr>What is the Recovery  and Growth Strategy?</vt:lpstr>
      <vt:lpstr>What’s new?</vt:lpstr>
      <vt:lpstr>What's new?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Bolsover Scrutiny Panel D2N2 Update</dc:title>
  <dc:creator>Luke Stott</dc:creator>
  <cp:lastModifiedBy>Diane Revill</cp:lastModifiedBy>
  <cp:revision>179</cp:revision>
  <dcterms:created xsi:type="dcterms:W3CDTF">2019-11-18T10:45:40Z</dcterms:created>
  <dcterms:modified xsi:type="dcterms:W3CDTF">2021-05-13T08:53:46Z</dcterms:modified>
</cp:coreProperties>
</file>