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3" r:id="rId3"/>
    <p:sldId id="264" r:id="rId4"/>
    <p:sldId id="265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82F"/>
    <a:srgbClr val="404040"/>
    <a:srgbClr val="6E3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5287" autoAdjust="0"/>
  </p:normalViewPr>
  <p:slideViewPr>
    <p:cSldViewPr snapToGrid="0">
      <p:cViewPr varScale="1">
        <p:scale>
          <a:sx n="106" d="100"/>
          <a:sy n="106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501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181B9-E656-45C6-9F3E-1BECF4D7AD93}" type="datetimeFigureOut">
              <a:rPr lang="en-GB" smtClean="0"/>
              <a:t>15/04/24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E3555-29FF-4F15-BDED-9BE0959D3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5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979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252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21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89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063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E3555-29FF-4F15-BDED-9BE0959D367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67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21390170">
            <a:off x="-66043" y="4440566"/>
            <a:ext cx="9301093" cy="2713507"/>
          </a:xfrm>
          <a:custGeom>
            <a:avLst/>
            <a:gdLst>
              <a:gd name="connsiteX0" fmla="*/ 0 w 9785676"/>
              <a:gd name="connsiteY0" fmla="*/ 0 h 3144375"/>
              <a:gd name="connsiteX1" fmla="*/ 9785676 w 9785676"/>
              <a:gd name="connsiteY1" fmla="*/ 0 h 3144375"/>
              <a:gd name="connsiteX2" fmla="*/ 9785676 w 9785676"/>
              <a:gd name="connsiteY2" fmla="*/ 3144375 h 3144375"/>
              <a:gd name="connsiteX3" fmla="*/ 0 w 9785676"/>
              <a:gd name="connsiteY3" fmla="*/ 3144375 h 3144375"/>
              <a:gd name="connsiteX4" fmla="*/ 0 w 9785676"/>
              <a:gd name="connsiteY4" fmla="*/ 0 h 3144375"/>
              <a:gd name="connsiteX0" fmla="*/ 214201 w 9785676"/>
              <a:gd name="connsiteY0" fmla="*/ 0 h 3163241"/>
              <a:gd name="connsiteX1" fmla="*/ 9785676 w 9785676"/>
              <a:gd name="connsiteY1" fmla="*/ 18866 h 3163241"/>
              <a:gd name="connsiteX2" fmla="*/ 9785676 w 9785676"/>
              <a:gd name="connsiteY2" fmla="*/ 3163241 h 3163241"/>
              <a:gd name="connsiteX3" fmla="*/ 0 w 9785676"/>
              <a:gd name="connsiteY3" fmla="*/ 3163241 h 3163241"/>
              <a:gd name="connsiteX4" fmla="*/ 214201 w 9785676"/>
              <a:gd name="connsiteY4" fmla="*/ 0 h 3163241"/>
              <a:gd name="connsiteX0" fmla="*/ 214201 w 9785676"/>
              <a:gd name="connsiteY0" fmla="*/ 0 h 3163241"/>
              <a:gd name="connsiteX1" fmla="*/ 9413580 w 9785676"/>
              <a:gd name="connsiteY1" fmla="*/ 6778 h 3163241"/>
              <a:gd name="connsiteX2" fmla="*/ 9785676 w 9785676"/>
              <a:gd name="connsiteY2" fmla="*/ 3163241 h 3163241"/>
              <a:gd name="connsiteX3" fmla="*/ 0 w 9785676"/>
              <a:gd name="connsiteY3" fmla="*/ 3163241 h 3163241"/>
              <a:gd name="connsiteX4" fmla="*/ 214201 w 9785676"/>
              <a:gd name="connsiteY4" fmla="*/ 0 h 3163241"/>
              <a:gd name="connsiteX0" fmla="*/ 0 w 9571475"/>
              <a:gd name="connsiteY0" fmla="*/ 0 h 3163241"/>
              <a:gd name="connsiteX1" fmla="*/ 9199379 w 9571475"/>
              <a:gd name="connsiteY1" fmla="*/ 6778 h 3163241"/>
              <a:gd name="connsiteX2" fmla="*/ 9571475 w 9571475"/>
              <a:gd name="connsiteY2" fmla="*/ 3163241 h 3163241"/>
              <a:gd name="connsiteX3" fmla="*/ 85021 w 9571475"/>
              <a:gd name="connsiteY3" fmla="*/ 2276074 h 3163241"/>
              <a:gd name="connsiteX4" fmla="*/ 0 w 9571475"/>
              <a:gd name="connsiteY4" fmla="*/ 0 h 3163241"/>
              <a:gd name="connsiteX0" fmla="*/ 131362 w 9702837"/>
              <a:gd name="connsiteY0" fmla="*/ 0 h 3163241"/>
              <a:gd name="connsiteX1" fmla="*/ 9330741 w 9702837"/>
              <a:gd name="connsiteY1" fmla="*/ 6778 h 3163241"/>
              <a:gd name="connsiteX2" fmla="*/ 9702837 w 9702837"/>
              <a:gd name="connsiteY2" fmla="*/ 3163241 h 3163241"/>
              <a:gd name="connsiteX3" fmla="*/ 0 w 9702837"/>
              <a:gd name="connsiteY3" fmla="*/ 2156326 h 3163241"/>
              <a:gd name="connsiteX4" fmla="*/ 131362 w 9702837"/>
              <a:gd name="connsiteY4" fmla="*/ 0 h 3163241"/>
              <a:gd name="connsiteX0" fmla="*/ 131362 w 9330741"/>
              <a:gd name="connsiteY0" fmla="*/ 0 h 2272298"/>
              <a:gd name="connsiteX1" fmla="*/ 9330741 w 9330741"/>
              <a:gd name="connsiteY1" fmla="*/ 6778 h 2272298"/>
              <a:gd name="connsiteX2" fmla="*/ 8894441 w 9330741"/>
              <a:gd name="connsiteY2" fmla="*/ 2272298 h 2272298"/>
              <a:gd name="connsiteX3" fmla="*/ 0 w 9330741"/>
              <a:gd name="connsiteY3" fmla="*/ 2156326 h 2272298"/>
              <a:gd name="connsiteX4" fmla="*/ 131362 w 9330741"/>
              <a:gd name="connsiteY4" fmla="*/ 0 h 2272298"/>
              <a:gd name="connsiteX0" fmla="*/ 131362 w 9330741"/>
              <a:gd name="connsiteY0" fmla="*/ 0 h 2713023"/>
              <a:gd name="connsiteX1" fmla="*/ 9330741 w 9330741"/>
              <a:gd name="connsiteY1" fmla="*/ 6778 h 2713023"/>
              <a:gd name="connsiteX2" fmla="*/ 9133817 w 9330741"/>
              <a:gd name="connsiteY2" fmla="*/ 2713023 h 2713023"/>
              <a:gd name="connsiteX3" fmla="*/ 0 w 9330741"/>
              <a:gd name="connsiteY3" fmla="*/ 2156326 h 2713023"/>
              <a:gd name="connsiteX4" fmla="*/ 131362 w 9330741"/>
              <a:gd name="connsiteY4" fmla="*/ 0 h 2713023"/>
              <a:gd name="connsiteX0" fmla="*/ 131362 w 9309515"/>
              <a:gd name="connsiteY0" fmla="*/ 0 h 2713023"/>
              <a:gd name="connsiteX1" fmla="*/ 9309515 w 9309515"/>
              <a:gd name="connsiteY1" fmla="*/ 5481 h 2713023"/>
              <a:gd name="connsiteX2" fmla="*/ 9133817 w 9309515"/>
              <a:gd name="connsiteY2" fmla="*/ 2713023 h 2713023"/>
              <a:gd name="connsiteX3" fmla="*/ 0 w 9309515"/>
              <a:gd name="connsiteY3" fmla="*/ 2156326 h 2713023"/>
              <a:gd name="connsiteX4" fmla="*/ 131362 w 9309515"/>
              <a:gd name="connsiteY4" fmla="*/ 0 h 2713023"/>
              <a:gd name="connsiteX0" fmla="*/ 131362 w 9301093"/>
              <a:gd name="connsiteY0" fmla="*/ 0 h 2713023"/>
              <a:gd name="connsiteX1" fmla="*/ 9301093 w 9301093"/>
              <a:gd name="connsiteY1" fmla="*/ 12933 h 2713023"/>
              <a:gd name="connsiteX2" fmla="*/ 9133817 w 9301093"/>
              <a:gd name="connsiteY2" fmla="*/ 2713023 h 2713023"/>
              <a:gd name="connsiteX3" fmla="*/ 0 w 9301093"/>
              <a:gd name="connsiteY3" fmla="*/ 2156326 h 2713023"/>
              <a:gd name="connsiteX4" fmla="*/ 131362 w 9301093"/>
              <a:gd name="connsiteY4" fmla="*/ 0 h 2713023"/>
              <a:gd name="connsiteX0" fmla="*/ 131362 w 9301093"/>
              <a:gd name="connsiteY0" fmla="*/ 0 h 2586391"/>
              <a:gd name="connsiteX1" fmla="*/ 9301093 w 9301093"/>
              <a:gd name="connsiteY1" fmla="*/ 12933 h 2586391"/>
              <a:gd name="connsiteX2" fmla="*/ 8886639 w 9301093"/>
              <a:gd name="connsiteY2" fmla="*/ 2586391 h 2586391"/>
              <a:gd name="connsiteX3" fmla="*/ 0 w 9301093"/>
              <a:gd name="connsiteY3" fmla="*/ 2156326 h 2586391"/>
              <a:gd name="connsiteX4" fmla="*/ 131362 w 9301093"/>
              <a:gd name="connsiteY4" fmla="*/ 0 h 2586391"/>
              <a:gd name="connsiteX0" fmla="*/ 131362 w 9301093"/>
              <a:gd name="connsiteY0" fmla="*/ 0 h 2713507"/>
              <a:gd name="connsiteX1" fmla="*/ 9301093 w 9301093"/>
              <a:gd name="connsiteY1" fmla="*/ 12933 h 2713507"/>
              <a:gd name="connsiteX2" fmla="*/ 9141753 w 9301093"/>
              <a:gd name="connsiteY2" fmla="*/ 2713507 h 2713507"/>
              <a:gd name="connsiteX3" fmla="*/ 0 w 9301093"/>
              <a:gd name="connsiteY3" fmla="*/ 2156326 h 2713507"/>
              <a:gd name="connsiteX4" fmla="*/ 131362 w 9301093"/>
              <a:gd name="connsiteY4" fmla="*/ 0 h 271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1093" h="2713507">
                <a:moveTo>
                  <a:pt x="131362" y="0"/>
                </a:moveTo>
                <a:lnTo>
                  <a:pt x="9301093" y="12933"/>
                </a:lnTo>
                <a:lnTo>
                  <a:pt x="9141753" y="2713507"/>
                </a:lnTo>
                <a:lnTo>
                  <a:pt x="0" y="2156326"/>
                </a:lnTo>
                <a:lnTo>
                  <a:pt x="131362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433" y="4935728"/>
            <a:ext cx="2731515" cy="193027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21390170">
            <a:off x="-182644" y="-251033"/>
            <a:ext cx="9468089" cy="5516045"/>
          </a:xfrm>
          <a:custGeom>
            <a:avLst/>
            <a:gdLst>
              <a:gd name="connsiteX0" fmla="*/ 0 w 10917358"/>
              <a:gd name="connsiteY0" fmla="*/ 0 h 6543744"/>
              <a:gd name="connsiteX1" fmla="*/ 10917358 w 10917358"/>
              <a:gd name="connsiteY1" fmla="*/ 0 h 6543744"/>
              <a:gd name="connsiteX2" fmla="*/ 10917358 w 10917358"/>
              <a:gd name="connsiteY2" fmla="*/ 6543744 h 6543744"/>
              <a:gd name="connsiteX3" fmla="*/ 0 w 10917358"/>
              <a:gd name="connsiteY3" fmla="*/ 6543744 h 6543744"/>
              <a:gd name="connsiteX4" fmla="*/ 0 w 10917358"/>
              <a:gd name="connsiteY4" fmla="*/ 0 h 6543744"/>
              <a:gd name="connsiteX0" fmla="*/ 0 w 10917358"/>
              <a:gd name="connsiteY0" fmla="*/ 0 h 6543744"/>
              <a:gd name="connsiteX1" fmla="*/ 10220556 w 10917358"/>
              <a:gd name="connsiteY1" fmla="*/ 1934277 h 6543744"/>
              <a:gd name="connsiteX2" fmla="*/ 10917358 w 10917358"/>
              <a:gd name="connsiteY2" fmla="*/ 6543744 h 6543744"/>
              <a:gd name="connsiteX3" fmla="*/ 0 w 10917358"/>
              <a:gd name="connsiteY3" fmla="*/ 6543744 h 6543744"/>
              <a:gd name="connsiteX4" fmla="*/ 0 w 10917358"/>
              <a:gd name="connsiteY4" fmla="*/ 0 h 6543744"/>
              <a:gd name="connsiteX0" fmla="*/ 1663490 w 10917358"/>
              <a:gd name="connsiteY0" fmla="*/ 0 h 4834879"/>
              <a:gd name="connsiteX1" fmla="*/ 10220556 w 10917358"/>
              <a:gd name="connsiteY1" fmla="*/ 225412 h 4834879"/>
              <a:gd name="connsiteX2" fmla="*/ 10917358 w 10917358"/>
              <a:gd name="connsiteY2" fmla="*/ 4834879 h 4834879"/>
              <a:gd name="connsiteX3" fmla="*/ 0 w 10917358"/>
              <a:gd name="connsiteY3" fmla="*/ 4834879 h 4834879"/>
              <a:gd name="connsiteX4" fmla="*/ 1663490 w 10917358"/>
              <a:gd name="connsiteY4" fmla="*/ 0 h 4834879"/>
              <a:gd name="connsiteX0" fmla="*/ 1609494 w 10917358"/>
              <a:gd name="connsiteY0" fmla="*/ 0 h 5529277"/>
              <a:gd name="connsiteX1" fmla="*/ 10220556 w 10917358"/>
              <a:gd name="connsiteY1" fmla="*/ 919810 h 5529277"/>
              <a:gd name="connsiteX2" fmla="*/ 10917358 w 10917358"/>
              <a:gd name="connsiteY2" fmla="*/ 5529277 h 5529277"/>
              <a:gd name="connsiteX3" fmla="*/ 0 w 10917358"/>
              <a:gd name="connsiteY3" fmla="*/ 5529277 h 5529277"/>
              <a:gd name="connsiteX4" fmla="*/ 1609494 w 10917358"/>
              <a:gd name="connsiteY4" fmla="*/ 0 h 5529277"/>
              <a:gd name="connsiteX0" fmla="*/ 1609494 w 10917358"/>
              <a:gd name="connsiteY0" fmla="*/ 0 h 5529277"/>
              <a:gd name="connsiteX1" fmla="*/ 10641412 w 10917358"/>
              <a:gd name="connsiteY1" fmla="*/ 608017 h 5529277"/>
              <a:gd name="connsiteX2" fmla="*/ 10917358 w 10917358"/>
              <a:gd name="connsiteY2" fmla="*/ 5529277 h 5529277"/>
              <a:gd name="connsiteX3" fmla="*/ 0 w 10917358"/>
              <a:gd name="connsiteY3" fmla="*/ 5529277 h 5529277"/>
              <a:gd name="connsiteX4" fmla="*/ 1609494 w 10917358"/>
              <a:gd name="connsiteY4" fmla="*/ 0 h 5529277"/>
              <a:gd name="connsiteX0" fmla="*/ 1609494 w 10641412"/>
              <a:gd name="connsiteY0" fmla="*/ 0 h 5529277"/>
              <a:gd name="connsiteX1" fmla="*/ 10641412 w 10641412"/>
              <a:gd name="connsiteY1" fmla="*/ 608017 h 5529277"/>
              <a:gd name="connsiteX2" fmla="*/ 10260856 w 10641412"/>
              <a:gd name="connsiteY2" fmla="*/ 5489156 h 5529277"/>
              <a:gd name="connsiteX3" fmla="*/ 0 w 10641412"/>
              <a:gd name="connsiteY3" fmla="*/ 5529277 h 5529277"/>
              <a:gd name="connsiteX4" fmla="*/ 1609494 w 10641412"/>
              <a:gd name="connsiteY4" fmla="*/ 0 h 5529277"/>
              <a:gd name="connsiteX0" fmla="*/ 1609494 w 10641412"/>
              <a:gd name="connsiteY0" fmla="*/ 0 h 5529277"/>
              <a:gd name="connsiteX1" fmla="*/ 10641412 w 10641412"/>
              <a:gd name="connsiteY1" fmla="*/ 608017 h 5529277"/>
              <a:gd name="connsiteX2" fmla="*/ 10372942 w 10641412"/>
              <a:gd name="connsiteY2" fmla="*/ 5496005 h 5529277"/>
              <a:gd name="connsiteX3" fmla="*/ 0 w 10641412"/>
              <a:gd name="connsiteY3" fmla="*/ 5529277 h 5529277"/>
              <a:gd name="connsiteX4" fmla="*/ 1609494 w 10641412"/>
              <a:gd name="connsiteY4" fmla="*/ 0 h 5529277"/>
              <a:gd name="connsiteX0" fmla="*/ 403684 w 9435602"/>
              <a:gd name="connsiteY0" fmla="*/ 0 h 5522608"/>
              <a:gd name="connsiteX1" fmla="*/ 9435602 w 9435602"/>
              <a:gd name="connsiteY1" fmla="*/ 608017 h 5522608"/>
              <a:gd name="connsiteX2" fmla="*/ 9167132 w 9435602"/>
              <a:gd name="connsiteY2" fmla="*/ 5496005 h 5522608"/>
              <a:gd name="connsiteX3" fmla="*/ 0 w 9435602"/>
              <a:gd name="connsiteY3" fmla="*/ 5522608 h 5522608"/>
              <a:gd name="connsiteX4" fmla="*/ 403684 w 9435602"/>
              <a:gd name="connsiteY4" fmla="*/ 0 h 5522608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167132 w 9435602"/>
              <a:gd name="connsiteY2" fmla="*/ 5487987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029166 w 9435602"/>
              <a:gd name="connsiteY2" fmla="*/ 5479556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167132 w 9435602"/>
              <a:gd name="connsiteY2" fmla="*/ 5487988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68089"/>
              <a:gd name="connsiteY0" fmla="*/ 0 h 5514590"/>
              <a:gd name="connsiteX1" fmla="*/ 9468089 w 9468089"/>
              <a:gd name="connsiteY1" fmla="*/ 591332 h 5514590"/>
              <a:gd name="connsiteX2" fmla="*/ 9167132 w 9468089"/>
              <a:gd name="connsiteY2" fmla="*/ 5487988 h 5514590"/>
              <a:gd name="connsiteX3" fmla="*/ 0 w 9468089"/>
              <a:gd name="connsiteY3" fmla="*/ 5514590 h 5514590"/>
              <a:gd name="connsiteX4" fmla="*/ 360584 w 9468089"/>
              <a:gd name="connsiteY4" fmla="*/ 0 h 5514590"/>
              <a:gd name="connsiteX0" fmla="*/ 336774 w 9468089"/>
              <a:gd name="connsiteY0" fmla="*/ 0 h 5516045"/>
              <a:gd name="connsiteX1" fmla="*/ 9468089 w 9468089"/>
              <a:gd name="connsiteY1" fmla="*/ 592787 h 5516045"/>
              <a:gd name="connsiteX2" fmla="*/ 9167132 w 9468089"/>
              <a:gd name="connsiteY2" fmla="*/ 5489443 h 5516045"/>
              <a:gd name="connsiteX3" fmla="*/ 0 w 9468089"/>
              <a:gd name="connsiteY3" fmla="*/ 5516045 h 5516045"/>
              <a:gd name="connsiteX4" fmla="*/ 336774 w 9468089"/>
              <a:gd name="connsiteY4" fmla="*/ 0 h 551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68089" h="5516045">
                <a:moveTo>
                  <a:pt x="336774" y="0"/>
                </a:moveTo>
                <a:lnTo>
                  <a:pt x="9468089" y="592787"/>
                </a:lnTo>
                <a:lnTo>
                  <a:pt x="9167132" y="5489443"/>
                </a:lnTo>
                <a:lnTo>
                  <a:pt x="0" y="5516045"/>
                </a:lnTo>
                <a:lnTo>
                  <a:pt x="336774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 rot="252544">
            <a:off x="-63105" y="-328054"/>
            <a:ext cx="9311402" cy="2486129"/>
          </a:xfrm>
          <a:custGeom>
            <a:avLst/>
            <a:gdLst>
              <a:gd name="connsiteX0" fmla="*/ 0 w 12294602"/>
              <a:gd name="connsiteY0" fmla="*/ 0 h 3447934"/>
              <a:gd name="connsiteX1" fmla="*/ 12294602 w 12294602"/>
              <a:gd name="connsiteY1" fmla="*/ 0 h 3447934"/>
              <a:gd name="connsiteX2" fmla="*/ 12294602 w 12294602"/>
              <a:gd name="connsiteY2" fmla="*/ 3447934 h 3447934"/>
              <a:gd name="connsiteX3" fmla="*/ 0 w 12294602"/>
              <a:gd name="connsiteY3" fmla="*/ 3447934 h 3447934"/>
              <a:gd name="connsiteX4" fmla="*/ 0 w 12294602"/>
              <a:gd name="connsiteY4" fmla="*/ 0 h 3447934"/>
              <a:gd name="connsiteX0" fmla="*/ 0 w 12294602"/>
              <a:gd name="connsiteY0" fmla="*/ 0 h 3467328"/>
              <a:gd name="connsiteX1" fmla="*/ 12294602 w 12294602"/>
              <a:gd name="connsiteY1" fmla="*/ 0 h 3467328"/>
              <a:gd name="connsiteX2" fmla="*/ 10719650 w 12294602"/>
              <a:gd name="connsiteY2" fmla="*/ 3467328 h 3467328"/>
              <a:gd name="connsiteX3" fmla="*/ 0 w 12294602"/>
              <a:gd name="connsiteY3" fmla="*/ 3447934 h 3467328"/>
              <a:gd name="connsiteX4" fmla="*/ 0 w 12294602"/>
              <a:gd name="connsiteY4" fmla="*/ 0 h 3467328"/>
              <a:gd name="connsiteX0" fmla="*/ 0 w 10719650"/>
              <a:gd name="connsiteY0" fmla="*/ 0 h 3467328"/>
              <a:gd name="connsiteX1" fmla="*/ 10190512 w 10719650"/>
              <a:gd name="connsiteY1" fmla="*/ 42251 h 3467328"/>
              <a:gd name="connsiteX2" fmla="*/ 10719650 w 10719650"/>
              <a:gd name="connsiteY2" fmla="*/ 3467328 h 3467328"/>
              <a:gd name="connsiteX3" fmla="*/ 0 w 10719650"/>
              <a:gd name="connsiteY3" fmla="*/ 3447934 h 3467328"/>
              <a:gd name="connsiteX4" fmla="*/ 0 w 10719650"/>
              <a:gd name="connsiteY4" fmla="*/ 0 h 3467328"/>
              <a:gd name="connsiteX0" fmla="*/ 0 w 10752269"/>
              <a:gd name="connsiteY0" fmla="*/ 1263075 h 3425077"/>
              <a:gd name="connsiteX1" fmla="*/ 10223131 w 10752269"/>
              <a:gd name="connsiteY1" fmla="*/ 0 h 3425077"/>
              <a:gd name="connsiteX2" fmla="*/ 10752269 w 10752269"/>
              <a:gd name="connsiteY2" fmla="*/ 3425077 h 3425077"/>
              <a:gd name="connsiteX3" fmla="*/ 32619 w 10752269"/>
              <a:gd name="connsiteY3" fmla="*/ 3405683 h 3425077"/>
              <a:gd name="connsiteX4" fmla="*/ 0 w 10752269"/>
              <a:gd name="connsiteY4" fmla="*/ 1263075 h 3425077"/>
              <a:gd name="connsiteX0" fmla="*/ 0 w 10752269"/>
              <a:gd name="connsiteY0" fmla="*/ 0 h 2162002"/>
              <a:gd name="connsiteX1" fmla="*/ 9437389 w 10752269"/>
              <a:gd name="connsiteY1" fmla="*/ 81590 h 2162002"/>
              <a:gd name="connsiteX2" fmla="*/ 10752269 w 10752269"/>
              <a:gd name="connsiteY2" fmla="*/ 2162002 h 2162002"/>
              <a:gd name="connsiteX3" fmla="*/ 32619 w 10752269"/>
              <a:gd name="connsiteY3" fmla="*/ 2142608 h 2162002"/>
              <a:gd name="connsiteX4" fmla="*/ 0 w 10752269"/>
              <a:gd name="connsiteY4" fmla="*/ 0 h 2162002"/>
              <a:gd name="connsiteX0" fmla="*/ 0 w 10752269"/>
              <a:gd name="connsiteY0" fmla="*/ 265260 h 2427262"/>
              <a:gd name="connsiteX1" fmla="*/ 10216137 w 10752269"/>
              <a:gd name="connsiteY1" fmla="*/ 0 h 2427262"/>
              <a:gd name="connsiteX2" fmla="*/ 10752269 w 10752269"/>
              <a:gd name="connsiteY2" fmla="*/ 2427262 h 2427262"/>
              <a:gd name="connsiteX3" fmla="*/ 32619 w 10752269"/>
              <a:gd name="connsiteY3" fmla="*/ 2407868 h 2427262"/>
              <a:gd name="connsiteX4" fmla="*/ 0 w 10752269"/>
              <a:gd name="connsiteY4" fmla="*/ 265260 h 2427262"/>
              <a:gd name="connsiteX0" fmla="*/ 0 w 10400294"/>
              <a:gd name="connsiteY0" fmla="*/ 265260 h 2453165"/>
              <a:gd name="connsiteX1" fmla="*/ 10216137 w 10400294"/>
              <a:gd name="connsiteY1" fmla="*/ 0 h 2453165"/>
              <a:gd name="connsiteX2" fmla="*/ 10400294 w 10400294"/>
              <a:gd name="connsiteY2" fmla="*/ 2453165 h 2453165"/>
              <a:gd name="connsiteX3" fmla="*/ 32619 w 10400294"/>
              <a:gd name="connsiteY3" fmla="*/ 2407868 h 2453165"/>
              <a:gd name="connsiteX4" fmla="*/ 0 w 10400294"/>
              <a:gd name="connsiteY4" fmla="*/ 265260 h 2453165"/>
              <a:gd name="connsiteX0" fmla="*/ 1269452 w 10367675"/>
              <a:gd name="connsiteY0" fmla="*/ 909368 h 2453165"/>
              <a:gd name="connsiteX1" fmla="*/ 10183518 w 10367675"/>
              <a:gd name="connsiteY1" fmla="*/ 0 h 2453165"/>
              <a:gd name="connsiteX2" fmla="*/ 10367675 w 10367675"/>
              <a:gd name="connsiteY2" fmla="*/ 2453165 h 2453165"/>
              <a:gd name="connsiteX3" fmla="*/ 0 w 10367675"/>
              <a:gd name="connsiteY3" fmla="*/ 2407868 h 2453165"/>
              <a:gd name="connsiteX4" fmla="*/ 1269452 w 10367675"/>
              <a:gd name="connsiteY4" fmla="*/ 909368 h 2453165"/>
              <a:gd name="connsiteX0" fmla="*/ 110471 w 9208694"/>
              <a:gd name="connsiteY0" fmla="*/ 909368 h 2453165"/>
              <a:gd name="connsiteX1" fmla="*/ 9024537 w 9208694"/>
              <a:gd name="connsiteY1" fmla="*/ 0 h 2453165"/>
              <a:gd name="connsiteX2" fmla="*/ 9208694 w 9208694"/>
              <a:gd name="connsiteY2" fmla="*/ 2453165 h 2453165"/>
              <a:gd name="connsiteX3" fmla="*/ 0 w 9208694"/>
              <a:gd name="connsiteY3" fmla="*/ 2419087 h 2453165"/>
              <a:gd name="connsiteX4" fmla="*/ 110471 w 9208694"/>
              <a:gd name="connsiteY4" fmla="*/ 909368 h 2453165"/>
              <a:gd name="connsiteX0" fmla="*/ 0 w 9279405"/>
              <a:gd name="connsiteY0" fmla="*/ 633163 h 2453165"/>
              <a:gd name="connsiteX1" fmla="*/ 9095248 w 9279405"/>
              <a:gd name="connsiteY1" fmla="*/ 0 h 2453165"/>
              <a:gd name="connsiteX2" fmla="*/ 9279405 w 9279405"/>
              <a:gd name="connsiteY2" fmla="*/ 2453165 h 2453165"/>
              <a:gd name="connsiteX3" fmla="*/ 70711 w 9279405"/>
              <a:gd name="connsiteY3" fmla="*/ 2419087 h 2453165"/>
              <a:gd name="connsiteX4" fmla="*/ 0 w 9279405"/>
              <a:gd name="connsiteY4" fmla="*/ 633163 h 2453165"/>
              <a:gd name="connsiteX0" fmla="*/ 0 w 9311402"/>
              <a:gd name="connsiteY0" fmla="*/ 633163 h 2450810"/>
              <a:gd name="connsiteX1" fmla="*/ 9095248 w 9311402"/>
              <a:gd name="connsiteY1" fmla="*/ 0 h 2450810"/>
              <a:gd name="connsiteX2" fmla="*/ 9311402 w 9311402"/>
              <a:gd name="connsiteY2" fmla="*/ 2450810 h 2450810"/>
              <a:gd name="connsiteX3" fmla="*/ 70711 w 9311402"/>
              <a:gd name="connsiteY3" fmla="*/ 2419087 h 2450810"/>
              <a:gd name="connsiteX4" fmla="*/ 0 w 9311402"/>
              <a:gd name="connsiteY4" fmla="*/ 633163 h 2450810"/>
              <a:gd name="connsiteX0" fmla="*/ 0 w 9311402"/>
              <a:gd name="connsiteY0" fmla="*/ 667315 h 2484962"/>
              <a:gd name="connsiteX1" fmla="*/ 9124719 w 9311402"/>
              <a:gd name="connsiteY1" fmla="*/ 0 h 2484962"/>
              <a:gd name="connsiteX2" fmla="*/ 9311402 w 9311402"/>
              <a:gd name="connsiteY2" fmla="*/ 2484962 h 2484962"/>
              <a:gd name="connsiteX3" fmla="*/ 70711 w 9311402"/>
              <a:gd name="connsiteY3" fmla="*/ 2453239 h 2484962"/>
              <a:gd name="connsiteX4" fmla="*/ 0 w 9311402"/>
              <a:gd name="connsiteY4" fmla="*/ 667315 h 2484962"/>
              <a:gd name="connsiteX0" fmla="*/ 0 w 9311402"/>
              <a:gd name="connsiteY0" fmla="*/ 667315 h 2484962"/>
              <a:gd name="connsiteX1" fmla="*/ 9124719 w 9311402"/>
              <a:gd name="connsiteY1" fmla="*/ 0 h 2484962"/>
              <a:gd name="connsiteX2" fmla="*/ 9311402 w 9311402"/>
              <a:gd name="connsiteY2" fmla="*/ 2484962 h 2484962"/>
              <a:gd name="connsiteX3" fmla="*/ 133555 w 9311402"/>
              <a:gd name="connsiteY3" fmla="*/ 2437953 h 2484962"/>
              <a:gd name="connsiteX4" fmla="*/ 0 w 9311402"/>
              <a:gd name="connsiteY4" fmla="*/ 667315 h 2484962"/>
              <a:gd name="connsiteX0" fmla="*/ 0 w 9311402"/>
              <a:gd name="connsiteY0" fmla="*/ 668482 h 2486129"/>
              <a:gd name="connsiteX1" fmla="*/ 9140579 w 9311402"/>
              <a:gd name="connsiteY1" fmla="*/ 0 h 2486129"/>
              <a:gd name="connsiteX2" fmla="*/ 9311402 w 9311402"/>
              <a:gd name="connsiteY2" fmla="*/ 2486129 h 2486129"/>
              <a:gd name="connsiteX3" fmla="*/ 133555 w 9311402"/>
              <a:gd name="connsiteY3" fmla="*/ 2439120 h 2486129"/>
              <a:gd name="connsiteX4" fmla="*/ 0 w 9311402"/>
              <a:gd name="connsiteY4" fmla="*/ 668482 h 2486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1402" h="2486129">
                <a:moveTo>
                  <a:pt x="0" y="668482"/>
                </a:moveTo>
                <a:lnTo>
                  <a:pt x="9140579" y="0"/>
                </a:lnTo>
                <a:lnTo>
                  <a:pt x="9311402" y="2486129"/>
                </a:lnTo>
                <a:lnTo>
                  <a:pt x="133555" y="2439120"/>
                </a:lnTo>
                <a:lnTo>
                  <a:pt x="0" y="668482"/>
                </a:lnTo>
                <a:close/>
              </a:path>
            </a:pathLst>
          </a:custGeom>
          <a:solidFill>
            <a:srgbClr val="DDB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40"/>
            <a:ext cx="7886700" cy="2341400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308346"/>
            <a:ext cx="7886700" cy="697764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628649" y="5561700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      www.mansfield.gov.uk            </a:t>
            </a:r>
            <a:r>
              <a:rPr lang="en-GB" sz="1200" b="1" dirty="0" err="1">
                <a:solidFill>
                  <a:schemeClr val="bg1"/>
                </a:solidFill>
              </a:rPr>
              <a:t>MyMansfieldUK</a:t>
            </a:r>
            <a:r>
              <a:rPr lang="en-GB" sz="1200" b="1" dirty="0">
                <a:solidFill>
                  <a:schemeClr val="bg1"/>
                </a:solidFill>
              </a:rPr>
              <a:t>            @</a:t>
            </a:r>
            <a:r>
              <a:rPr lang="en-GB" sz="1200" b="1" dirty="0" err="1">
                <a:solidFill>
                  <a:schemeClr val="bg1"/>
                </a:solidFill>
              </a:rPr>
              <a:t>MDC_News</a:t>
            </a:r>
            <a:endParaRPr lang="en-GB" sz="1200" b="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16" y="5833463"/>
            <a:ext cx="350987" cy="3509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715" y="5878378"/>
            <a:ext cx="258349" cy="2583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581" y="5872894"/>
            <a:ext cx="258349" cy="25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2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245859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5687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b="1" dirty="0"/>
              <a:t>Click to edit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391525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/>
              <a:t>Click to edit</a:t>
            </a: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1032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2938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2938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/>
              <a:t>Click to edit</a:t>
            </a: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188455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/>
              <a:t>Click to edit</a:t>
            </a: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346580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294739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302315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>
                <a:solidFill>
                  <a:schemeClr val="bg1"/>
                </a:solidFill>
              </a:rPr>
              <a:t>Andy Abrahams </a:t>
            </a:r>
            <a:r>
              <a:rPr lang="en-GB" sz="1200" b="0" dirty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>
                <a:solidFill>
                  <a:schemeClr val="bg1"/>
                </a:solidFill>
              </a:rPr>
              <a:t>Hayley</a:t>
            </a:r>
            <a:r>
              <a:rPr lang="en-GB" sz="1200" b="1" baseline="0" dirty="0">
                <a:solidFill>
                  <a:schemeClr val="bg1"/>
                </a:solidFill>
              </a:rPr>
              <a:t> Barsby </a:t>
            </a:r>
            <a:r>
              <a:rPr lang="en-GB" sz="1200" b="0" baseline="0" dirty="0">
                <a:solidFill>
                  <a:schemeClr val="bg1"/>
                </a:solidFill>
              </a:rPr>
              <a:t>– Chief </a:t>
            </a:r>
            <a:r>
              <a:rPr lang="en-GB" sz="1200" b="0" dirty="0">
                <a:solidFill>
                  <a:schemeClr val="bg1"/>
                </a:solidFill>
              </a:rPr>
              <a:t>Executive Officer</a:t>
            </a:r>
          </a:p>
        </p:txBody>
      </p:sp>
    </p:spTree>
    <p:extLst>
      <p:ext uri="{BB962C8B-B14F-4D97-AF65-F5344CB8AC3E}">
        <p14:creationId xmlns:p14="http://schemas.microsoft.com/office/powerpoint/2010/main" val="712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156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sfield.gov.uk/makingbusin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sfield.gov.uk/makingbusines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nsfield.gov.uk/signup" TargetMode="External"/><Relationship Id="rId3" Type="http://schemas.openxmlformats.org/officeDocument/2006/relationships/hyperlink" Target="http://www.mansfield.gov.uk/makingbusiness" TargetMode="External"/><Relationship Id="rId7" Type="http://schemas.openxmlformats.org/officeDocument/2006/relationships/hyperlink" Target="https://www.mansfield.gov.uk/business-support-1/kickstart-schem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idoxopen4business.co.uk/mansfield" TargetMode="External"/><Relationship Id="rId5" Type="http://schemas.openxmlformats.org/officeDocument/2006/relationships/hyperlink" Target="https://www.mansfield.gov.uk/coronavirus/business" TargetMode="External"/><Relationship Id="rId10" Type="http://schemas.openxmlformats.org/officeDocument/2006/relationships/image" Target="../media/image6.jpg"/><Relationship Id="rId4" Type="http://schemas.openxmlformats.org/officeDocument/2006/relationships/hyperlink" Target="https://www.mansfield.gov.uk/xfp/form/199" TargetMode="External"/><Relationship Id="rId9" Type="http://schemas.openxmlformats.org/officeDocument/2006/relationships/hyperlink" Target="mailto:regeneration@Mansfield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/>
              <a:t>Fardad Amirsaeedi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en-GB" sz="3200" dirty="0"/>
              <a:t>Senior Regeneration Officer for Business and Enterprise</a:t>
            </a:r>
          </a:p>
          <a:p>
            <a:pPr algn="ctr"/>
            <a:r>
              <a:rPr lang="en-GB" sz="3200" dirty="0"/>
              <a:t>famirsaeedi@Mansfield.gov.uk</a:t>
            </a:r>
            <a:br>
              <a:rPr lang="en-GB" sz="3200" dirty="0"/>
            </a:br>
            <a:endParaRPr lang="en-GB" sz="3200" dirty="0"/>
          </a:p>
        </p:txBody>
      </p:sp>
      <p:pic>
        <p:nvPicPr>
          <p:cNvPr id="4" name="Picture 3" descr="Making Mansfield Business logo 2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115" y="993927"/>
            <a:ext cx="2358081" cy="1639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39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800" b="1" dirty="0"/>
              <a:t>The Aim</a:t>
            </a:r>
          </a:p>
          <a:p>
            <a:r>
              <a:rPr lang="en-GB" sz="1800" dirty="0"/>
              <a:t>This Scheme is to help create the right environment for businesses to achieve their growth plans, create jobs and contribute to the economic development of Mansfield.</a:t>
            </a:r>
          </a:p>
          <a:p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The scheme is split into two themes: </a:t>
            </a:r>
          </a:p>
          <a:p>
            <a:pPr marL="0" indent="0">
              <a:buNone/>
            </a:pPr>
            <a:endParaRPr lang="en-GB" sz="1800" b="1" dirty="0"/>
          </a:p>
          <a:p>
            <a:r>
              <a:rPr lang="en-GB" sz="1800" dirty="0"/>
              <a:t>Supporting high-growth businesses. </a:t>
            </a:r>
          </a:p>
          <a:p>
            <a:r>
              <a:rPr lang="en-GB" sz="1800" dirty="0"/>
              <a:t>Attracting inward investors.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Businesses can apply for relief through a competitive application process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601883"/>
            <a:ext cx="7427330" cy="926761"/>
          </a:xfrm>
        </p:spPr>
        <p:txBody>
          <a:bodyPr>
            <a:noAutofit/>
          </a:bodyPr>
          <a:lstStyle/>
          <a:p>
            <a:r>
              <a:rPr lang="en-GB" sz="3600" dirty="0"/>
              <a:t>Regeneration discretionary  business rates relief scheme</a:t>
            </a:r>
          </a:p>
        </p:txBody>
      </p:sp>
    </p:spTree>
    <p:extLst>
      <p:ext uri="{BB962C8B-B14F-4D97-AF65-F5344CB8AC3E}">
        <p14:creationId xmlns:p14="http://schemas.microsoft.com/office/powerpoint/2010/main" val="92221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37200"/>
            <a:ext cx="7886700" cy="3568794"/>
          </a:xfrm>
        </p:spPr>
        <p:txBody>
          <a:bodyPr>
            <a:noAutofit/>
          </a:bodyPr>
          <a:lstStyle/>
          <a:p>
            <a:r>
              <a:rPr lang="en-GB" sz="1800" dirty="0"/>
              <a:t>Each theme has its own qualifying criteria and variable amounts of relief may be awarded. </a:t>
            </a:r>
          </a:p>
          <a:p>
            <a:r>
              <a:rPr lang="en-GB" sz="1800" dirty="0"/>
              <a:t>Applications are welcomed from tenants of a new commercial site development or new expansion. </a:t>
            </a:r>
          </a:p>
          <a:p>
            <a:r>
              <a:rPr lang="en-GB" sz="1800" dirty="0"/>
              <a:t>The scheme is only available to premises being occupied with a rateable value greater than £51,000 per annum.</a:t>
            </a:r>
          </a:p>
          <a:p>
            <a:r>
              <a:rPr lang="en-GB" sz="1800" dirty="0"/>
              <a:t>Up to 75% relief can awarded over two years (50% then 25%)</a:t>
            </a:r>
          </a:p>
          <a:p>
            <a:r>
              <a:rPr lang="en-GB" sz="1800" dirty="0"/>
              <a:t>Businesses applying for relief must have been trading for a minimum of three years and be an SME. </a:t>
            </a:r>
          </a:p>
          <a:p>
            <a:r>
              <a:rPr lang="en-GB" sz="1800" dirty="0"/>
              <a:t>Businesses can apply to one theme only in a single application and provide a supporting business case.</a:t>
            </a:r>
          </a:p>
          <a:p>
            <a:r>
              <a:rPr lang="en-GB" sz="1800" dirty="0"/>
              <a:t>Submission for an existing empty or previously occupied commercial property is </a:t>
            </a:r>
            <a:r>
              <a:rPr lang="en-GB" sz="1800" u="sng" dirty="0"/>
              <a:t>not</a:t>
            </a:r>
            <a:r>
              <a:rPr lang="en-GB" sz="1800" dirty="0"/>
              <a:t> eligible.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Eligibility summary</a:t>
            </a:r>
          </a:p>
        </p:txBody>
      </p:sp>
    </p:spTree>
    <p:extLst>
      <p:ext uri="{BB962C8B-B14F-4D97-AF65-F5344CB8AC3E}">
        <p14:creationId xmlns:p14="http://schemas.microsoft.com/office/powerpoint/2010/main" val="191037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45970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9616" t="25252" r="22596" b="25984"/>
          <a:stretch/>
        </p:blipFill>
        <p:spPr>
          <a:xfrm>
            <a:off x="628650" y="1162351"/>
            <a:ext cx="6460305" cy="468945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360349"/>
            <a:ext cx="7886700" cy="926761"/>
          </a:xfrm>
        </p:spPr>
        <p:txBody>
          <a:bodyPr/>
          <a:lstStyle/>
          <a:p>
            <a:r>
              <a:rPr lang="en-GB" dirty="0"/>
              <a:t>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367935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5400" dirty="0"/>
              <a:t>Fardad Amirsaeedi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en-GB" sz="3200" dirty="0"/>
              <a:t>Senior Regeneration Officer for Business and Enterprise</a:t>
            </a:r>
          </a:p>
          <a:p>
            <a:pPr algn="ctr"/>
            <a:r>
              <a:rPr lang="en-GB" sz="3200" dirty="0"/>
              <a:t>famirsaeedi@Mansfield.gov.uk</a:t>
            </a:r>
            <a:br>
              <a:rPr lang="en-GB" sz="3200" dirty="0"/>
            </a:br>
            <a:endParaRPr lang="en-GB" sz="3200" dirty="0"/>
          </a:p>
        </p:txBody>
      </p:sp>
      <p:pic>
        <p:nvPicPr>
          <p:cNvPr id="4" name="Picture 3" descr="Making Mansfield Business logo 2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115" y="993927"/>
            <a:ext cx="2358081" cy="1639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5563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sz="1200" b="1" dirty="0"/>
              <a:t>Website launch</a:t>
            </a:r>
            <a:r>
              <a:rPr lang="en-GB" sz="1200" dirty="0"/>
              <a:t> - </a:t>
            </a:r>
            <a:r>
              <a:rPr lang="en-GB" sz="1200" u="sng" dirty="0">
                <a:hlinkClick r:id="rId3"/>
              </a:rPr>
              <a:t>www.mansfield.gov.uk/makingbusiness</a:t>
            </a:r>
            <a:endParaRPr lang="en-GB" sz="1200" u="sng" dirty="0"/>
          </a:p>
          <a:p>
            <a:pPr lvl="0"/>
            <a:r>
              <a:rPr lang="en-GB" sz="1200" b="1" dirty="0">
                <a:solidFill>
                  <a:srgbClr val="FF0000"/>
                </a:solidFill>
              </a:rPr>
              <a:t>Discretionary business rates relief scheme: </a:t>
            </a:r>
            <a:r>
              <a:rPr lang="en-GB" sz="1200" dirty="0">
                <a:hlinkClick r:id="rId4"/>
              </a:rPr>
              <a:t>https://www.mansfield.gov.uk/xfp/form/199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/>
              <a:t>Business advice</a:t>
            </a:r>
            <a:r>
              <a:rPr lang="en-GB" sz="1200" dirty="0"/>
              <a:t> </a:t>
            </a:r>
            <a:r>
              <a:rPr lang="en-GB" sz="1200" u="sng" dirty="0"/>
              <a:t>https://www.mansfield.gov.uk/business-support-1/business-advice/1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/>
              <a:t>Covid-19 business support</a:t>
            </a:r>
            <a:r>
              <a:rPr lang="en-GB" sz="1200" dirty="0"/>
              <a:t> - </a:t>
            </a:r>
            <a:r>
              <a:rPr lang="en-GB" sz="1200" u="sng" dirty="0">
                <a:hlinkClick r:id="rId5"/>
              </a:rPr>
              <a:t>https://www.mansfield.gov.uk/coronavirus/business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 err="1"/>
              <a:t>Brexit</a:t>
            </a:r>
            <a:r>
              <a:rPr lang="en-GB" sz="1200" b="1" dirty="0"/>
              <a:t> business readiness</a:t>
            </a:r>
            <a:r>
              <a:rPr lang="en-GB" sz="1200" dirty="0"/>
              <a:t> - </a:t>
            </a:r>
            <a:r>
              <a:rPr lang="en-GB" sz="1200" u="sng" dirty="0"/>
              <a:t>www.brexitreadiness.org</a:t>
            </a:r>
            <a:r>
              <a:rPr lang="en-GB" sz="1200" dirty="0"/>
              <a:t>  </a:t>
            </a:r>
          </a:p>
          <a:p>
            <a:pPr lvl="0"/>
            <a:r>
              <a:rPr lang="en-GB" sz="1200" b="1" dirty="0"/>
              <a:t>Business growth Grants</a:t>
            </a:r>
            <a:r>
              <a:rPr lang="en-GB" sz="1200" dirty="0"/>
              <a:t> - </a:t>
            </a:r>
            <a:r>
              <a:rPr lang="en-GB" sz="1200" u="sng" dirty="0"/>
              <a:t>https://www.mansfield.gov.uk/business-support-1/business-grant-schemes-1/1</a:t>
            </a:r>
            <a:endParaRPr lang="en-GB" sz="1200" dirty="0"/>
          </a:p>
          <a:p>
            <a:pPr lvl="0"/>
            <a:r>
              <a:rPr lang="en-GB" sz="1200" b="1" dirty="0"/>
              <a:t>Regeneration Business Rates Relief Scheme launch</a:t>
            </a:r>
            <a:r>
              <a:rPr lang="en-GB" sz="1200" dirty="0"/>
              <a:t> - </a:t>
            </a:r>
            <a:r>
              <a:rPr lang="en-GB" sz="1200" u="sng" dirty="0">
                <a:hlinkClick r:id="rId4"/>
              </a:rPr>
              <a:t>https://www.mansfield.gov.uk/xfp/form/199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/>
              <a:t>Grant finder service</a:t>
            </a:r>
            <a:r>
              <a:rPr lang="en-GB" sz="1200" dirty="0"/>
              <a:t> launch - </a:t>
            </a:r>
            <a:r>
              <a:rPr lang="en-GB" sz="1200" u="sng" dirty="0">
                <a:hlinkClick r:id="rId6"/>
              </a:rPr>
              <a:t>https://www.idoxopen4business.co.uk/mansfield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/>
              <a:t>Commercial Property and land search service</a:t>
            </a:r>
            <a:r>
              <a:rPr lang="en-GB" sz="1200" dirty="0"/>
              <a:t> - </a:t>
            </a:r>
            <a:r>
              <a:rPr lang="en-GB" sz="1200" u="sng" dirty="0"/>
              <a:t>https://portal.ashfield-mansfield.com/property-search/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 err="1"/>
              <a:t>Kickstart</a:t>
            </a:r>
            <a:r>
              <a:rPr lang="en-GB" sz="1200" b="1" dirty="0"/>
              <a:t> scheme</a:t>
            </a:r>
            <a:r>
              <a:rPr lang="en-GB" sz="1200" dirty="0"/>
              <a:t> </a:t>
            </a:r>
            <a:r>
              <a:rPr lang="en-GB" sz="1200" u="sng" dirty="0">
                <a:hlinkClick r:id="rId7"/>
              </a:rPr>
              <a:t>https://www.mansfield.gov.uk/business-support-1/kickstart-scheme</a:t>
            </a:r>
            <a:r>
              <a:rPr lang="en-GB" sz="1200" dirty="0"/>
              <a:t> </a:t>
            </a:r>
          </a:p>
          <a:p>
            <a:pPr lvl="0"/>
            <a:r>
              <a:rPr lang="en-GB" sz="1200" b="1" dirty="0"/>
              <a:t>Developing the workforce</a:t>
            </a:r>
            <a:r>
              <a:rPr lang="en-GB" sz="1200" dirty="0"/>
              <a:t> - </a:t>
            </a:r>
            <a:r>
              <a:rPr lang="en-GB" sz="1200" u="sng" dirty="0"/>
              <a:t>https://www.mansfield.gov.uk/business-support-1/developing-workforce/1</a:t>
            </a:r>
            <a:r>
              <a:rPr lang="en-GB" sz="1200" dirty="0"/>
              <a:t> </a:t>
            </a:r>
          </a:p>
          <a:p>
            <a:pPr lvl="0"/>
            <a:endParaRPr lang="en-GB" sz="1200" dirty="0"/>
          </a:p>
          <a:p>
            <a:pPr lvl="0"/>
            <a:r>
              <a:rPr lang="en-GB" sz="1200" b="1" dirty="0"/>
              <a:t>Sign up to Mansfield District Council business mailing list: </a:t>
            </a:r>
            <a:r>
              <a:rPr lang="en-GB" sz="1200" b="1" dirty="0">
                <a:hlinkClick r:id="rId8"/>
              </a:rPr>
              <a:t>www.Mansfield.gov.uk/signup</a:t>
            </a:r>
            <a:r>
              <a:rPr lang="en-GB" sz="1200" b="1" dirty="0"/>
              <a:t> </a:t>
            </a:r>
          </a:p>
          <a:p>
            <a:pPr lvl="0"/>
            <a:r>
              <a:rPr lang="en-GB" sz="1200" b="1" dirty="0"/>
              <a:t>For further business support information email: </a:t>
            </a:r>
            <a:r>
              <a:rPr lang="en-GB" sz="1200" b="1" dirty="0">
                <a:hlinkClick r:id="rId9"/>
              </a:rPr>
              <a:t>regeneration@Mansfield.gov.uk</a:t>
            </a:r>
            <a:r>
              <a:rPr lang="en-GB" sz="1200" b="1" dirty="0"/>
              <a:t>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04303" y="601883"/>
            <a:ext cx="6011047" cy="926761"/>
          </a:xfrm>
        </p:spPr>
        <p:txBody>
          <a:bodyPr/>
          <a:lstStyle/>
          <a:p>
            <a:r>
              <a:rPr lang="en-GB" dirty="0"/>
              <a:t>Business support links</a:t>
            </a:r>
          </a:p>
        </p:txBody>
      </p:sp>
      <p:pic>
        <p:nvPicPr>
          <p:cNvPr id="4" name="Picture 3" descr="Making Mansfield Business logo 2">
            <a:hlinkClick r:id="rId3"/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06" y="518984"/>
            <a:ext cx="1661346" cy="1158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30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</TotalTime>
  <Words>442</Words>
  <Application>Microsoft Office PowerPoint</Application>
  <PresentationFormat>On-screen Show (4:3)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Fardad Amirsaeedi</vt:lpstr>
      <vt:lpstr>Regeneration discretionary  business rates relief scheme</vt:lpstr>
      <vt:lpstr>Eligibility summary</vt:lpstr>
      <vt:lpstr>Application Process</vt:lpstr>
      <vt:lpstr>Fardad Amirsaeedi</vt:lpstr>
      <vt:lpstr>Business support links</vt:lpstr>
    </vt:vector>
  </TitlesOfParts>
  <Company>Mansfield District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Regeneration discretionary business rates relief scheme</dc:title>
  <dc:creator/>
  <cp:lastModifiedBy>Christopher Jarvis</cp:lastModifiedBy>
  <cp:revision>37</cp:revision>
  <dcterms:created xsi:type="dcterms:W3CDTF">2019-04-05T09:55:14Z</dcterms:created>
  <dcterms:modified xsi:type="dcterms:W3CDTF">2024-04-15T09:40:29Z</dcterms:modified>
</cp:coreProperties>
</file>