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81" r:id="rId2"/>
    <p:sldId id="279" r:id="rId3"/>
    <p:sldId id="274" r:id="rId4"/>
    <p:sldId id="290" r:id="rId5"/>
    <p:sldId id="291" r:id="rId6"/>
    <p:sldId id="288" r:id="rId7"/>
    <p:sldId id="280" r:id="rId8"/>
    <p:sldId id="277" r:id="rId9"/>
    <p:sldId id="286" r:id="rId10"/>
    <p:sldId id="283"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B82F"/>
    <a:srgbClr val="404040"/>
    <a:srgbClr val="6E33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44484" autoAdjust="0"/>
  </p:normalViewPr>
  <p:slideViewPr>
    <p:cSldViewPr snapToGrid="0">
      <p:cViewPr varScale="1">
        <p:scale>
          <a:sx n="112" d="100"/>
          <a:sy n="112" d="100"/>
        </p:scale>
        <p:origin x="1182" y="96"/>
      </p:cViewPr>
      <p:guideLst>
        <p:guide orient="horz" pos="2160"/>
        <p:guide pos="2880"/>
      </p:guideLst>
    </p:cSldViewPr>
  </p:slideViewPr>
  <p:outlineViewPr>
    <p:cViewPr>
      <p:scale>
        <a:sx n="33" d="100"/>
        <a:sy n="33" d="100"/>
      </p:scale>
      <p:origin x="0" y="3048"/>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r>
              <a:rPr lang="en-GB"/>
              <a:t>07/06/2019</a:t>
            </a:r>
          </a:p>
        </p:txBody>
      </p:sp>
      <p:sp>
        <p:nvSpPr>
          <p:cNvPr id="4" name="Footer Placeholder 3"/>
          <p:cNvSpPr>
            <a:spLocks noGrp="1"/>
          </p:cNvSpPr>
          <p:nvPr>
            <p:ph type="ftr" sz="quarter" idx="2"/>
          </p:nvPr>
        </p:nvSpPr>
        <p:spPr>
          <a:xfrm>
            <a:off x="0" y="9429750"/>
            <a:ext cx="2946400" cy="49688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9" y="9429750"/>
            <a:ext cx="2946400" cy="496889"/>
          </a:xfrm>
          <a:prstGeom prst="rect">
            <a:avLst/>
          </a:prstGeom>
        </p:spPr>
        <p:txBody>
          <a:bodyPr vert="horz" lIns="91440" tIns="45720" rIns="91440" bIns="45720" rtlCol="0" anchor="b"/>
          <a:lstStyle>
            <a:lvl1pPr algn="r">
              <a:defRPr sz="1200"/>
            </a:lvl1pPr>
          </a:lstStyle>
          <a:p>
            <a:fld id="{6B10DF77-8B09-4BB5-AB5E-FA5AF1F0E606}" type="slidenum">
              <a:rPr lang="en-GB" smtClean="0"/>
              <a:t>‹#›</a:t>
            </a:fld>
            <a:endParaRPr lang="en-GB"/>
          </a:p>
        </p:txBody>
      </p:sp>
    </p:spTree>
    <p:extLst>
      <p:ext uri="{BB962C8B-B14F-4D97-AF65-F5344CB8AC3E}">
        <p14:creationId xmlns:p14="http://schemas.microsoft.com/office/powerpoint/2010/main" val="36934458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r>
              <a:rPr lang="en-GB"/>
              <a:t>07/06/2019</a:t>
            </a:r>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341B85A-EB3E-46E3-B469-7E473E1CAE9D}" type="slidenum">
              <a:rPr lang="en-GB" smtClean="0"/>
              <a:t>‹#›</a:t>
            </a:fld>
            <a:endParaRPr lang="en-GB"/>
          </a:p>
        </p:txBody>
      </p:sp>
    </p:spTree>
    <p:extLst>
      <p:ext uri="{BB962C8B-B14F-4D97-AF65-F5344CB8AC3E}">
        <p14:creationId xmlns:p14="http://schemas.microsoft.com/office/powerpoint/2010/main" val="337555907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CE3555-29FF-4F15-BDED-9BE0959D3674}" type="slidenum">
              <a:rPr lang="en-GB" smtClean="0"/>
              <a:t>5</a:t>
            </a:fld>
            <a:endParaRPr lang="en-GB"/>
          </a:p>
        </p:txBody>
      </p:sp>
    </p:spTree>
    <p:extLst>
      <p:ext uri="{BB962C8B-B14F-4D97-AF65-F5344CB8AC3E}">
        <p14:creationId xmlns:p14="http://schemas.microsoft.com/office/powerpoint/2010/main" val="1025559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Website launch - Launch of a new MDC business support website following closure of the shared service - www.mansfield.gov.uk/makingbusiness </a:t>
            </a:r>
          </a:p>
          <a:p>
            <a:r>
              <a:rPr lang="en-GB" dirty="0"/>
              <a:t>Business advice - Business start-up, growth advice, account management and triage service delivery - https://www.mansfield.gov.uk/business-support-1/business-advice/1 </a:t>
            </a:r>
          </a:p>
          <a:p>
            <a:r>
              <a:rPr lang="en-GB" dirty="0"/>
              <a:t>Covid-19 business support and access to Gov. funding schemes. - https://www.mansfield.gov.uk/coronavirus/business </a:t>
            </a:r>
          </a:p>
          <a:p>
            <a:r>
              <a:rPr lang="en-GB" dirty="0"/>
              <a:t>Brexit business readiness support, training, adaptation and launch of dedicated website – www.brexitreadiness.org</a:t>
            </a:r>
          </a:p>
          <a:p>
            <a:r>
              <a:rPr lang="en-GB" dirty="0"/>
              <a:t>Business growth Grants - Delivery of business start-up (</a:t>
            </a:r>
            <a:r>
              <a:rPr lang="en-GB" dirty="0" err="1"/>
              <a:t>upto</a:t>
            </a:r>
            <a:r>
              <a:rPr lang="en-GB" dirty="0"/>
              <a:t> £1000 – increasing to £2,500 from 1st April), growth, shopfront improvement shop and vacant shop grants (</a:t>
            </a:r>
            <a:r>
              <a:rPr lang="en-GB" dirty="0" err="1"/>
              <a:t>upto</a:t>
            </a:r>
            <a:r>
              <a:rPr lang="en-GB" dirty="0"/>
              <a:t> £2500) - https://www.mansfield.gov.uk/business-support-1/business-grant-schemes-1/1</a:t>
            </a:r>
          </a:p>
          <a:p>
            <a:r>
              <a:rPr lang="en-GB" dirty="0"/>
              <a:t>Additional £79,000 grants from MDC will be made available for business start-up, growth and retail from 1st April 2021</a:t>
            </a:r>
          </a:p>
          <a:p>
            <a:r>
              <a:rPr lang="en-GB" dirty="0"/>
              <a:t>Regeneration Business Rates Relief Scheme launch (75% rates relief on new sites over two years over £51K RV) - https://www.mansfield.gov.uk/xfp/form/199 </a:t>
            </a:r>
          </a:p>
          <a:p>
            <a:r>
              <a:rPr lang="en-GB" dirty="0"/>
              <a:t>Grant finder service launch – Self serve search engine to access funding for any businesses dedicated to Mansfield businesses- https://www.idoxopen4business.co.uk/mansfield </a:t>
            </a:r>
          </a:p>
          <a:p>
            <a:r>
              <a:rPr lang="en-GB" dirty="0"/>
              <a:t>Commercial Property and land search service - https://portal.ashfield-mansfield.com/property-search/ </a:t>
            </a:r>
          </a:p>
          <a:p>
            <a:r>
              <a:rPr lang="en-GB" dirty="0"/>
              <a:t>Kickstart scheme - Supporting business adopting the Kickstart programme to recruit 16-24 year olds - https://www.mansfield.gov.uk/business-support-1/kickstart-scheme </a:t>
            </a:r>
          </a:p>
          <a:p>
            <a:r>
              <a:rPr lang="en-GB" dirty="0"/>
              <a:t>Developing the workforce - Supporting business in developing their workforce via partner engagement - https://www.mansfield.gov.uk/business-support-1/developing-workforce/1 </a:t>
            </a:r>
          </a:p>
          <a:p>
            <a:r>
              <a:rPr lang="en-GB" dirty="0"/>
              <a:t>Partnership development - Working with the D2N2 LEP, NCC and N2 Group, Economy Cell and Enterprise Partners to address wider Economic Recovery and Growth initiatives and strategic plans.</a:t>
            </a:r>
          </a:p>
          <a:p>
            <a:r>
              <a:rPr lang="en-GB" dirty="0"/>
              <a:t>Promotion and information - Work with Marketing department to development, enhance and delivery of business critical information and local initiatives. Effectively build business contact lists and subscription for direct business engagement and social media messages .e.g. Weekly business mailers.</a:t>
            </a:r>
          </a:p>
          <a:p>
            <a:r>
              <a:rPr lang="en-GB" dirty="0"/>
              <a:t>Networks - Working with local business networks and support engagement via cluster engagement for peer to peer business growth activity, training and migration to the changing economic climate e.g. 2020, Chamber of Commerce and FSB.</a:t>
            </a:r>
          </a:p>
          <a:p>
            <a:r>
              <a:rPr lang="en-GB" dirty="0"/>
              <a:t>Procurement, Mansfield BID and internal projects – Supporting development and improvement of the Council local procurement processes, recovery and initiatives e.g. Towns Fund, town centre and BID election support etc.</a:t>
            </a:r>
          </a:p>
          <a:p>
            <a:endParaRPr lang="en-GB" dirty="0"/>
          </a:p>
          <a:p>
            <a:endParaRPr lang="en-GB" dirty="0"/>
          </a:p>
        </p:txBody>
      </p:sp>
      <p:sp>
        <p:nvSpPr>
          <p:cNvPr id="4" name="Slide Number Placeholder 3"/>
          <p:cNvSpPr>
            <a:spLocks noGrp="1"/>
          </p:cNvSpPr>
          <p:nvPr>
            <p:ph type="sldNum" sz="quarter" idx="10"/>
          </p:nvPr>
        </p:nvSpPr>
        <p:spPr/>
        <p:txBody>
          <a:bodyPr/>
          <a:lstStyle/>
          <a:p>
            <a:fld id="{A5CE3555-29FF-4F15-BDED-9BE0959D3674}" type="slidenum">
              <a:rPr lang="en-GB" smtClean="0"/>
              <a:t>9</a:t>
            </a:fld>
            <a:endParaRPr lang="en-GB"/>
          </a:p>
        </p:txBody>
      </p:sp>
    </p:spTree>
    <p:extLst>
      <p:ext uri="{BB962C8B-B14F-4D97-AF65-F5344CB8AC3E}">
        <p14:creationId xmlns:p14="http://schemas.microsoft.com/office/powerpoint/2010/main" val="29422079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userDrawn="1"/>
        </p:nvSpPr>
        <p:spPr>
          <a:xfrm rot="21390170">
            <a:off x="-66043" y="4440566"/>
            <a:ext cx="9301093" cy="2713507"/>
          </a:xfrm>
          <a:custGeom>
            <a:avLst/>
            <a:gdLst>
              <a:gd name="connsiteX0" fmla="*/ 0 w 9785676"/>
              <a:gd name="connsiteY0" fmla="*/ 0 h 3144375"/>
              <a:gd name="connsiteX1" fmla="*/ 9785676 w 9785676"/>
              <a:gd name="connsiteY1" fmla="*/ 0 h 3144375"/>
              <a:gd name="connsiteX2" fmla="*/ 9785676 w 9785676"/>
              <a:gd name="connsiteY2" fmla="*/ 3144375 h 3144375"/>
              <a:gd name="connsiteX3" fmla="*/ 0 w 9785676"/>
              <a:gd name="connsiteY3" fmla="*/ 3144375 h 3144375"/>
              <a:gd name="connsiteX4" fmla="*/ 0 w 9785676"/>
              <a:gd name="connsiteY4" fmla="*/ 0 h 3144375"/>
              <a:gd name="connsiteX0" fmla="*/ 214201 w 9785676"/>
              <a:gd name="connsiteY0" fmla="*/ 0 h 3163241"/>
              <a:gd name="connsiteX1" fmla="*/ 9785676 w 9785676"/>
              <a:gd name="connsiteY1" fmla="*/ 18866 h 3163241"/>
              <a:gd name="connsiteX2" fmla="*/ 9785676 w 9785676"/>
              <a:gd name="connsiteY2" fmla="*/ 3163241 h 3163241"/>
              <a:gd name="connsiteX3" fmla="*/ 0 w 9785676"/>
              <a:gd name="connsiteY3" fmla="*/ 3163241 h 3163241"/>
              <a:gd name="connsiteX4" fmla="*/ 214201 w 9785676"/>
              <a:gd name="connsiteY4" fmla="*/ 0 h 3163241"/>
              <a:gd name="connsiteX0" fmla="*/ 214201 w 9785676"/>
              <a:gd name="connsiteY0" fmla="*/ 0 h 3163241"/>
              <a:gd name="connsiteX1" fmla="*/ 9413580 w 9785676"/>
              <a:gd name="connsiteY1" fmla="*/ 6778 h 3163241"/>
              <a:gd name="connsiteX2" fmla="*/ 9785676 w 9785676"/>
              <a:gd name="connsiteY2" fmla="*/ 3163241 h 3163241"/>
              <a:gd name="connsiteX3" fmla="*/ 0 w 9785676"/>
              <a:gd name="connsiteY3" fmla="*/ 3163241 h 3163241"/>
              <a:gd name="connsiteX4" fmla="*/ 214201 w 9785676"/>
              <a:gd name="connsiteY4" fmla="*/ 0 h 3163241"/>
              <a:gd name="connsiteX0" fmla="*/ 0 w 9571475"/>
              <a:gd name="connsiteY0" fmla="*/ 0 h 3163241"/>
              <a:gd name="connsiteX1" fmla="*/ 9199379 w 9571475"/>
              <a:gd name="connsiteY1" fmla="*/ 6778 h 3163241"/>
              <a:gd name="connsiteX2" fmla="*/ 9571475 w 9571475"/>
              <a:gd name="connsiteY2" fmla="*/ 3163241 h 3163241"/>
              <a:gd name="connsiteX3" fmla="*/ 85021 w 9571475"/>
              <a:gd name="connsiteY3" fmla="*/ 2276074 h 3163241"/>
              <a:gd name="connsiteX4" fmla="*/ 0 w 9571475"/>
              <a:gd name="connsiteY4" fmla="*/ 0 h 3163241"/>
              <a:gd name="connsiteX0" fmla="*/ 131362 w 9702837"/>
              <a:gd name="connsiteY0" fmla="*/ 0 h 3163241"/>
              <a:gd name="connsiteX1" fmla="*/ 9330741 w 9702837"/>
              <a:gd name="connsiteY1" fmla="*/ 6778 h 3163241"/>
              <a:gd name="connsiteX2" fmla="*/ 9702837 w 9702837"/>
              <a:gd name="connsiteY2" fmla="*/ 3163241 h 3163241"/>
              <a:gd name="connsiteX3" fmla="*/ 0 w 9702837"/>
              <a:gd name="connsiteY3" fmla="*/ 2156326 h 3163241"/>
              <a:gd name="connsiteX4" fmla="*/ 131362 w 9702837"/>
              <a:gd name="connsiteY4" fmla="*/ 0 h 3163241"/>
              <a:gd name="connsiteX0" fmla="*/ 131362 w 9330741"/>
              <a:gd name="connsiteY0" fmla="*/ 0 h 2272298"/>
              <a:gd name="connsiteX1" fmla="*/ 9330741 w 9330741"/>
              <a:gd name="connsiteY1" fmla="*/ 6778 h 2272298"/>
              <a:gd name="connsiteX2" fmla="*/ 8894441 w 9330741"/>
              <a:gd name="connsiteY2" fmla="*/ 2272298 h 2272298"/>
              <a:gd name="connsiteX3" fmla="*/ 0 w 9330741"/>
              <a:gd name="connsiteY3" fmla="*/ 2156326 h 2272298"/>
              <a:gd name="connsiteX4" fmla="*/ 131362 w 9330741"/>
              <a:gd name="connsiteY4" fmla="*/ 0 h 2272298"/>
              <a:gd name="connsiteX0" fmla="*/ 131362 w 9330741"/>
              <a:gd name="connsiteY0" fmla="*/ 0 h 2713023"/>
              <a:gd name="connsiteX1" fmla="*/ 9330741 w 9330741"/>
              <a:gd name="connsiteY1" fmla="*/ 6778 h 2713023"/>
              <a:gd name="connsiteX2" fmla="*/ 9133817 w 9330741"/>
              <a:gd name="connsiteY2" fmla="*/ 2713023 h 2713023"/>
              <a:gd name="connsiteX3" fmla="*/ 0 w 9330741"/>
              <a:gd name="connsiteY3" fmla="*/ 2156326 h 2713023"/>
              <a:gd name="connsiteX4" fmla="*/ 131362 w 9330741"/>
              <a:gd name="connsiteY4" fmla="*/ 0 h 2713023"/>
              <a:gd name="connsiteX0" fmla="*/ 131362 w 9309515"/>
              <a:gd name="connsiteY0" fmla="*/ 0 h 2713023"/>
              <a:gd name="connsiteX1" fmla="*/ 9309515 w 9309515"/>
              <a:gd name="connsiteY1" fmla="*/ 5481 h 2713023"/>
              <a:gd name="connsiteX2" fmla="*/ 9133817 w 9309515"/>
              <a:gd name="connsiteY2" fmla="*/ 2713023 h 2713023"/>
              <a:gd name="connsiteX3" fmla="*/ 0 w 9309515"/>
              <a:gd name="connsiteY3" fmla="*/ 2156326 h 2713023"/>
              <a:gd name="connsiteX4" fmla="*/ 131362 w 9309515"/>
              <a:gd name="connsiteY4" fmla="*/ 0 h 2713023"/>
              <a:gd name="connsiteX0" fmla="*/ 131362 w 9301093"/>
              <a:gd name="connsiteY0" fmla="*/ 0 h 2713023"/>
              <a:gd name="connsiteX1" fmla="*/ 9301093 w 9301093"/>
              <a:gd name="connsiteY1" fmla="*/ 12933 h 2713023"/>
              <a:gd name="connsiteX2" fmla="*/ 9133817 w 9301093"/>
              <a:gd name="connsiteY2" fmla="*/ 2713023 h 2713023"/>
              <a:gd name="connsiteX3" fmla="*/ 0 w 9301093"/>
              <a:gd name="connsiteY3" fmla="*/ 2156326 h 2713023"/>
              <a:gd name="connsiteX4" fmla="*/ 131362 w 9301093"/>
              <a:gd name="connsiteY4" fmla="*/ 0 h 2713023"/>
              <a:gd name="connsiteX0" fmla="*/ 131362 w 9301093"/>
              <a:gd name="connsiteY0" fmla="*/ 0 h 2586391"/>
              <a:gd name="connsiteX1" fmla="*/ 9301093 w 9301093"/>
              <a:gd name="connsiteY1" fmla="*/ 12933 h 2586391"/>
              <a:gd name="connsiteX2" fmla="*/ 8886639 w 9301093"/>
              <a:gd name="connsiteY2" fmla="*/ 2586391 h 2586391"/>
              <a:gd name="connsiteX3" fmla="*/ 0 w 9301093"/>
              <a:gd name="connsiteY3" fmla="*/ 2156326 h 2586391"/>
              <a:gd name="connsiteX4" fmla="*/ 131362 w 9301093"/>
              <a:gd name="connsiteY4" fmla="*/ 0 h 2586391"/>
              <a:gd name="connsiteX0" fmla="*/ 131362 w 9301093"/>
              <a:gd name="connsiteY0" fmla="*/ 0 h 2713507"/>
              <a:gd name="connsiteX1" fmla="*/ 9301093 w 9301093"/>
              <a:gd name="connsiteY1" fmla="*/ 12933 h 2713507"/>
              <a:gd name="connsiteX2" fmla="*/ 9141753 w 9301093"/>
              <a:gd name="connsiteY2" fmla="*/ 2713507 h 2713507"/>
              <a:gd name="connsiteX3" fmla="*/ 0 w 9301093"/>
              <a:gd name="connsiteY3" fmla="*/ 2156326 h 2713507"/>
              <a:gd name="connsiteX4" fmla="*/ 131362 w 9301093"/>
              <a:gd name="connsiteY4" fmla="*/ 0 h 2713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01093" h="2713507">
                <a:moveTo>
                  <a:pt x="131362" y="0"/>
                </a:moveTo>
                <a:lnTo>
                  <a:pt x="9301093" y="12933"/>
                </a:lnTo>
                <a:lnTo>
                  <a:pt x="9141753" y="2713507"/>
                </a:lnTo>
                <a:lnTo>
                  <a:pt x="0" y="2156326"/>
                </a:lnTo>
                <a:lnTo>
                  <a:pt x="131362"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11433" y="4935728"/>
            <a:ext cx="2731515" cy="1930271"/>
          </a:xfrm>
          <a:prstGeom prst="rect">
            <a:avLst/>
          </a:prstGeom>
        </p:spPr>
      </p:pic>
      <p:sp>
        <p:nvSpPr>
          <p:cNvPr id="9" name="Rectangle 8"/>
          <p:cNvSpPr/>
          <p:nvPr userDrawn="1"/>
        </p:nvSpPr>
        <p:spPr>
          <a:xfrm rot="21390170">
            <a:off x="-182644" y="-251033"/>
            <a:ext cx="9468089" cy="5516045"/>
          </a:xfrm>
          <a:custGeom>
            <a:avLst/>
            <a:gdLst>
              <a:gd name="connsiteX0" fmla="*/ 0 w 10917358"/>
              <a:gd name="connsiteY0" fmla="*/ 0 h 6543744"/>
              <a:gd name="connsiteX1" fmla="*/ 10917358 w 10917358"/>
              <a:gd name="connsiteY1" fmla="*/ 0 h 6543744"/>
              <a:gd name="connsiteX2" fmla="*/ 10917358 w 10917358"/>
              <a:gd name="connsiteY2" fmla="*/ 6543744 h 6543744"/>
              <a:gd name="connsiteX3" fmla="*/ 0 w 10917358"/>
              <a:gd name="connsiteY3" fmla="*/ 6543744 h 6543744"/>
              <a:gd name="connsiteX4" fmla="*/ 0 w 10917358"/>
              <a:gd name="connsiteY4" fmla="*/ 0 h 6543744"/>
              <a:gd name="connsiteX0" fmla="*/ 0 w 10917358"/>
              <a:gd name="connsiteY0" fmla="*/ 0 h 6543744"/>
              <a:gd name="connsiteX1" fmla="*/ 10220556 w 10917358"/>
              <a:gd name="connsiteY1" fmla="*/ 1934277 h 6543744"/>
              <a:gd name="connsiteX2" fmla="*/ 10917358 w 10917358"/>
              <a:gd name="connsiteY2" fmla="*/ 6543744 h 6543744"/>
              <a:gd name="connsiteX3" fmla="*/ 0 w 10917358"/>
              <a:gd name="connsiteY3" fmla="*/ 6543744 h 6543744"/>
              <a:gd name="connsiteX4" fmla="*/ 0 w 10917358"/>
              <a:gd name="connsiteY4" fmla="*/ 0 h 6543744"/>
              <a:gd name="connsiteX0" fmla="*/ 1663490 w 10917358"/>
              <a:gd name="connsiteY0" fmla="*/ 0 h 4834879"/>
              <a:gd name="connsiteX1" fmla="*/ 10220556 w 10917358"/>
              <a:gd name="connsiteY1" fmla="*/ 225412 h 4834879"/>
              <a:gd name="connsiteX2" fmla="*/ 10917358 w 10917358"/>
              <a:gd name="connsiteY2" fmla="*/ 4834879 h 4834879"/>
              <a:gd name="connsiteX3" fmla="*/ 0 w 10917358"/>
              <a:gd name="connsiteY3" fmla="*/ 4834879 h 4834879"/>
              <a:gd name="connsiteX4" fmla="*/ 1663490 w 10917358"/>
              <a:gd name="connsiteY4" fmla="*/ 0 h 4834879"/>
              <a:gd name="connsiteX0" fmla="*/ 1609494 w 10917358"/>
              <a:gd name="connsiteY0" fmla="*/ 0 h 5529277"/>
              <a:gd name="connsiteX1" fmla="*/ 10220556 w 10917358"/>
              <a:gd name="connsiteY1" fmla="*/ 919810 h 5529277"/>
              <a:gd name="connsiteX2" fmla="*/ 10917358 w 10917358"/>
              <a:gd name="connsiteY2" fmla="*/ 5529277 h 5529277"/>
              <a:gd name="connsiteX3" fmla="*/ 0 w 10917358"/>
              <a:gd name="connsiteY3" fmla="*/ 5529277 h 5529277"/>
              <a:gd name="connsiteX4" fmla="*/ 1609494 w 10917358"/>
              <a:gd name="connsiteY4" fmla="*/ 0 h 5529277"/>
              <a:gd name="connsiteX0" fmla="*/ 1609494 w 10917358"/>
              <a:gd name="connsiteY0" fmla="*/ 0 h 5529277"/>
              <a:gd name="connsiteX1" fmla="*/ 10641412 w 10917358"/>
              <a:gd name="connsiteY1" fmla="*/ 608017 h 5529277"/>
              <a:gd name="connsiteX2" fmla="*/ 10917358 w 10917358"/>
              <a:gd name="connsiteY2" fmla="*/ 5529277 h 5529277"/>
              <a:gd name="connsiteX3" fmla="*/ 0 w 10917358"/>
              <a:gd name="connsiteY3" fmla="*/ 5529277 h 5529277"/>
              <a:gd name="connsiteX4" fmla="*/ 1609494 w 10917358"/>
              <a:gd name="connsiteY4" fmla="*/ 0 h 5529277"/>
              <a:gd name="connsiteX0" fmla="*/ 1609494 w 10641412"/>
              <a:gd name="connsiteY0" fmla="*/ 0 h 5529277"/>
              <a:gd name="connsiteX1" fmla="*/ 10641412 w 10641412"/>
              <a:gd name="connsiteY1" fmla="*/ 608017 h 5529277"/>
              <a:gd name="connsiteX2" fmla="*/ 10260856 w 10641412"/>
              <a:gd name="connsiteY2" fmla="*/ 5489156 h 5529277"/>
              <a:gd name="connsiteX3" fmla="*/ 0 w 10641412"/>
              <a:gd name="connsiteY3" fmla="*/ 5529277 h 5529277"/>
              <a:gd name="connsiteX4" fmla="*/ 1609494 w 10641412"/>
              <a:gd name="connsiteY4" fmla="*/ 0 h 5529277"/>
              <a:gd name="connsiteX0" fmla="*/ 1609494 w 10641412"/>
              <a:gd name="connsiteY0" fmla="*/ 0 h 5529277"/>
              <a:gd name="connsiteX1" fmla="*/ 10641412 w 10641412"/>
              <a:gd name="connsiteY1" fmla="*/ 608017 h 5529277"/>
              <a:gd name="connsiteX2" fmla="*/ 10372942 w 10641412"/>
              <a:gd name="connsiteY2" fmla="*/ 5496005 h 5529277"/>
              <a:gd name="connsiteX3" fmla="*/ 0 w 10641412"/>
              <a:gd name="connsiteY3" fmla="*/ 5529277 h 5529277"/>
              <a:gd name="connsiteX4" fmla="*/ 1609494 w 10641412"/>
              <a:gd name="connsiteY4" fmla="*/ 0 h 5529277"/>
              <a:gd name="connsiteX0" fmla="*/ 403684 w 9435602"/>
              <a:gd name="connsiteY0" fmla="*/ 0 h 5522608"/>
              <a:gd name="connsiteX1" fmla="*/ 9435602 w 9435602"/>
              <a:gd name="connsiteY1" fmla="*/ 608017 h 5522608"/>
              <a:gd name="connsiteX2" fmla="*/ 9167132 w 9435602"/>
              <a:gd name="connsiteY2" fmla="*/ 5496005 h 5522608"/>
              <a:gd name="connsiteX3" fmla="*/ 0 w 9435602"/>
              <a:gd name="connsiteY3" fmla="*/ 5522608 h 5522608"/>
              <a:gd name="connsiteX4" fmla="*/ 403684 w 9435602"/>
              <a:gd name="connsiteY4" fmla="*/ 0 h 5522608"/>
              <a:gd name="connsiteX0" fmla="*/ 360584 w 9435602"/>
              <a:gd name="connsiteY0" fmla="*/ 0 h 5514590"/>
              <a:gd name="connsiteX1" fmla="*/ 9435602 w 9435602"/>
              <a:gd name="connsiteY1" fmla="*/ 599999 h 5514590"/>
              <a:gd name="connsiteX2" fmla="*/ 9167132 w 9435602"/>
              <a:gd name="connsiteY2" fmla="*/ 5487987 h 5514590"/>
              <a:gd name="connsiteX3" fmla="*/ 0 w 9435602"/>
              <a:gd name="connsiteY3" fmla="*/ 5514590 h 5514590"/>
              <a:gd name="connsiteX4" fmla="*/ 360584 w 9435602"/>
              <a:gd name="connsiteY4" fmla="*/ 0 h 5514590"/>
              <a:gd name="connsiteX0" fmla="*/ 360584 w 9435602"/>
              <a:gd name="connsiteY0" fmla="*/ 0 h 5514590"/>
              <a:gd name="connsiteX1" fmla="*/ 9435602 w 9435602"/>
              <a:gd name="connsiteY1" fmla="*/ 599999 h 5514590"/>
              <a:gd name="connsiteX2" fmla="*/ 9029166 w 9435602"/>
              <a:gd name="connsiteY2" fmla="*/ 5479556 h 5514590"/>
              <a:gd name="connsiteX3" fmla="*/ 0 w 9435602"/>
              <a:gd name="connsiteY3" fmla="*/ 5514590 h 5514590"/>
              <a:gd name="connsiteX4" fmla="*/ 360584 w 9435602"/>
              <a:gd name="connsiteY4" fmla="*/ 0 h 5514590"/>
              <a:gd name="connsiteX0" fmla="*/ 360584 w 9435602"/>
              <a:gd name="connsiteY0" fmla="*/ 0 h 5514590"/>
              <a:gd name="connsiteX1" fmla="*/ 9435602 w 9435602"/>
              <a:gd name="connsiteY1" fmla="*/ 599999 h 5514590"/>
              <a:gd name="connsiteX2" fmla="*/ 9167132 w 9435602"/>
              <a:gd name="connsiteY2" fmla="*/ 5487988 h 5514590"/>
              <a:gd name="connsiteX3" fmla="*/ 0 w 9435602"/>
              <a:gd name="connsiteY3" fmla="*/ 5514590 h 5514590"/>
              <a:gd name="connsiteX4" fmla="*/ 360584 w 9435602"/>
              <a:gd name="connsiteY4" fmla="*/ 0 h 5514590"/>
              <a:gd name="connsiteX0" fmla="*/ 360584 w 9468089"/>
              <a:gd name="connsiteY0" fmla="*/ 0 h 5514590"/>
              <a:gd name="connsiteX1" fmla="*/ 9468089 w 9468089"/>
              <a:gd name="connsiteY1" fmla="*/ 591332 h 5514590"/>
              <a:gd name="connsiteX2" fmla="*/ 9167132 w 9468089"/>
              <a:gd name="connsiteY2" fmla="*/ 5487988 h 5514590"/>
              <a:gd name="connsiteX3" fmla="*/ 0 w 9468089"/>
              <a:gd name="connsiteY3" fmla="*/ 5514590 h 5514590"/>
              <a:gd name="connsiteX4" fmla="*/ 360584 w 9468089"/>
              <a:gd name="connsiteY4" fmla="*/ 0 h 5514590"/>
              <a:gd name="connsiteX0" fmla="*/ 336774 w 9468089"/>
              <a:gd name="connsiteY0" fmla="*/ 0 h 5516045"/>
              <a:gd name="connsiteX1" fmla="*/ 9468089 w 9468089"/>
              <a:gd name="connsiteY1" fmla="*/ 592787 h 5516045"/>
              <a:gd name="connsiteX2" fmla="*/ 9167132 w 9468089"/>
              <a:gd name="connsiteY2" fmla="*/ 5489443 h 5516045"/>
              <a:gd name="connsiteX3" fmla="*/ 0 w 9468089"/>
              <a:gd name="connsiteY3" fmla="*/ 5516045 h 5516045"/>
              <a:gd name="connsiteX4" fmla="*/ 336774 w 9468089"/>
              <a:gd name="connsiteY4" fmla="*/ 0 h 55160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68089" h="5516045">
                <a:moveTo>
                  <a:pt x="336774" y="0"/>
                </a:moveTo>
                <a:lnTo>
                  <a:pt x="9468089" y="592787"/>
                </a:lnTo>
                <a:lnTo>
                  <a:pt x="9167132" y="5489443"/>
                </a:lnTo>
                <a:lnTo>
                  <a:pt x="0" y="5516045"/>
                </a:lnTo>
                <a:lnTo>
                  <a:pt x="336774"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rot="252544">
            <a:off x="-63105" y="-328054"/>
            <a:ext cx="9311402" cy="2486129"/>
          </a:xfrm>
          <a:custGeom>
            <a:avLst/>
            <a:gdLst>
              <a:gd name="connsiteX0" fmla="*/ 0 w 12294602"/>
              <a:gd name="connsiteY0" fmla="*/ 0 h 3447934"/>
              <a:gd name="connsiteX1" fmla="*/ 12294602 w 12294602"/>
              <a:gd name="connsiteY1" fmla="*/ 0 h 3447934"/>
              <a:gd name="connsiteX2" fmla="*/ 12294602 w 12294602"/>
              <a:gd name="connsiteY2" fmla="*/ 3447934 h 3447934"/>
              <a:gd name="connsiteX3" fmla="*/ 0 w 12294602"/>
              <a:gd name="connsiteY3" fmla="*/ 3447934 h 3447934"/>
              <a:gd name="connsiteX4" fmla="*/ 0 w 12294602"/>
              <a:gd name="connsiteY4" fmla="*/ 0 h 3447934"/>
              <a:gd name="connsiteX0" fmla="*/ 0 w 12294602"/>
              <a:gd name="connsiteY0" fmla="*/ 0 h 3467328"/>
              <a:gd name="connsiteX1" fmla="*/ 12294602 w 12294602"/>
              <a:gd name="connsiteY1" fmla="*/ 0 h 3467328"/>
              <a:gd name="connsiteX2" fmla="*/ 10719650 w 12294602"/>
              <a:gd name="connsiteY2" fmla="*/ 3467328 h 3467328"/>
              <a:gd name="connsiteX3" fmla="*/ 0 w 12294602"/>
              <a:gd name="connsiteY3" fmla="*/ 3447934 h 3467328"/>
              <a:gd name="connsiteX4" fmla="*/ 0 w 12294602"/>
              <a:gd name="connsiteY4" fmla="*/ 0 h 3467328"/>
              <a:gd name="connsiteX0" fmla="*/ 0 w 10719650"/>
              <a:gd name="connsiteY0" fmla="*/ 0 h 3467328"/>
              <a:gd name="connsiteX1" fmla="*/ 10190512 w 10719650"/>
              <a:gd name="connsiteY1" fmla="*/ 42251 h 3467328"/>
              <a:gd name="connsiteX2" fmla="*/ 10719650 w 10719650"/>
              <a:gd name="connsiteY2" fmla="*/ 3467328 h 3467328"/>
              <a:gd name="connsiteX3" fmla="*/ 0 w 10719650"/>
              <a:gd name="connsiteY3" fmla="*/ 3447934 h 3467328"/>
              <a:gd name="connsiteX4" fmla="*/ 0 w 10719650"/>
              <a:gd name="connsiteY4" fmla="*/ 0 h 3467328"/>
              <a:gd name="connsiteX0" fmla="*/ 0 w 10752269"/>
              <a:gd name="connsiteY0" fmla="*/ 1263075 h 3425077"/>
              <a:gd name="connsiteX1" fmla="*/ 10223131 w 10752269"/>
              <a:gd name="connsiteY1" fmla="*/ 0 h 3425077"/>
              <a:gd name="connsiteX2" fmla="*/ 10752269 w 10752269"/>
              <a:gd name="connsiteY2" fmla="*/ 3425077 h 3425077"/>
              <a:gd name="connsiteX3" fmla="*/ 32619 w 10752269"/>
              <a:gd name="connsiteY3" fmla="*/ 3405683 h 3425077"/>
              <a:gd name="connsiteX4" fmla="*/ 0 w 10752269"/>
              <a:gd name="connsiteY4" fmla="*/ 1263075 h 3425077"/>
              <a:gd name="connsiteX0" fmla="*/ 0 w 10752269"/>
              <a:gd name="connsiteY0" fmla="*/ 0 h 2162002"/>
              <a:gd name="connsiteX1" fmla="*/ 9437389 w 10752269"/>
              <a:gd name="connsiteY1" fmla="*/ 81590 h 2162002"/>
              <a:gd name="connsiteX2" fmla="*/ 10752269 w 10752269"/>
              <a:gd name="connsiteY2" fmla="*/ 2162002 h 2162002"/>
              <a:gd name="connsiteX3" fmla="*/ 32619 w 10752269"/>
              <a:gd name="connsiteY3" fmla="*/ 2142608 h 2162002"/>
              <a:gd name="connsiteX4" fmla="*/ 0 w 10752269"/>
              <a:gd name="connsiteY4" fmla="*/ 0 h 2162002"/>
              <a:gd name="connsiteX0" fmla="*/ 0 w 10752269"/>
              <a:gd name="connsiteY0" fmla="*/ 265260 h 2427262"/>
              <a:gd name="connsiteX1" fmla="*/ 10216137 w 10752269"/>
              <a:gd name="connsiteY1" fmla="*/ 0 h 2427262"/>
              <a:gd name="connsiteX2" fmla="*/ 10752269 w 10752269"/>
              <a:gd name="connsiteY2" fmla="*/ 2427262 h 2427262"/>
              <a:gd name="connsiteX3" fmla="*/ 32619 w 10752269"/>
              <a:gd name="connsiteY3" fmla="*/ 2407868 h 2427262"/>
              <a:gd name="connsiteX4" fmla="*/ 0 w 10752269"/>
              <a:gd name="connsiteY4" fmla="*/ 265260 h 2427262"/>
              <a:gd name="connsiteX0" fmla="*/ 0 w 10400294"/>
              <a:gd name="connsiteY0" fmla="*/ 265260 h 2453165"/>
              <a:gd name="connsiteX1" fmla="*/ 10216137 w 10400294"/>
              <a:gd name="connsiteY1" fmla="*/ 0 h 2453165"/>
              <a:gd name="connsiteX2" fmla="*/ 10400294 w 10400294"/>
              <a:gd name="connsiteY2" fmla="*/ 2453165 h 2453165"/>
              <a:gd name="connsiteX3" fmla="*/ 32619 w 10400294"/>
              <a:gd name="connsiteY3" fmla="*/ 2407868 h 2453165"/>
              <a:gd name="connsiteX4" fmla="*/ 0 w 10400294"/>
              <a:gd name="connsiteY4" fmla="*/ 265260 h 2453165"/>
              <a:gd name="connsiteX0" fmla="*/ 1269452 w 10367675"/>
              <a:gd name="connsiteY0" fmla="*/ 909368 h 2453165"/>
              <a:gd name="connsiteX1" fmla="*/ 10183518 w 10367675"/>
              <a:gd name="connsiteY1" fmla="*/ 0 h 2453165"/>
              <a:gd name="connsiteX2" fmla="*/ 10367675 w 10367675"/>
              <a:gd name="connsiteY2" fmla="*/ 2453165 h 2453165"/>
              <a:gd name="connsiteX3" fmla="*/ 0 w 10367675"/>
              <a:gd name="connsiteY3" fmla="*/ 2407868 h 2453165"/>
              <a:gd name="connsiteX4" fmla="*/ 1269452 w 10367675"/>
              <a:gd name="connsiteY4" fmla="*/ 909368 h 2453165"/>
              <a:gd name="connsiteX0" fmla="*/ 110471 w 9208694"/>
              <a:gd name="connsiteY0" fmla="*/ 909368 h 2453165"/>
              <a:gd name="connsiteX1" fmla="*/ 9024537 w 9208694"/>
              <a:gd name="connsiteY1" fmla="*/ 0 h 2453165"/>
              <a:gd name="connsiteX2" fmla="*/ 9208694 w 9208694"/>
              <a:gd name="connsiteY2" fmla="*/ 2453165 h 2453165"/>
              <a:gd name="connsiteX3" fmla="*/ 0 w 9208694"/>
              <a:gd name="connsiteY3" fmla="*/ 2419087 h 2453165"/>
              <a:gd name="connsiteX4" fmla="*/ 110471 w 9208694"/>
              <a:gd name="connsiteY4" fmla="*/ 909368 h 2453165"/>
              <a:gd name="connsiteX0" fmla="*/ 0 w 9279405"/>
              <a:gd name="connsiteY0" fmla="*/ 633163 h 2453165"/>
              <a:gd name="connsiteX1" fmla="*/ 9095248 w 9279405"/>
              <a:gd name="connsiteY1" fmla="*/ 0 h 2453165"/>
              <a:gd name="connsiteX2" fmla="*/ 9279405 w 9279405"/>
              <a:gd name="connsiteY2" fmla="*/ 2453165 h 2453165"/>
              <a:gd name="connsiteX3" fmla="*/ 70711 w 9279405"/>
              <a:gd name="connsiteY3" fmla="*/ 2419087 h 2453165"/>
              <a:gd name="connsiteX4" fmla="*/ 0 w 9279405"/>
              <a:gd name="connsiteY4" fmla="*/ 633163 h 2453165"/>
              <a:gd name="connsiteX0" fmla="*/ 0 w 9311402"/>
              <a:gd name="connsiteY0" fmla="*/ 633163 h 2450810"/>
              <a:gd name="connsiteX1" fmla="*/ 9095248 w 9311402"/>
              <a:gd name="connsiteY1" fmla="*/ 0 h 2450810"/>
              <a:gd name="connsiteX2" fmla="*/ 9311402 w 9311402"/>
              <a:gd name="connsiteY2" fmla="*/ 2450810 h 2450810"/>
              <a:gd name="connsiteX3" fmla="*/ 70711 w 9311402"/>
              <a:gd name="connsiteY3" fmla="*/ 2419087 h 2450810"/>
              <a:gd name="connsiteX4" fmla="*/ 0 w 9311402"/>
              <a:gd name="connsiteY4" fmla="*/ 633163 h 2450810"/>
              <a:gd name="connsiteX0" fmla="*/ 0 w 9311402"/>
              <a:gd name="connsiteY0" fmla="*/ 667315 h 2484962"/>
              <a:gd name="connsiteX1" fmla="*/ 9124719 w 9311402"/>
              <a:gd name="connsiteY1" fmla="*/ 0 h 2484962"/>
              <a:gd name="connsiteX2" fmla="*/ 9311402 w 9311402"/>
              <a:gd name="connsiteY2" fmla="*/ 2484962 h 2484962"/>
              <a:gd name="connsiteX3" fmla="*/ 70711 w 9311402"/>
              <a:gd name="connsiteY3" fmla="*/ 2453239 h 2484962"/>
              <a:gd name="connsiteX4" fmla="*/ 0 w 9311402"/>
              <a:gd name="connsiteY4" fmla="*/ 667315 h 2484962"/>
              <a:gd name="connsiteX0" fmla="*/ 0 w 9311402"/>
              <a:gd name="connsiteY0" fmla="*/ 667315 h 2484962"/>
              <a:gd name="connsiteX1" fmla="*/ 9124719 w 9311402"/>
              <a:gd name="connsiteY1" fmla="*/ 0 h 2484962"/>
              <a:gd name="connsiteX2" fmla="*/ 9311402 w 9311402"/>
              <a:gd name="connsiteY2" fmla="*/ 2484962 h 2484962"/>
              <a:gd name="connsiteX3" fmla="*/ 133555 w 9311402"/>
              <a:gd name="connsiteY3" fmla="*/ 2437953 h 2484962"/>
              <a:gd name="connsiteX4" fmla="*/ 0 w 9311402"/>
              <a:gd name="connsiteY4" fmla="*/ 667315 h 2484962"/>
              <a:gd name="connsiteX0" fmla="*/ 0 w 9311402"/>
              <a:gd name="connsiteY0" fmla="*/ 668482 h 2486129"/>
              <a:gd name="connsiteX1" fmla="*/ 9140579 w 9311402"/>
              <a:gd name="connsiteY1" fmla="*/ 0 h 2486129"/>
              <a:gd name="connsiteX2" fmla="*/ 9311402 w 9311402"/>
              <a:gd name="connsiteY2" fmla="*/ 2486129 h 2486129"/>
              <a:gd name="connsiteX3" fmla="*/ 133555 w 9311402"/>
              <a:gd name="connsiteY3" fmla="*/ 2439120 h 2486129"/>
              <a:gd name="connsiteX4" fmla="*/ 0 w 9311402"/>
              <a:gd name="connsiteY4" fmla="*/ 668482 h 2486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11402" h="2486129">
                <a:moveTo>
                  <a:pt x="0" y="668482"/>
                </a:moveTo>
                <a:lnTo>
                  <a:pt x="9140579" y="0"/>
                </a:lnTo>
                <a:lnTo>
                  <a:pt x="9311402" y="2486129"/>
                </a:lnTo>
                <a:lnTo>
                  <a:pt x="133555" y="2439120"/>
                </a:lnTo>
                <a:lnTo>
                  <a:pt x="0" y="668482"/>
                </a:lnTo>
                <a:close/>
              </a:path>
            </a:pathLst>
          </a:custGeom>
          <a:solidFill>
            <a:srgbClr val="DDB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623888" y="1709740"/>
            <a:ext cx="7886700" cy="2341400"/>
          </a:xfrm>
        </p:spPr>
        <p:txBody>
          <a:bodyPr anchor="b"/>
          <a:lstStyle>
            <a:lvl1pPr>
              <a:defRPr sz="6000" b="1">
                <a:solidFill>
                  <a:schemeClr val="bg1"/>
                </a:solidFill>
              </a:defRPr>
            </a:lvl1pPr>
          </a:lstStyle>
          <a:p>
            <a:r>
              <a:rPr lang="en-US" dirty="0"/>
              <a:t>Title here</a:t>
            </a:r>
          </a:p>
        </p:txBody>
      </p:sp>
      <p:sp>
        <p:nvSpPr>
          <p:cNvPr id="3" name="Text Placeholder 2"/>
          <p:cNvSpPr>
            <a:spLocks noGrp="1"/>
          </p:cNvSpPr>
          <p:nvPr>
            <p:ph type="body" idx="1" hasCustomPrompt="1"/>
          </p:nvPr>
        </p:nvSpPr>
        <p:spPr>
          <a:xfrm>
            <a:off x="623888" y="4308346"/>
            <a:ext cx="7886700" cy="697764"/>
          </a:xfrm>
        </p:spPr>
        <p:txBody>
          <a:bodyPr/>
          <a:lstStyle>
            <a:lvl1pPr marL="0" indent="0">
              <a:buNone/>
              <a:defRPr sz="2400"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Text here</a:t>
            </a:r>
          </a:p>
        </p:txBody>
      </p:sp>
      <p:sp>
        <p:nvSpPr>
          <p:cNvPr id="11" name="Title 1"/>
          <p:cNvSpPr txBox="1">
            <a:spLocks/>
          </p:cNvSpPr>
          <p:nvPr userDrawn="1"/>
        </p:nvSpPr>
        <p:spPr>
          <a:xfrm>
            <a:off x="628649" y="5561700"/>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      www.mansfield.gov.uk            </a:t>
            </a:r>
            <a:r>
              <a:rPr lang="en-GB" sz="1200" b="1" dirty="0" err="1">
                <a:solidFill>
                  <a:schemeClr val="bg1"/>
                </a:solidFill>
              </a:rPr>
              <a:t>MyMansfieldUK</a:t>
            </a:r>
            <a:r>
              <a:rPr lang="en-GB" sz="1200" b="1" dirty="0">
                <a:solidFill>
                  <a:schemeClr val="bg1"/>
                </a:solidFill>
              </a:rPr>
              <a:t>            @</a:t>
            </a:r>
            <a:r>
              <a:rPr lang="en-GB" sz="1200" b="1" dirty="0" err="1">
                <a:solidFill>
                  <a:schemeClr val="bg1"/>
                </a:solidFill>
              </a:rPr>
              <a:t>MDC_News</a:t>
            </a:r>
            <a:endParaRPr lang="en-GB" sz="1200" b="0" dirty="0">
              <a:solidFill>
                <a:schemeClr val="bg1"/>
              </a:solidFill>
            </a:endParaRP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5416" y="5833463"/>
            <a:ext cx="350987" cy="350987"/>
          </a:xfrm>
          <a:prstGeom prst="rect">
            <a:avLst/>
          </a:prstGeom>
        </p:spPr>
      </p:pic>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02715" y="5878378"/>
            <a:ext cx="258349" cy="258349"/>
          </a:xfrm>
          <a:prstGeom prst="rect">
            <a:avLst/>
          </a:prstGeom>
        </p:spPr>
      </p:pic>
      <p:pic>
        <p:nvPicPr>
          <p:cNvPr id="6" name="Picture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838581" y="5872894"/>
            <a:ext cx="258349" cy="258349"/>
          </a:xfrm>
          <a:prstGeom prst="rect">
            <a:avLst/>
          </a:prstGeom>
        </p:spPr>
      </p:pic>
    </p:spTree>
    <p:extLst>
      <p:ext uri="{BB962C8B-B14F-4D97-AF65-F5344CB8AC3E}">
        <p14:creationId xmlns:p14="http://schemas.microsoft.com/office/powerpoint/2010/main" val="21357824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9"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2458591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2"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628650" y="1825625"/>
            <a:ext cx="7886700" cy="35687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1" name="Title 1"/>
          <p:cNvSpPr>
            <a:spLocks noGrp="1"/>
          </p:cNvSpPr>
          <p:nvPr>
            <p:ph type="title"/>
          </p:nvPr>
        </p:nvSpPr>
        <p:spPr>
          <a:xfrm>
            <a:off x="628650" y="601883"/>
            <a:ext cx="7886700" cy="926761"/>
          </a:xfrm>
        </p:spPr>
        <p:txBody>
          <a:bodyPr/>
          <a:lstStyle>
            <a:lvl1pPr>
              <a:defRPr baseline="0"/>
            </a:lvl1pPr>
          </a:lstStyle>
          <a:p>
            <a:r>
              <a:rPr lang="en-GB" b="1" dirty="0"/>
              <a:t>Click to edit</a:t>
            </a:r>
          </a:p>
        </p:txBody>
      </p:sp>
      <p:sp>
        <p:nvSpPr>
          <p:cNvPr id="13"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3915257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2" name="Title 1"/>
          <p:cNvSpPr>
            <a:spLocks noGrp="1"/>
          </p:cNvSpPr>
          <p:nvPr>
            <p:ph type="title"/>
          </p:nvPr>
        </p:nvSpPr>
        <p:spPr>
          <a:xfrm>
            <a:off x="628650" y="601883"/>
            <a:ext cx="7886700" cy="926761"/>
          </a:xfrm>
        </p:spPr>
        <p:txBody>
          <a:bodyPr/>
          <a:lstStyle>
            <a:lvl1pPr>
              <a:defRPr/>
            </a:lvl1pPr>
          </a:lstStyle>
          <a:p>
            <a:r>
              <a:rPr lang="en-GB" b="1" dirty="0"/>
              <a:t>Click to edit</a:t>
            </a:r>
          </a:p>
        </p:txBody>
      </p:sp>
      <p:sp>
        <p:nvSpPr>
          <p:cNvPr id="14"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10322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5"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29842" y="2505075"/>
            <a:ext cx="3868340" cy="32938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2938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4" name="Title 1"/>
          <p:cNvSpPr>
            <a:spLocks noGrp="1"/>
          </p:cNvSpPr>
          <p:nvPr>
            <p:ph type="title"/>
          </p:nvPr>
        </p:nvSpPr>
        <p:spPr>
          <a:xfrm>
            <a:off x="628650" y="601883"/>
            <a:ext cx="7886700" cy="926761"/>
          </a:xfrm>
        </p:spPr>
        <p:txBody>
          <a:bodyPr/>
          <a:lstStyle>
            <a:lvl1pPr>
              <a:defRPr/>
            </a:lvl1pPr>
          </a:lstStyle>
          <a:p>
            <a:r>
              <a:rPr lang="en-GB" b="1" dirty="0"/>
              <a:t>Click to edit</a:t>
            </a:r>
          </a:p>
        </p:txBody>
      </p:sp>
      <p:sp>
        <p:nvSpPr>
          <p:cNvPr id="16"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1884555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0" name="Title 1"/>
          <p:cNvSpPr>
            <a:spLocks noGrp="1"/>
          </p:cNvSpPr>
          <p:nvPr>
            <p:ph type="title"/>
          </p:nvPr>
        </p:nvSpPr>
        <p:spPr>
          <a:xfrm>
            <a:off x="628650" y="601883"/>
            <a:ext cx="7886700" cy="926761"/>
          </a:xfrm>
        </p:spPr>
        <p:txBody>
          <a:bodyPr/>
          <a:lstStyle>
            <a:lvl1pPr>
              <a:defRPr/>
            </a:lvl1pPr>
          </a:lstStyle>
          <a:p>
            <a:r>
              <a:rPr lang="en-GB" b="1" dirty="0"/>
              <a:t>Click to edit</a:t>
            </a:r>
          </a:p>
        </p:txBody>
      </p:sp>
      <p:sp>
        <p:nvSpPr>
          <p:cNvPr id="12"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346580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9"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0"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2947393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629841" y="457200"/>
            <a:ext cx="2949178" cy="1600200"/>
          </a:xfrm>
        </p:spPr>
        <p:txBody>
          <a:bodyPr anchor="b"/>
          <a:lstStyle>
            <a:lvl1pPr>
              <a:defRPr sz="3200" b="1"/>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3"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302315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2" name="Rectangle 6"/>
          <p:cNvSpPr/>
          <p:nvPr userDrawn="1"/>
        </p:nvSpPr>
        <p:spPr>
          <a:xfrm rot="21390170">
            <a:off x="-6519" y="6012119"/>
            <a:ext cx="9190623" cy="1128784"/>
          </a:xfrm>
          <a:custGeom>
            <a:avLst/>
            <a:gdLst>
              <a:gd name="connsiteX0" fmla="*/ 0 w 9317141"/>
              <a:gd name="connsiteY0" fmla="*/ 0 h 1574499"/>
              <a:gd name="connsiteX1" fmla="*/ 9317141 w 9317141"/>
              <a:gd name="connsiteY1" fmla="*/ 0 h 1574499"/>
              <a:gd name="connsiteX2" fmla="*/ 9317141 w 9317141"/>
              <a:gd name="connsiteY2" fmla="*/ 1574499 h 1574499"/>
              <a:gd name="connsiteX3" fmla="*/ 0 w 9317141"/>
              <a:gd name="connsiteY3" fmla="*/ 1574499 h 1574499"/>
              <a:gd name="connsiteX4" fmla="*/ 0 w 9317141"/>
              <a:gd name="connsiteY4" fmla="*/ 0 h 1574499"/>
              <a:gd name="connsiteX0" fmla="*/ 107749 w 9317141"/>
              <a:gd name="connsiteY0" fmla="*/ 6585 h 1574499"/>
              <a:gd name="connsiteX1" fmla="*/ 9317141 w 9317141"/>
              <a:gd name="connsiteY1" fmla="*/ 0 h 1574499"/>
              <a:gd name="connsiteX2" fmla="*/ 9317141 w 9317141"/>
              <a:gd name="connsiteY2" fmla="*/ 1574499 h 1574499"/>
              <a:gd name="connsiteX3" fmla="*/ 0 w 9317141"/>
              <a:gd name="connsiteY3" fmla="*/ 1574499 h 1574499"/>
              <a:gd name="connsiteX4" fmla="*/ 107749 w 9317141"/>
              <a:gd name="connsiteY4" fmla="*/ 6585 h 1574499"/>
              <a:gd name="connsiteX0" fmla="*/ 0 w 9209392"/>
              <a:gd name="connsiteY0" fmla="*/ 6585 h 1574499"/>
              <a:gd name="connsiteX1" fmla="*/ 9209392 w 9209392"/>
              <a:gd name="connsiteY1" fmla="*/ 0 h 1574499"/>
              <a:gd name="connsiteX2" fmla="*/ 9209392 w 9209392"/>
              <a:gd name="connsiteY2" fmla="*/ 1574499 h 1574499"/>
              <a:gd name="connsiteX3" fmla="*/ 168490 w 9209392"/>
              <a:gd name="connsiteY3" fmla="*/ 1114243 h 1574499"/>
              <a:gd name="connsiteX4" fmla="*/ 0 w 9209392"/>
              <a:gd name="connsiteY4" fmla="*/ 6585 h 1574499"/>
              <a:gd name="connsiteX0" fmla="*/ 12922 w 9222314"/>
              <a:gd name="connsiteY0" fmla="*/ 6585 h 1574499"/>
              <a:gd name="connsiteX1" fmla="*/ 9222314 w 9222314"/>
              <a:gd name="connsiteY1" fmla="*/ 0 h 1574499"/>
              <a:gd name="connsiteX2" fmla="*/ 9222314 w 9222314"/>
              <a:gd name="connsiteY2" fmla="*/ 1574499 h 1574499"/>
              <a:gd name="connsiteX3" fmla="*/ 0 w 9222314"/>
              <a:gd name="connsiteY3" fmla="*/ 543314 h 1574499"/>
              <a:gd name="connsiteX4" fmla="*/ 12922 w 9222314"/>
              <a:gd name="connsiteY4" fmla="*/ 6585 h 1574499"/>
              <a:gd name="connsiteX0" fmla="*/ 12922 w 9222314"/>
              <a:gd name="connsiteY0" fmla="*/ 6585 h 985224"/>
              <a:gd name="connsiteX1" fmla="*/ 9222314 w 9222314"/>
              <a:gd name="connsiteY1" fmla="*/ 0 h 985224"/>
              <a:gd name="connsiteX2" fmla="*/ 8844807 w 9222314"/>
              <a:gd name="connsiteY2" fmla="*/ 985224 h 985224"/>
              <a:gd name="connsiteX3" fmla="*/ 0 w 9222314"/>
              <a:gd name="connsiteY3" fmla="*/ 543314 h 985224"/>
              <a:gd name="connsiteX4" fmla="*/ 12922 w 9222314"/>
              <a:gd name="connsiteY4" fmla="*/ 6585 h 985224"/>
              <a:gd name="connsiteX0" fmla="*/ 12922 w 9222314"/>
              <a:gd name="connsiteY0" fmla="*/ 6585 h 1104840"/>
              <a:gd name="connsiteX1" fmla="*/ 9222314 w 9222314"/>
              <a:gd name="connsiteY1" fmla="*/ 0 h 1104840"/>
              <a:gd name="connsiteX2" fmla="*/ 9136503 w 9222314"/>
              <a:gd name="connsiteY2" fmla="*/ 1104840 h 1104840"/>
              <a:gd name="connsiteX3" fmla="*/ 0 w 9222314"/>
              <a:gd name="connsiteY3" fmla="*/ 543314 h 1104840"/>
              <a:gd name="connsiteX4" fmla="*/ 12922 w 9222314"/>
              <a:gd name="connsiteY4" fmla="*/ 6585 h 1104840"/>
              <a:gd name="connsiteX0" fmla="*/ 12922 w 9209638"/>
              <a:gd name="connsiteY0" fmla="*/ 7359 h 1105614"/>
              <a:gd name="connsiteX1" fmla="*/ 9209638 w 9209638"/>
              <a:gd name="connsiteY1" fmla="*/ 0 h 1105614"/>
              <a:gd name="connsiteX2" fmla="*/ 9136503 w 9209638"/>
              <a:gd name="connsiteY2" fmla="*/ 1105614 h 1105614"/>
              <a:gd name="connsiteX3" fmla="*/ 0 w 9209638"/>
              <a:gd name="connsiteY3" fmla="*/ 544088 h 1105614"/>
              <a:gd name="connsiteX4" fmla="*/ 12922 w 9209638"/>
              <a:gd name="connsiteY4" fmla="*/ 7359 h 1105614"/>
              <a:gd name="connsiteX0" fmla="*/ 45387 w 9209638"/>
              <a:gd name="connsiteY0" fmla="*/ 0 h 1108995"/>
              <a:gd name="connsiteX1" fmla="*/ 9209638 w 9209638"/>
              <a:gd name="connsiteY1" fmla="*/ 3381 h 1108995"/>
              <a:gd name="connsiteX2" fmla="*/ 9136503 w 9209638"/>
              <a:gd name="connsiteY2" fmla="*/ 1108995 h 1108995"/>
              <a:gd name="connsiteX3" fmla="*/ 0 w 9209638"/>
              <a:gd name="connsiteY3" fmla="*/ 547469 h 1108995"/>
              <a:gd name="connsiteX4" fmla="*/ 45387 w 9209638"/>
              <a:gd name="connsiteY4" fmla="*/ 0 h 1108995"/>
              <a:gd name="connsiteX0" fmla="*/ 20809 w 9209638"/>
              <a:gd name="connsiteY0" fmla="*/ 0 h 1123220"/>
              <a:gd name="connsiteX1" fmla="*/ 9209638 w 9209638"/>
              <a:gd name="connsiteY1" fmla="*/ 17606 h 1123220"/>
              <a:gd name="connsiteX2" fmla="*/ 9136503 w 9209638"/>
              <a:gd name="connsiteY2" fmla="*/ 1123220 h 1123220"/>
              <a:gd name="connsiteX3" fmla="*/ 0 w 9209638"/>
              <a:gd name="connsiteY3" fmla="*/ 561694 h 1123220"/>
              <a:gd name="connsiteX4" fmla="*/ 20809 w 9209638"/>
              <a:gd name="connsiteY4" fmla="*/ 0 h 1123220"/>
              <a:gd name="connsiteX0" fmla="*/ 20809 w 9177947"/>
              <a:gd name="connsiteY0" fmla="*/ 0 h 1123220"/>
              <a:gd name="connsiteX1" fmla="*/ 9177947 w 9177947"/>
              <a:gd name="connsiteY1" fmla="*/ 15669 h 1123220"/>
              <a:gd name="connsiteX2" fmla="*/ 9136503 w 9177947"/>
              <a:gd name="connsiteY2" fmla="*/ 1123220 h 1123220"/>
              <a:gd name="connsiteX3" fmla="*/ 0 w 9177947"/>
              <a:gd name="connsiteY3" fmla="*/ 561694 h 1123220"/>
              <a:gd name="connsiteX4" fmla="*/ 20809 w 9177947"/>
              <a:gd name="connsiteY4" fmla="*/ 0 h 1123220"/>
              <a:gd name="connsiteX0" fmla="*/ 20809 w 9190623"/>
              <a:gd name="connsiteY0" fmla="*/ 0 h 1123220"/>
              <a:gd name="connsiteX1" fmla="*/ 9190623 w 9190623"/>
              <a:gd name="connsiteY1" fmla="*/ 16444 h 1123220"/>
              <a:gd name="connsiteX2" fmla="*/ 9136503 w 9190623"/>
              <a:gd name="connsiteY2" fmla="*/ 1123220 h 1123220"/>
              <a:gd name="connsiteX3" fmla="*/ 0 w 9190623"/>
              <a:gd name="connsiteY3" fmla="*/ 561694 h 1123220"/>
              <a:gd name="connsiteX4" fmla="*/ 20809 w 9190623"/>
              <a:gd name="connsiteY4" fmla="*/ 0 h 1123220"/>
              <a:gd name="connsiteX0" fmla="*/ 20809 w 9190623"/>
              <a:gd name="connsiteY0" fmla="*/ 0 h 1101107"/>
              <a:gd name="connsiteX1" fmla="*/ 9190623 w 9190623"/>
              <a:gd name="connsiteY1" fmla="*/ 16444 h 1101107"/>
              <a:gd name="connsiteX2" fmla="*/ 9086960 w 9190623"/>
              <a:gd name="connsiteY2" fmla="*/ 1101107 h 1101107"/>
              <a:gd name="connsiteX3" fmla="*/ 0 w 9190623"/>
              <a:gd name="connsiteY3" fmla="*/ 561694 h 1101107"/>
              <a:gd name="connsiteX4" fmla="*/ 20809 w 9190623"/>
              <a:gd name="connsiteY4" fmla="*/ 0 h 1101107"/>
              <a:gd name="connsiteX0" fmla="*/ 20809 w 9190623"/>
              <a:gd name="connsiteY0" fmla="*/ 0 h 1115720"/>
              <a:gd name="connsiteX1" fmla="*/ 9190623 w 9190623"/>
              <a:gd name="connsiteY1" fmla="*/ 16444 h 1115720"/>
              <a:gd name="connsiteX2" fmla="*/ 9117876 w 9190623"/>
              <a:gd name="connsiteY2" fmla="*/ 1115720 h 1115720"/>
              <a:gd name="connsiteX3" fmla="*/ 0 w 9190623"/>
              <a:gd name="connsiteY3" fmla="*/ 561694 h 1115720"/>
              <a:gd name="connsiteX4" fmla="*/ 20809 w 9190623"/>
              <a:gd name="connsiteY4" fmla="*/ 0 h 1115720"/>
              <a:gd name="connsiteX0" fmla="*/ 20809 w 9190623"/>
              <a:gd name="connsiteY0" fmla="*/ 0 h 1128784"/>
              <a:gd name="connsiteX1" fmla="*/ 9190623 w 9190623"/>
              <a:gd name="connsiteY1" fmla="*/ 16444 h 1128784"/>
              <a:gd name="connsiteX2" fmla="*/ 9123440 w 9190623"/>
              <a:gd name="connsiteY2" fmla="*/ 1128784 h 1128784"/>
              <a:gd name="connsiteX3" fmla="*/ 0 w 9190623"/>
              <a:gd name="connsiteY3" fmla="*/ 561694 h 1128784"/>
              <a:gd name="connsiteX4" fmla="*/ 20809 w 9190623"/>
              <a:gd name="connsiteY4" fmla="*/ 0 h 1128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0623" h="1128784">
                <a:moveTo>
                  <a:pt x="20809" y="0"/>
                </a:moveTo>
                <a:lnTo>
                  <a:pt x="9190623" y="16444"/>
                </a:lnTo>
                <a:lnTo>
                  <a:pt x="9123440" y="1128784"/>
                </a:lnTo>
                <a:lnTo>
                  <a:pt x="0" y="561694"/>
                </a:lnTo>
                <a:lnTo>
                  <a:pt x="20809" y="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8"/>
          <p:cNvSpPr/>
          <p:nvPr userDrawn="1"/>
        </p:nvSpPr>
        <p:spPr>
          <a:xfrm rot="21390170">
            <a:off x="-30668" y="-281778"/>
            <a:ext cx="9166066" cy="561862"/>
          </a:xfrm>
          <a:custGeom>
            <a:avLst/>
            <a:gdLst>
              <a:gd name="connsiteX0" fmla="*/ 0 w 10917358"/>
              <a:gd name="connsiteY0" fmla="*/ 0 h 1574499"/>
              <a:gd name="connsiteX1" fmla="*/ 10917358 w 10917358"/>
              <a:gd name="connsiteY1" fmla="*/ 0 h 1574499"/>
              <a:gd name="connsiteX2" fmla="*/ 10917358 w 10917358"/>
              <a:gd name="connsiteY2" fmla="*/ 1574499 h 1574499"/>
              <a:gd name="connsiteX3" fmla="*/ 0 w 10917358"/>
              <a:gd name="connsiteY3" fmla="*/ 1574499 h 1574499"/>
              <a:gd name="connsiteX4" fmla="*/ 0 w 10917358"/>
              <a:gd name="connsiteY4" fmla="*/ 0 h 1574499"/>
              <a:gd name="connsiteX0" fmla="*/ 1545984 w 10917358"/>
              <a:gd name="connsiteY0" fmla="*/ 0 h 1597196"/>
              <a:gd name="connsiteX1" fmla="*/ 10917358 w 10917358"/>
              <a:gd name="connsiteY1" fmla="*/ 22697 h 1597196"/>
              <a:gd name="connsiteX2" fmla="*/ 10917358 w 10917358"/>
              <a:gd name="connsiteY2" fmla="*/ 1597196 h 1597196"/>
              <a:gd name="connsiteX3" fmla="*/ 0 w 10917358"/>
              <a:gd name="connsiteY3" fmla="*/ 1597196 h 1597196"/>
              <a:gd name="connsiteX4" fmla="*/ 1545984 w 10917358"/>
              <a:gd name="connsiteY4" fmla="*/ 0 h 1597196"/>
              <a:gd name="connsiteX0" fmla="*/ 53712 w 9425086"/>
              <a:gd name="connsiteY0" fmla="*/ 0 h 1597196"/>
              <a:gd name="connsiteX1" fmla="*/ 9425086 w 9425086"/>
              <a:gd name="connsiteY1" fmla="*/ 22697 h 1597196"/>
              <a:gd name="connsiteX2" fmla="*/ 9425086 w 9425086"/>
              <a:gd name="connsiteY2" fmla="*/ 1597196 h 1597196"/>
              <a:gd name="connsiteX3" fmla="*/ 0 w 9425086"/>
              <a:gd name="connsiteY3" fmla="*/ 1581870 h 1597196"/>
              <a:gd name="connsiteX4" fmla="*/ 53712 w 9425086"/>
              <a:gd name="connsiteY4" fmla="*/ 0 h 1597196"/>
              <a:gd name="connsiteX0" fmla="*/ 432528 w 9425086"/>
              <a:gd name="connsiteY0" fmla="*/ 53716 h 1574499"/>
              <a:gd name="connsiteX1" fmla="*/ 9425086 w 9425086"/>
              <a:gd name="connsiteY1" fmla="*/ 0 h 1574499"/>
              <a:gd name="connsiteX2" fmla="*/ 9425086 w 9425086"/>
              <a:gd name="connsiteY2" fmla="*/ 1574499 h 1574499"/>
              <a:gd name="connsiteX3" fmla="*/ 0 w 9425086"/>
              <a:gd name="connsiteY3" fmla="*/ 1559173 h 1574499"/>
              <a:gd name="connsiteX4" fmla="*/ 432528 w 9425086"/>
              <a:gd name="connsiteY4" fmla="*/ 53716 h 1574499"/>
              <a:gd name="connsiteX0" fmla="*/ 34548 w 9425086"/>
              <a:gd name="connsiteY0" fmla="*/ 988110 h 1574499"/>
              <a:gd name="connsiteX1" fmla="*/ 9425086 w 9425086"/>
              <a:gd name="connsiteY1" fmla="*/ 0 h 1574499"/>
              <a:gd name="connsiteX2" fmla="*/ 9425086 w 9425086"/>
              <a:gd name="connsiteY2" fmla="*/ 1574499 h 1574499"/>
              <a:gd name="connsiteX3" fmla="*/ 0 w 9425086"/>
              <a:gd name="connsiteY3" fmla="*/ 1559173 h 1574499"/>
              <a:gd name="connsiteX4" fmla="*/ 34548 w 9425086"/>
              <a:gd name="connsiteY4" fmla="*/ 988110 h 1574499"/>
              <a:gd name="connsiteX0" fmla="*/ 34548 w 9425086"/>
              <a:gd name="connsiteY0" fmla="*/ 0 h 586389"/>
              <a:gd name="connsiteX1" fmla="*/ 9194786 w 9425086"/>
              <a:gd name="connsiteY1" fmla="*/ 340017 h 586389"/>
              <a:gd name="connsiteX2" fmla="*/ 9425086 w 9425086"/>
              <a:gd name="connsiteY2" fmla="*/ 586389 h 586389"/>
              <a:gd name="connsiteX3" fmla="*/ 0 w 9425086"/>
              <a:gd name="connsiteY3" fmla="*/ 571063 h 586389"/>
              <a:gd name="connsiteX4" fmla="*/ 34548 w 9425086"/>
              <a:gd name="connsiteY4" fmla="*/ 0 h 586389"/>
              <a:gd name="connsiteX0" fmla="*/ 34548 w 9194786"/>
              <a:gd name="connsiteY0" fmla="*/ 0 h 571063"/>
              <a:gd name="connsiteX1" fmla="*/ 9194786 w 9194786"/>
              <a:gd name="connsiteY1" fmla="*/ 340017 h 571063"/>
              <a:gd name="connsiteX2" fmla="*/ 9192253 w 9194786"/>
              <a:gd name="connsiteY2" fmla="*/ 561507 h 571063"/>
              <a:gd name="connsiteX3" fmla="*/ 0 w 9194786"/>
              <a:gd name="connsiteY3" fmla="*/ 571063 h 571063"/>
              <a:gd name="connsiteX4" fmla="*/ 34548 w 9194786"/>
              <a:gd name="connsiteY4" fmla="*/ 0 h 571063"/>
              <a:gd name="connsiteX0" fmla="*/ 34548 w 9192841"/>
              <a:gd name="connsiteY0" fmla="*/ 0 h 571063"/>
              <a:gd name="connsiteX1" fmla="*/ 9192841 w 9192841"/>
              <a:gd name="connsiteY1" fmla="*/ 371856 h 571063"/>
              <a:gd name="connsiteX2" fmla="*/ 9192253 w 9192841"/>
              <a:gd name="connsiteY2" fmla="*/ 561507 h 571063"/>
              <a:gd name="connsiteX3" fmla="*/ 0 w 9192841"/>
              <a:gd name="connsiteY3" fmla="*/ 571063 h 571063"/>
              <a:gd name="connsiteX4" fmla="*/ 34548 w 9192841"/>
              <a:gd name="connsiteY4" fmla="*/ 0 h 571063"/>
              <a:gd name="connsiteX0" fmla="*/ 21484 w 9179777"/>
              <a:gd name="connsiteY0" fmla="*/ 0 h 565499"/>
              <a:gd name="connsiteX1" fmla="*/ 9179777 w 9179777"/>
              <a:gd name="connsiteY1" fmla="*/ 371856 h 565499"/>
              <a:gd name="connsiteX2" fmla="*/ 9179189 w 9179777"/>
              <a:gd name="connsiteY2" fmla="*/ 561507 h 565499"/>
              <a:gd name="connsiteX3" fmla="*/ 0 w 9179777"/>
              <a:gd name="connsiteY3" fmla="*/ 565499 h 565499"/>
              <a:gd name="connsiteX4" fmla="*/ 21484 w 9179777"/>
              <a:gd name="connsiteY4" fmla="*/ 0 h 565499"/>
              <a:gd name="connsiteX0" fmla="*/ 34161 w 9179777"/>
              <a:gd name="connsiteY0" fmla="*/ 0 h 564724"/>
              <a:gd name="connsiteX1" fmla="*/ 9179777 w 9179777"/>
              <a:gd name="connsiteY1" fmla="*/ 371081 h 564724"/>
              <a:gd name="connsiteX2" fmla="*/ 9179189 w 9179777"/>
              <a:gd name="connsiteY2" fmla="*/ 560732 h 564724"/>
              <a:gd name="connsiteX3" fmla="*/ 0 w 9179777"/>
              <a:gd name="connsiteY3" fmla="*/ 564724 h 564724"/>
              <a:gd name="connsiteX4" fmla="*/ 34161 w 9179777"/>
              <a:gd name="connsiteY4" fmla="*/ 0 h 564724"/>
              <a:gd name="connsiteX0" fmla="*/ 34161 w 9205369"/>
              <a:gd name="connsiteY0" fmla="*/ 0 h 564724"/>
              <a:gd name="connsiteX1" fmla="*/ 9179777 w 9205369"/>
              <a:gd name="connsiteY1" fmla="*/ 371081 h 564724"/>
              <a:gd name="connsiteX2" fmla="*/ 9205350 w 9205369"/>
              <a:gd name="connsiteY2" fmla="*/ 548880 h 564724"/>
              <a:gd name="connsiteX3" fmla="*/ 0 w 9205369"/>
              <a:gd name="connsiteY3" fmla="*/ 564724 h 564724"/>
              <a:gd name="connsiteX4" fmla="*/ 34161 w 9205369"/>
              <a:gd name="connsiteY4" fmla="*/ 0 h 564724"/>
              <a:gd name="connsiteX0" fmla="*/ 34161 w 9179777"/>
              <a:gd name="connsiteY0" fmla="*/ 0 h 593248"/>
              <a:gd name="connsiteX1" fmla="*/ 9179777 w 9179777"/>
              <a:gd name="connsiteY1" fmla="*/ 371081 h 593248"/>
              <a:gd name="connsiteX2" fmla="*/ 9158211 w 9179777"/>
              <a:gd name="connsiteY2" fmla="*/ 593248 h 593248"/>
              <a:gd name="connsiteX3" fmla="*/ 0 w 9179777"/>
              <a:gd name="connsiteY3" fmla="*/ 564724 h 593248"/>
              <a:gd name="connsiteX4" fmla="*/ 34161 w 9179777"/>
              <a:gd name="connsiteY4" fmla="*/ 0 h 593248"/>
              <a:gd name="connsiteX0" fmla="*/ 34161 w 9168917"/>
              <a:gd name="connsiteY0" fmla="*/ 0 h 593248"/>
              <a:gd name="connsiteX1" fmla="*/ 9168917 w 9168917"/>
              <a:gd name="connsiteY1" fmla="*/ 560116 h 593248"/>
              <a:gd name="connsiteX2" fmla="*/ 9158211 w 9168917"/>
              <a:gd name="connsiteY2" fmla="*/ 593248 h 593248"/>
              <a:gd name="connsiteX3" fmla="*/ 0 w 9168917"/>
              <a:gd name="connsiteY3" fmla="*/ 564724 h 593248"/>
              <a:gd name="connsiteX4" fmla="*/ 34161 w 9168917"/>
              <a:gd name="connsiteY4" fmla="*/ 0 h 593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8917" h="593248">
                <a:moveTo>
                  <a:pt x="34161" y="0"/>
                </a:moveTo>
                <a:lnTo>
                  <a:pt x="9168917" y="560116"/>
                </a:lnTo>
                <a:cubicBezTo>
                  <a:pt x="9168073" y="633946"/>
                  <a:pt x="9159055" y="519418"/>
                  <a:pt x="9158211" y="593248"/>
                </a:cubicBezTo>
                <a:lnTo>
                  <a:pt x="0" y="564724"/>
                </a:lnTo>
                <a:lnTo>
                  <a:pt x="34161" y="0"/>
                </a:lnTo>
                <a:close/>
              </a:path>
            </a:pathLst>
          </a:custGeom>
          <a:solidFill>
            <a:srgbClr val="6E3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9"/>
          <p:cNvSpPr/>
          <p:nvPr userDrawn="1"/>
        </p:nvSpPr>
        <p:spPr>
          <a:xfrm rot="252544">
            <a:off x="943987" y="-330265"/>
            <a:ext cx="8233453" cy="604376"/>
          </a:xfrm>
          <a:custGeom>
            <a:avLst/>
            <a:gdLst>
              <a:gd name="connsiteX0" fmla="*/ 0 w 12294602"/>
              <a:gd name="connsiteY0" fmla="*/ 0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0 w 12294602"/>
              <a:gd name="connsiteY4" fmla="*/ 0 h 1574499"/>
              <a:gd name="connsiteX0" fmla="*/ 2340752 w 12294602"/>
              <a:gd name="connsiteY0" fmla="*/ 1384285 h 1574499"/>
              <a:gd name="connsiteX1" fmla="*/ 12294602 w 12294602"/>
              <a:gd name="connsiteY1" fmla="*/ 0 h 1574499"/>
              <a:gd name="connsiteX2" fmla="*/ 12294602 w 12294602"/>
              <a:gd name="connsiteY2" fmla="*/ 1574499 h 1574499"/>
              <a:gd name="connsiteX3" fmla="*/ 0 w 12294602"/>
              <a:gd name="connsiteY3" fmla="*/ 1574499 h 1574499"/>
              <a:gd name="connsiteX4" fmla="*/ 2340752 w 12294602"/>
              <a:gd name="connsiteY4" fmla="*/ 1384285 h 1574499"/>
              <a:gd name="connsiteX0" fmla="*/ 315869 w 10269719"/>
              <a:gd name="connsiteY0" fmla="*/ 1384285 h 1574499"/>
              <a:gd name="connsiteX1" fmla="*/ 10269719 w 10269719"/>
              <a:gd name="connsiteY1" fmla="*/ 0 h 1574499"/>
              <a:gd name="connsiteX2" fmla="*/ 10269719 w 10269719"/>
              <a:gd name="connsiteY2" fmla="*/ 1574499 h 1574499"/>
              <a:gd name="connsiteX3" fmla="*/ 0 w 10269719"/>
              <a:gd name="connsiteY3" fmla="*/ 1564076 h 1574499"/>
              <a:gd name="connsiteX4" fmla="*/ 315869 w 10269719"/>
              <a:gd name="connsiteY4" fmla="*/ 1384285 h 1574499"/>
              <a:gd name="connsiteX0" fmla="*/ 315869 w 10269719"/>
              <a:gd name="connsiteY0" fmla="*/ 1384285 h 1575096"/>
              <a:gd name="connsiteX1" fmla="*/ 10269719 w 10269719"/>
              <a:gd name="connsiteY1" fmla="*/ 0 h 1575096"/>
              <a:gd name="connsiteX2" fmla="*/ 8233453 w 10269719"/>
              <a:gd name="connsiteY2" fmla="*/ 1575096 h 1575096"/>
              <a:gd name="connsiteX3" fmla="*/ 0 w 10269719"/>
              <a:gd name="connsiteY3" fmla="*/ 1564076 h 1575096"/>
              <a:gd name="connsiteX4" fmla="*/ 315869 w 10269719"/>
              <a:gd name="connsiteY4" fmla="*/ 1384285 h 1575096"/>
              <a:gd name="connsiteX0" fmla="*/ 315869 w 8233453"/>
              <a:gd name="connsiteY0" fmla="*/ 557822 h 748633"/>
              <a:gd name="connsiteX1" fmla="*/ 8166296 w 8233453"/>
              <a:gd name="connsiteY1" fmla="*/ 0 h 748633"/>
              <a:gd name="connsiteX2" fmla="*/ 8233453 w 8233453"/>
              <a:gd name="connsiteY2" fmla="*/ 748633 h 748633"/>
              <a:gd name="connsiteX3" fmla="*/ 0 w 8233453"/>
              <a:gd name="connsiteY3" fmla="*/ 737613 h 748633"/>
              <a:gd name="connsiteX4" fmla="*/ 315869 w 8233453"/>
              <a:gd name="connsiteY4" fmla="*/ 557822 h 748633"/>
              <a:gd name="connsiteX0" fmla="*/ 359386 w 8233453"/>
              <a:gd name="connsiteY0" fmla="*/ 714539 h 748633"/>
              <a:gd name="connsiteX1" fmla="*/ 8166296 w 8233453"/>
              <a:gd name="connsiteY1" fmla="*/ 0 h 748633"/>
              <a:gd name="connsiteX2" fmla="*/ 8233453 w 8233453"/>
              <a:gd name="connsiteY2" fmla="*/ 748633 h 748633"/>
              <a:gd name="connsiteX3" fmla="*/ 0 w 8233453"/>
              <a:gd name="connsiteY3" fmla="*/ 737613 h 748633"/>
              <a:gd name="connsiteX4" fmla="*/ 359386 w 8233453"/>
              <a:gd name="connsiteY4" fmla="*/ 714539 h 748633"/>
              <a:gd name="connsiteX0" fmla="*/ 359386 w 8233453"/>
              <a:gd name="connsiteY0" fmla="*/ 369576 h 403670"/>
              <a:gd name="connsiteX1" fmla="*/ 8064340 w 8233453"/>
              <a:gd name="connsiteY1" fmla="*/ 0 h 403670"/>
              <a:gd name="connsiteX2" fmla="*/ 8233453 w 8233453"/>
              <a:gd name="connsiteY2" fmla="*/ 403670 h 403670"/>
              <a:gd name="connsiteX3" fmla="*/ 0 w 8233453"/>
              <a:gd name="connsiteY3" fmla="*/ 392650 h 403670"/>
              <a:gd name="connsiteX4" fmla="*/ 359386 w 8233453"/>
              <a:gd name="connsiteY4" fmla="*/ 369576 h 403670"/>
              <a:gd name="connsiteX0" fmla="*/ 359386 w 8233453"/>
              <a:gd name="connsiteY0" fmla="*/ 544950 h 579044"/>
              <a:gd name="connsiteX1" fmla="*/ 8197879 w 8233453"/>
              <a:gd name="connsiteY1" fmla="*/ 0 h 579044"/>
              <a:gd name="connsiteX2" fmla="*/ 8233453 w 8233453"/>
              <a:gd name="connsiteY2" fmla="*/ 579044 h 579044"/>
              <a:gd name="connsiteX3" fmla="*/ 0 w 8233453"/>
              <a:gd name="connsiteY3" fmla="*/ 568024 h 579044"/>
              <a:gd name="connsiteX4" fmla="*/ 359386 w 8233453"/>
              <a:gd name="connsiteY4" fmla="*/ 544950 h 579044"/>
              <a:gd name="connsiteX0" fmla="*/ 359386 w 8233453"/>
              <a:gd name="connsiteY0" fmla="*/ 570282 h 604376"/>
              <a:gd name="connsiteX1" fmla="*/ 8196014 w 8233453"/>
              <a:gd name="connsiteY1" fmla="*/ 0 h 604376"/>
              <a:gd name="connsiteX2" fmla="*/ 8233453 w 8233453"/>
              <a:gd name="connsiteY2" fmla="*/ 604376 h 604376"/>
              <a:gd name="connsiteX3" fmla="*/ 0 w 8233453"/>
              <a:gd name="connsiteY3" fmla="*/ 593356 h 604376"/>
              <a:gd name="connsiteX4" fmla="*/ 359386 w 8233453"/>
              <a:gd name="connsiteY4" fmla="*/ 570282 h 604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3453" h="604376">
                <a:moveTo>
                  <a:pt x="359386" y="570282"/>
                </a:moveTo>
                <a:lnTo>
                  <a:pt x="8196014" y="0"/>
                </a:lnTo>
                <a:lnTo>
                  <a:pt x="8233453" y="604376"/>
                </a:lnTo>
                <a:lnTo>
                  <a:pt x="0" y="593356"/>
                </a:lnTo>
                <a:lnTo>
                  <a:pt x="359386" y="570282"/>
                </a:lnTo>
                <a:close/>
              </a:path>
            </a:pathLst>
          </a:custGeom>
          <a:solidFill>
            <a:srgbClr val="DDB82F">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629841" y="457200"/>
            <a:ext cx="2949178" cy="1600200"/>
          </a:xfrm>
        </p:spPr>
        <p:txBody>
          <a:bodyPr anchor="b"/>
          <a:lstStyle>
            <a:lvl1pPr>
              <a:defRPr sz="3200" b="1"/>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4135" y="5583279"/>
            <a:ext cx="2126385" cy="1502646"/>
          </a:xfrm>
          <a:prstGeom prst="rect">
            <a:avLst/>
          </a:prstGeom>
        </p:spPr>
      </p:pic>
      <p:sp>
        <p:nvSpPr>
          <p:cNvPr id="13" name="Title 1"/>
          <p:cNvSpPr txBox="1">
            <a:spLocks/>
          </p:cNvSpPr>
          <p:nvPr userDrawn="1"/>
        </p:nvSpPr>
        <p:spPr>
          <a:xfrm>
            <a:off x="628649" y="6097409"/>
            <a:ext cx="7886700" cy="9267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Arial" panose="020B0604020202020204" pitchFamily="34" charset="0"/>
              </a:defRPr>
            </a:lvl1pPr>
          </a:lstStyle>
          <a:p>
            <a:r>
              <a:rPr lang="en-GB" sz="1200" b="1" dirty="0">
                <a:solidFill>
                  <a:schemeClr val="bg1"/>
                </a:solidFill>
              </a:rPr>
              <a:t>Andy Abrahams </a:t>
            </a:r>
            <a:r>
              <a:rPr lang="en-GB" sz="1200" b="0" dirty="0">
                <a:solidFill>
                  <a:schemeClr val="bg1"/>
                </a:solidFill>
              </a:rPr>
              <a:t>– Elected Mayor        </a:t>
            </a:r>
            <a:r>
              <a:rPr lang="en-GB" sz="1200" b="1" dirty="0">
                <a:solidFill>
                  <a:schemeClr val="bg1"/>
                </a:solidFill>
              </a:rPr>
              <a:t>Hayley</a:t>
            </a:r>
            <a:r>
              <a:rPr lang="en-GB" sz="1200" b="1" baseline="0" dirty="0">
                <a:solidFill>
                  <a:schemeClr val="bg1"/>
                </a:solidFill>
              </a:rPr>
              <a:t> Barsby </a:t>
            </a:r>
            <a:r>
              <a:rPr lang="en-GB" sz="1200" b="0" baseline="0" dirty="0">
                <a:solidFill>
                  <a:schemeClr val="bg1"/>
                </a:solidFill>
              </a:rPr>
              <a:t>– Chief </a:t>
            </a:r>
            <a:r>
              <a:rPr lang="en-GB" sz="1200" b="0" dirty="0">
                <a:solidFill>
                  <a:schemeClr val="bg1"/>
                </a:solidFill>
              </a:rPr>
              <a:t>Executive Officer</a:t>
            </a:r>
          </a:p>
        </p:txBody>
      </p:sp>
    </p:spTree>
    <p:extLst>
      <p:ext uri="{BB962C8B-B14F-4D97-AF65-F5344CB8AC3E}">
        <p14:creationId xmlns:p14="http://schemas.microsoft.com/office/powerpoint/2010/main" val="7125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51569112"/>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8000" dirty="0"/>
              <a:t>Planning and Regeneration Update </a:t>
            </a:r>
          </a:p>
        </p:txBody>
      </p:sp>
      <p:sp>
        <p:nvSpPr>
          <p:cNvPr id="3" name="Text Placeholder 2"/>
          <p:cNvSpPr>
            <a:spLocks noGrp="1"/>
          </p:cNvSpPr>
          <p:nvPr>
            <p:ph type="body" idx="1"/>
          </p:nvPr>
        </p:nvSpPr>
        <p:spPr/>
        <p:txBody>
          <a:bodyPr>
            <a:normAutofit fontScale="70000" lnSpcReduction="20000"/>
          </a:bodyPr>
          <a:lstStyle/>
          <a:p>
            <a:r>
              <a:rPr lang="en-GB" sz="3200" dirty="0"/>
              <a:t>Martyn Saxton </a:t>
            </a:r>
          </a:p>
          <a:p>
            <a:r>
              <a:rPr lang="en-GB" sz="3200" dirty="0"/>
              <a:t>Head of Planning &amp; Regeneration</a:t>
            </a:r>
          </a:p>
        </p:txBody>
      </p:sp>
    </p:spTree>
    <p:extLst>
      <p:ext uri="{BB962C8B-B14F-4D97-AF65-F5344CB8AC3E}">
        <p14:creationId xmlns:p14="http://schemas.microsoft.com/office/powerpoint/2010/main" val="1182759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0095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28650" y="1068946"/>
            <a:ext cx="7886700" cy="5215944"/>
          </a:xfrm>
        </p:spPr>
        <p:txBody>
          <a:bodyPr>
            <a:normAutofit/>
          </a:bodyPr>
          <a:lstStyle/>
          <a:p>
            <a:r>
              <a:rPr lang="en-GB" sz="3200" dirty="0"/>
              <a:t>Local Plan </a:t>
            </a:r>
          </a:p>
          <a:p>
            <a:pPr lvl="1"/>
            <a:r>
              <a:rPr lang="en-GB" dirty="0"/>
              <a:t>Adopted September 2020</a:t>
            </a:r>
          </a:p>
          <a:p>
            <a:pPr lvl="1">
              <a:buFontTx/>
              <a:buChar char="-"/>
            </a:pPr>
            <a:endParaRPr lang="en-GB" sz="1200" dirty="0"/>
          </a:p>
          <a:p>
            <a:r>
              <a:rPr lang="en-GB" sz="3200" dirty="0"/>
              <a:t>Town Centre Master Plan</a:t>
            </a:r>
          </a:p>
          <a:p>
            <a:pPr lvl="1"/>
            <a:r>
              <a:rPr lang="en-GB" dirty="0"/>
              <a:t>Aim to revitalise town centre/visitor economy</a:t>
            </a:r>
          </a:p>
          <a:p>
            <a:pPr lvl="1"/>
            <a:r>
              <a:rPr lang="en-GB" dirty="0"/>
              <a:t>Consultation Summer 2021</a:t>
            </a:r>
          </a:p>
          <a:p>
            <a:pPr lvl="1"/>
            <a:r>
              <a:rPr lang="en-GB" dirty="0"/>
              <a:t>Final Masterplan Autumn 2021</a:t>
            </a:r>
          </a:p>
          <a:p>
            <a:r>
              <a:rPr lang="en-GB" sz="3200" dirty="0"/>
              <a:t>Statement of Community Involvement</a:t>
            </a:r>
          </a:p>
          <a:p>
            <a:pPr lvl="1"/>
            <a:r>
              <a:rPr lang="en-GB" dirty="0"/>
              <a:t>Consultation Summer 2021</a:t>
            </a:r>
          </a:p>
          <a:p>
            <a:r>
              <a:rPr lang="en-GB" sz="3200" dirty="0"/>
              <a:t>Planning Obligations SPD</a:t>
            </a:r>
          </a:p>
          <a:p>
            <a:pPr lvl="1"/>
            <a:r>
              <a:rPr lang="en-GB" dirty="0"/>
              <a:t>Consult Summer/Autumn 2021</a:t>
            </a:r>
          </a:p>
          <a:p>
            <a:pPr lvl="1"/>
            <a:endParaRPr lang="en-GB" sz="2800" dirty="0"/>
          </a:p>
          <a:p>
            <a:pPr lvl="1"/>
            <a:endParaRPr lang="en-GB" sz="2800" dirty="0"/>
          </a:p>
          <a:p>
            <a:pPr marL="457200" lvl="1" indent="0">
              <a:buNone/>
            </a:pPr>
            <a:endParaRPr lang="en-GB" dirty="0"/>
          </a:p>
          <a:p>
            <a:endParaRPr lang="en-GB" sz="3200" dirty="0"/>
          </a:p>
          <a:p>
            <a:pPr lvl="1">
              <a:buFontTx/>
              <a:buChar char="-"/>
            </a:pPr>
            <a:endParaRPr lang="en-GB" dirty="0"/>
          </a:p>
          <a:p>
            <a:pPr lvl="1">
              <a:buFontTx/>
              <a:buChar char="-"/>
            </a:pPr>
            <a:endParaRPr lang="en-GB" dirty="0"/>
          </a:p>
          <a:p>
            <a:pPr marL="457200" lvl="1" indent="0">
              <a:buNone/>
            </a:pPr>
            <a:endParaRPr lang="en-GB" dirty="0"/>
          </a:p>
          <a:p>
            <a:pPr marL="0" indent="0">
              <a:buNone/>
            </a:pPr>
            <a:endParaRPr lang="en-GB" dirty="0"/>
          </a:p>
        </p:txBody>
      </p:sp>
    </p:spTree>
    <p:extLst>
      <p:ext uri="{BB962C8B-B14F-4D97-AF65-F5344CB8AC3E}">
        <p14:creationId xmlns:p14="http://schemas.microsoft.com/office/powerpoint/2010/main" val="3843723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978794"/>
            <a:ext cx="7886700" cy="4739426"/>
          </a:xfrm>
        </p:spPr>
        <p:txBody>
          <a:bodyPr>
            <a:normAutofit/>
          </a:bodyPr>
          <a:lstStyle/>
          <a:p>
            <a:endParaRPr lang="en-GB" sz="3500" dirty="0"/>
          </a:p>
          <a:p>
            <a:r>
              <a:rPr lang="en-GB" sz="3500" dirty="0"/>
              <a:t>Towns Fund</a:t>
            </a:r>
          </a:p>
          <a:p>
            <a:endParaRPr lang="en-GB" sz="900" dirty="0"/>
          </a:p>
          <a:p>
            <a:pPr lvl="1">
              <a:buFontTx/>
              <a:buChar char="-"/>
            </a:pPr>
            <a:r>
              <a:rPr lang="en-GB" sz="2800" dirty="0"/>
              <a:t>Awarded £12.3m with the following projects prioritised;</a:t>
            </a:r>
          </a:p>
          <a:p>
            <a:pPr lvl="2">
              <a:buFontTx/>
              <a:buChar char="-"/>
            </a:pPr>
            <a:r>
              <a:rPr lang="en-GB" sz="2400" dirty="0"/>
              <a:t>VWNC Future Tech Exchange Development </a:t>
            </a:r>
          </a:p>
          <a:p>
            <a:pPr lvl="2">
              <a:buFontTx/>
              <a:buChar char="-"/>
            </a:pPr>
            <a:r>
              <a:rPr lang="en-GB" sz="2400" dirty="0"/>
              <a:t>Destination Mansfield Parks Programme</a:t>
            </a:r>
          </a:p>
          <a:p>
            <a:pPr lvl="2">
              <a:buFontTx/>
              <a:buChar char="-"/>
            </a:pPr>
            <a:r>
              <a:rPr lang="en-GB" sz="2400" dirty="0"/>
              <a:t>Destination Mansfield Branding Programme</a:t>
            </a:r>
          </a:p>
          <a:p>
            <a:pPr lvl="2">
              <a:buFontTx/>
              <a:buChar char="-"/>
            </a:pPr>
            <a:r>
              <a:rPr lang="en-GB" sz="2400" dirty="0"/>
              <a:t>MWHSG Micro Tech Units</a:t>
            </a:r>
          </a:p>
          <a:p>
            <a:pPr lvl="2">
              <a:buFontTx/>
              <a:buChar char="-"/>
            </a:pPr>
            <a:r>
              <a:rPr lang="en-GB" sz="2400" dirty="0"/>
              <a:t>SMART Mansfield Programme</a:t>
            </a:r>
          </a:p>
          <a:p>
            <a:pPr lvl="2">
              <a:buFontTx/>
              <a:buChar char="-"/>
            </a:pPr>
            <a:r>
              <a:rPr lang="en-GB" sz="2400" dirty="0" err="1"/>
              <a:t>Warsop</a:t>
            </a:r>
            <a:r>
              <a:rPr lang="en-GB" sz="2400" dirty="0"/>
              <a:t> Health Hub</a:t>
            </a:r>
            <a:endParaRPr lang="en-GB" sz="2800" dirty="0"/>
          </a:p>
          <a:p>
            <a:pPr lvl="1">
              <a:buFontTx/>
              <a:buChar char="-"/>
            </a:pPr>
            <a:endParaRPr lang="en-GB" sz="2600" dirty="0"/>
          </a:p>
        </p:txBody>
      </p:sp>
    </p:spTree>
    <p:extLst>
      <p:ext uri="{BB962C8B-B14F-4D97-AF65-F5344CB8AC3E}">
        <p14:creationId xmlns:p14="http://schemas.microsoft.com/office/powerpoint/2010/main" val="3197365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528644"/>
            <a:ext cx="7886700" cy="4151720"/>
          </a:xfrm>
        </p:spPr>
        <p:txBody>
          <a:bodyPr>
            <a:normAutofit fontScale="70000" lnSpcReduction="20000"/>
          </a:bodyPr>
          <a:lstStyle/>
          <a:p>
            <a:r>
              <a:rPr lang="en-GB" sz="2900" dirty="0"/>
              <a:t>£4 billion scheme which provides capital investment in local infrastructure, with particular focus on:</a:t>
            </a:r>
          </a:p>
          <a:p>
            <a:pPr lvl="1"/>
            <a:r>
              <a:rPr lang="en-GB" sz="2900" dirty="0"/>
              <a:t>Transport Investment</a:t>
            </a:r>
          </a:p>
          <a:p>
            <a:pPr lvl="1"/>
            <a:r>
              <a:rPr lang="en-GB" sz="2900" dirty="0"/>
              <a:t>Regeneration and Town Centre Investment</a:t>
            </a:r>
          </a:p>
          <a:p>
            <a:pPr lvl="1"/>
            <a:r>
              <a:rPr lang="en-GB" sz="2900" dirty="0"/>
              <a:t>Cultural Investment</a:t>
            </a:r>
          </a:p>
          <a:p>
            <a:pPr lvl="1"/>
            <a:endParaRPr lang="en-GB" sz="2900" dirty="0"/>
          </a:p>
          <a:p>
            <a:r>
              <a:rPr lang="en-GB" sz="2900" dirty="0"/>
              <a:t>Mansfield is classified as a Priority 1 area and can apply for up to £20m to support either one large projects or up to three individual projects</a:t>
            </a:r>
          </a:p>
          <a:p>
            <a:endParaRPr lang="en-GB" sz="2900" dirty="0"/>
          </a:p>
          <a:p>
            <a:r>
              <a:rPr lang="en-GB" sz="2900" dirty="0"/>
              <a:t>Funding is targeted towards places in need of:</a:t>
            </a:r>
          </a:p>
          <a:p>
            <a:pPr lvl="1"/>
            <a:r>
              <a:rPr lang="en-GB" sz="2900" dirty="0"/>
              <a:t>Economic Growth and Recovery</a:t>
            </a:r>
          </a:p>
          <a:p>
            <a:pPr lvl="1"/>
            <a:r>
              <a:rPr lang="en-GB" sz="2900" dirty="0"/>
              <a:t>Improved transport and connectivity</a:t>
            </a:r>
          </a:p>
          <a:p>
            <a:pPr lvl="1"/>
            <a:r>
              <a:rPr lang="en-GB" sz="2900" dirty="0"/>
              <a:t>Regeneration</a:t>
            </a:r>
          </a:p>
          <a:p>
            <a:endParaRPr lang="en-GB" dirty="0"/>
          </a:p>
        </p:txBody>
      </p:sp>
      <p:sp>
        <p:nvSpPr>
          <p:cNvPr id="3" name="Title 2"/>
          <p:cNvSpPr>
            <a:spLocks noGrp="1"/>
          </p:cNvSpPr>
          <p:nvPr>
            <p:ph type="title"/>
          </p:nvPr>
        </p:nvSpPr>
        <p:spPr/>
        <p:txBody>
          <a:bodyPr>
            <a:normAutofit/>
          </a:bodyPr>
          <a:lstStyle/>
          <a:p>
            <a:pPr algn="ctr"/>
            <a:r>
              <a:rPr lang="en-GB" sz="4000" dirty="0"/>
              <a:t>Levelling Up Fund</a:t>
            </a:r>
          </a:p>
        </p:txBody>
      </p:sp>
    </p:spTree>
    <p:extLst>
      <p:ext uri="{BB962C8B-B14F-4D97-AF65-F5344CB8AC3E}">
        <p14:creationId xmlns:p14="http://schemas.microsoft.com/office/powerpoint/2010/main" val="3515182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8417" y="1030497"/>
            <a:ext cx="8577469" cy="4992619"/>
          </a:xfrm>
        </p:spPr>
        <p:txBody>
          <a:bodyPr>
            <a:noAutofit/>
          </a:bodyPr>
          <a:lstStyle/>
          <a:p>
            <a:pPr marL="0" indent="0">
              <a:buNone/>
            </a:pPr>
            <a:r>
              <a:rPr lang="en-GB" sz="1600" b="1" dirty="0"/>
              <a:t>Scheme overview</a:t>
            </a:r>
          </a:p>
          <a:p>
            <a:r>
              <a:rPr lang="en-GB" sz="1600" dirty="0"/>
              <a:t>To help local areas prepare for the introduction of the UK Shared Prosperity Fund Community Renewal Fund bids are invited that build on local insight and knowledge, and project proposals that align with long-term strategic plans for local growth, target people most in need and support community renewal. </a:t>
            </a:r>
          </a:p>
          <a:p>
            <a:pPr marL="0" indent="0">
              <a:buNone/>
            </a:pPr>
            <a:r>
              <a:rPr lang="en-GB" sz="1800" b="1" dirty="0"/>
              <a:t>Aim</a:t>
            </a:r>
          </a:p>
          <a:p>
            <a:pPr marL="0" indent="0">
              <a:buNone/>
            </a:pPr>
            <a:r>
              <a:rPr lang="en-GB" sz="1600" dirty="0"/>
              <a:t>Projects must deliver and align with at least one of these investment priorities:</a:t>
            </a:r>
          </a:p>
          <a:p>
            <a:r>
              <a:rPr lang="en-GB" sz="1600" dirty="0"/>
              <a:t>Investment in skills.</a:t>
            </a:r>
          </a:p>
          <a:p>
            <a:r>
              <a:rPr lang="en-GB" sz="1600" dirty="0"/>
              <a:t>Investment for local business.</a:t>
            </a:r>
          </a:p>
          <a:p>
            <a:r>
              <a:rPr lang="en-GB" sz="1600" dirty="0"/>
              <a:t>Investment in communities and place.</a:t>
            </a:r>
          </a:p>
          <a:p>
            <a:r>
              <a:rPr lang="en-GB" sz="1600" dirty="0"/>
              <a:t>Supporting people into employment</a:t>
            </a:r>
          </a:p>
          <a:p>
            <a:pPr marL="0" indent="0">
              <a:buNone/>
            </a:pPr>
            <a:r>
              <a:rPr lang="en-GB" sz="1600" b="1" dirty="0"/>
              <a:t>Fund value &amp; process</a:t>
            </a:r>
          </a:p>
          <a:p>
            <a:r>
              <a:rPr lang="en-GB" sz="1600" dirty="0"/>
              <a:t>Mansfield, Bassetlaw and Newark and Sherwood allocated £3 million each (priority 1)</a:t>
            </a:r>
          </a:p>
          <a:p>
            <a:r>
              <a:rPr lang="en-GB" sz="1600" dirty="0"/>
              <a:t>Timeline: 14</a:t>
            </a:r>
            <a:r>
              <a:rPr lang="en-GB" sz="1600" baseline="30000" dirty="0"/>
              <a:t>th</a:t>
            </a:r>
            <a:r>
              <a:rPr lang="en-GB" sz="1600" dirty="0"/>
              <a:t> May bid subs to NCC, 18</a:t>
            </a:r>
            <a:r>
              <a:rPr lang="en-GB" sz="1600" baseline="30000" dirty="0"/>
              <a:t>th</a:t>
            </a:r>
            <a:r>
              <a:rPr lang="en-GB" sz="1600" dirty="0"/>
              <a:t> June successful subs to </a:t>
            </a:r>
            <a:r>
              <a:rPr lang="en-GB" sz="1600" dirty="0" err="1"/>
              <a:t>Gov</a:t>
            </a:r>
            <a:r>
              <a:rPr lang="en-GB" sz="1600" dirty="0"/>
              <a:t>, decision by Aug.</a:t>
            </a:r>
          </a:p>
          <a:p>
            <a:r>
              <a:rPr lang="en-GB" sz="1600" dirty="0"/>
              <a:t>Scheme completion and delivery by March 2022.</a:t>
            </a:r>
          </a:p>
        </p:txBody>
      </p:sp>
      <p:sp>
        <p:nvSpPr>
          <p:cNvPr id="3" name="Title 2"/>
          <p:cNvSpPr>
            <a:spLocks noGrp="1"/>
          </p:cNvSpPr>
          <p:nvPr>
            <p:ph type="title"/>
          </p:nvPr>
        </p:nvSpPr>
        <p:spPr>
          <a:xfrm>
            <a:off x="231086" y="283833"/>
            <a:ext cx="7427330" cy="926761"/>
          </a:xfrm>
        </p:spPr>
        <p:txBody>
          <a:bodyPr>
            <a:noAutofit/>
          </a:bodyPr>
          <a:lstStyle/>
          <a:p>
            <a:r>
              <a:rPr lang="en-GB" sz="3600" dirty="0"/>
              <a:t>Community Renewal Fund</a:t>
            </a:r>
          </a:p>
        </p:txBody>
      </p:sp>
    </p:spTree>
    <p:extLst>
      <p:ext uri="{BB962C8B-B14F-4D97-AF65-F5344CB8AC3E}">
        <p14:creationId xmlns:p14="http://schemas.microsoft.com/office/powerpoint/2010/main" val="269548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GB" dirty="0"/>
              <a:t>£13m scheme for redevelopment of the former bus station</a:t>
            </a:r>
          </a:p>
          <a:p>
            <a:r>
              <a:rPr lang="en-GB" dirty="0"/>
              <a:t>The scheme will create</a:t>
            </a:r>
          </a:p>
          <a:p>
            <a:pPr lvl="1"/>
            <a:r>
              <a:rPr lang="en-GB" dirty="0"/>
              <a:t>91 jobs</a:t>
            </a:r>
          </a:p>
          <a:p>
            <a:pPr lvl="1"/>
            <a:r>
              <a:rPr lang="en-GB" dirty="0"/>
              <a:t>100 bed hotel</a:t>
            </a:r>
          </a:p>
          <a:p>
            <a:pPr lvl="1"/>
            <a:r>
              <a:rPr lang="en-GB" dirty="0"/>
              <a:t>5,770 </a:t>
            </a:r>
            <a:r>
              <a:rPr lang="en-GB" dirty="0" err="1"/>
              <a:t>sq</a:t>
            </a:r>
            <a:r>
              <a:rPr lang="en-GB" dirty="0"/>
              <a:t> </a:t>
            </a:r>
            <a:r>
              <a:rPr lang="en-GB" dirty="0" err="1"/>
              <a:t>ft</a:t>
            </a:r>
            <a:r>
              <a:rPr lang="en-GB" dirty="0"/>
              <a:t> of leisure </a:t>
            </a:r>
            <a:r>
              <a:rPr lang="en-GB" dirty="0" err="1"/>
              <a:t>floorspace</a:t>
            </a:r>
            <a:r>
              <a:rPr lang="en-GB" dirty="0"/>
              <a:t> </a:t>
            </a:r>
          </a:p>
          <a:p>
            <a:r>
              <a:rPr lang="en-GB" dirty="0"/>
              <a:t>End users signed up to date are Taco Bell, Tim Hortons and Domino’s Pizza</a:t>
            </a:r>
          </a:p>
          <a:p>
            <a:r>
              <a:rPr lang="en-GB" dirty="0"/>
              <a:t>£668,388 has been secured from D2N2 and NCC towards the scheme</a:t>
            </a:r>
          </a:p>
          <a:p>
            <a:r>
              <a:rPr lang="en-GB" dirty="0"/>
              <a:t>Start imminent with the build period lasting 18 months.</a:t>
            </a:r>
          </a:p>
        </p:txBody>
      </p:sp>
      <p:sp>
        <p:nvSpPr>
          <p:cNvPr id="3" name="Title 2"/>
          <p:cNvSpPr>
            <a:spLocks noGrp="1"/>
          </p:cNvSpPr>
          <p:nvPr>
            <p:ph type="title"/>
          </p:nvPr>
        </p:nvSpPr>
        <p:spPr/>
        <p:txBody>
          <a:bodyPr>
            <a:normAutofit/>
          </a:bodyPr>
          <a:lstStyle/>
          <a:p>
            <a:pPr algn="ctr"/>
            <a:r>
              <a:rPr lang="en-GB" sz="4000" dirty="0"/>
              <a:t>Stockwell Gateway</a:t>
            </a:r>
          </a:p>
        </p:txBody>
      </p:sp>
    </p:spTree>
    <p:extLst>
      <p:ext uri="{BB962C8B-B14F-4D97-AF65-F5344CB8AC3E}">
        <p14:creationId xmlns:p14="http://schemas.microsoft.com/office/powerpoint/2010/main" val="2685427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500" dirty="0"/>
              <a:t>Town Hall Refurbishment Complete</a:t>
            </a:r>
          </a:p>
          <a:p>
            <a:endParaRPr lang="en-GB" sz="1100" dirty="0"/>
          </a:p>
          <a:p>
            <a:pPr lvl="1">
              <a:buFontTx/>
              <a:buChar char="-"/>
            </a:pPr>
            <a:r>
              <a:rPr lang="en-GB" sz="2800" dirty="0"/>
              <a:t>£1.4m scheme – under budget</a:t>
            </a:r>
          </a:p>
          <a:p>
            <a:pPr lvl="1">
              <a:buFontTx/>
              <a:buChar char="-"/>
            </a:pPr>
            <a:r>
              <a:rPr lang="en-GB" sz="2800" dirty="0"/>
              <a:t>2 offices units let to Halo Recruitment– 8 jobs safeguarded, 4 created with planned further expansion</a:t>
            </a:r>
          </a:p>
          <a:p>
            <a:pPr lvl="1">
              <a:buFontTx/>
              <a:buChar char="-"/>
            </a:pPr>
            <a:r>
              <a:rPr lang="en-GB" sz="2800" dirty="0"/>
              <a:t>2 retail units let to hair and retail operators</a:t>
            </a:r>
          </a:p>
          <a:p>
            <a:pPr lvl="1">
              <a:buFontTx/>
              <a:buChar char="-"/>
            </a:pPr>
            <a:r>
              <a:rPr lang="en-GB" sz="2800" dirty="0"/>
              <a:t>3 remaining units to be let</a:t>
            </a:r>
          </a:p>
          <a:p>
            <a:endParaRPr lang="en-GB" dirty="0"/>
          </a:p>
        </p:txBody>
      </p:sp>
    </p:spTree>
    <p:extLst>
      <p:ext uri="{BB962C8B-B14F-4D97-AF65-F5344CB8AC3E}">
        <p14:creationId xmlns:p14="http://schemas.microsoft.com/office/powerpoint/2010/main" val="3348818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068946"/>
            <a:ext cx="7886700" cy="4700789"/>
          </a:xfrm>
        </p:spPr>
        <p:txBody>
          <a:bodyPr>
            <a:normAutofit/>
          </a:bodyPr>
          <a:lstStyle/>
          <a:p>
            <a:endParaRPr lang="en-GB" sz="2000" dirty="0"/>
          </a:p>
          <a:p>
            <a:pPr marL="0" indent="0">
              <a:buNone/>
            </a:pPr>
            <a:endParaRPr lang="en-GB" sz="1800" dirty="0"/>
          </a:p>
          <a:p>
            <a:r>
              <a:rPr lang="en-GB" sz="3200" dirty="0"/>
              <a:t>Mansfield Townscape Heritage Project </a:t>
            </a:r>
          </a:p>
          <a:p>
            <a:pPr lvl="1">
              <a:buFontTx/>
              <a:buChar char="-"/>
            </a:pPr>
            <a:endParaRPr lang="en-GB" sz="800" dirty="0"/>
          </a:p>
          <a:p>
            <a:pPr lvl="1">
              <a:buFontTx/>
              <a:buChar char="-"/>
            </a:pPr>
            <a:r>
              <a:rPr lang="en-GB" dirty="0"/>
              <a:t>£850k National Lottery Heritage Fund</a:t>
            </a:r>
          </a:p>
          <a:p>
            <a:pPr lvl="1">
              <a:buFontTx/>
              <a:buChar char="-"/>
            </a:pPr>
            <a:r>
              <a:rPr lang="en-GB" dirty="0"/>
              <a:t>improvements/Renovate properties on Leeming Street/Market Place/Stockwell Gate</a:t>
            </a:r>
          </a:p>
          <a:p>
            <a:pPr lvl="1">
              <a:buFontTx/>
              <a:buChar char="-"/>
            </a:pPr>
            <a:r>
              <a:rPr lang="en-GB" dirty="0"/>
              <a:t>grant panel set up</a:t>
            </a:r>
          </a:p>
          <a:p>
            <a:pPr lvl="1">
              <a:buFontTx/>
              <a:buChar char="-"/>
            </a:pPr>
            <a:r>
              <a:rPr lang="en-GB" dirty="0"/>
              <a:t>launched on 3</a:t>
            </a:r>
            <a:r>
              <a:rPr lang="en-GB" baseline="30000" dirty="0"/>
              <a:t>rd</a:t>
            </a:r>
            <a:r>
              <a:rPr lang="en-GB" dirty="0"/>
              <a:t> September 2019 </a:t>
            </a:r>
          </a:p>
          <a:p>
            <a:pPr lvl="1">
              <a:buFontTx/>
              <a:buChar char="-"/>
            </a:pPr>
            <a:r>
              <a:rPr lang="en-GB" dirty="0"/>
              <a:t>ends 2024</a:t>
            </a:r>
          </a:p>
          <a:p>
            <a:pPr marL="457200" lvl="1" indent="0">
              <a:buNone/>
            </a:pPr>
            <a:endParaRPr lang="en-GB" dirty="0"/>
          </a:p>
        </p:txBody>
      </p:sp>
    </p:spTree>
    <p:extLst>
      <p:ext uri="{BB962C8B-B14F-4D97-AF65-F5344CB8AC3E}">
        <p14:creationId xmlns:p14="http://schemas.microsoft.com/office/powerpoint/2010/main" val="852422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49" y="1999250"/>
            <a:ext cx="8191259" cy="3568794"/>
          </a:xfrm>
        </p:spPr>
        <p:txBody>
          <a:bodyPr>
            <a:noAutofit/>
          </a:bodyPr>
          <a:lstStyle/>
          <a:p>
            <a:r>
              <a:rPr lang="en-GB" sz="2000" dirty="0"/>
              <a:t>Business portal </a:t>
            </a:r>
          </a:p>
          <a:p>
            <a:r>
              <a:rPr lang="en-GB" sz="2000" dirty="0"/>
              <a:t>1-2-1 Business advice</a:t>
            </a:r>
          </a:p>
          <a:p>
            <a:r>
              <a:rPr lang="en-GB" sz="2000" dirty="0"/>
              <a:t>Business start-up, growth, shop front and vacant shop Grants </a:t>
            </a:r>
          </a:p>
          <a:p>
            <a:r>
              <a:rPr lang="en-GB" sz="2000" dirty="0"/>
              <a:t>Covid-19 business support &amp; funding</a:t>
            </a:r>
          </a:p>
          <a:p>
            <a:r>
              <a:rPr lang="en-GB" sz="2000" dirty="0" err="1"/>
              <a:t>Brexit</a:t>
            </a:r>
            <a:r>
              <a:rPr lang="en-GB" sz="2000" dirty="0"/>
              <a:t> business readiness advice and training</a:t>
            </a:r>
          </a:p>
          <a:p>
            <a:r>
              <a:rPr lang="en-GB" sz="2000" dirty="0"/>
              <a:t>Regeneration Business Rates Relief Scheme launch</a:t>
            </a:r>
          </a:p>
          <a:p>
            <a:r>
              <a:rPr lang="en-GB" sz="2000" dirty="0"/>
              <a:t>Grant finder service </a:t>
            </a:r>
          </a:p>
          <a:p>
            <a:r>
              <a:rPr lang="en-GB" sz="2000" dirty="0"/>
              <a:t>Promotion, news and information </a:t>
            </a:r>
          </a:p>
        </p:txBody>
      </p:sp>
      <p:sp>
        <p:nvSpPr>
          <p:cNvPr id="3" name="Title 2"/>
          <p:cNvSpPr>
            <a:spLocks noGrp="1"/>
          </p:cNvSpPr>
          <p:nvPr>
            <p:ph type="title"/>
          </p:nvPr>
        </p:nvSpPr>
        <p:spPr>
          <a:xfrm>
            <a:off x="2504303" y="601883"/>
            <a:ext cx="6011047" cy="926761"/>
          </a:xfrm>
        </p:spPr>
        <p:txBody>
          <a:bodyPr/>
          <a:lstStyle/>
          <a:p>
            <a:r>
              <a:rPr lang="en-GB" dirty="0"/>
              <a:t>Business support</a:t>
            </a:r>
          </a:p>
        </p:txBody>
      </p:sp>
      <p:pic>
        <p:nvPicPr>
          <p:cNvPr id="4" name="Picture 3" descr="Making Mansfield Business logo 2"/>
          <p:cNvPicPr/>
          <p:nvPr/>
        </p:nvPicPr>
        <p:blipFill>
          <a:blip r:embed="rId3">
            <a:extLst>
              <a:ext uri="{28A0092B-C50C-407E-A947-70E740481C1C}">
                <a14:useLocalDpi xmlns:a14="http://schemas.microsoft.com/office/drawing/2010/main" val="0"/>
              </a:ext>
            </a:extLst>
          </a:blip>
          <a:srcRect/>
          <a:stretch>
            <a:fillRect/>
          </a:stretch>
        </p:blipFill>
        <p:spPr bwMode="auto">
          <a:xfrm>
            <a:off x="775506" y="518984"/>
            <a:ext cx="1661346" cy="1158150"/>
          </a:xfrm>
          <a:prstGeom prst="rect">
            <a:avLst/>
          </a:prstGeom>
          <a:noFill/>
          <a:ln>
            <a:noFill/>
          </a:ln>
        </p:spPr>
      </p:pic>
    </p:spTree>
    <p:extLst>
      <p:ext uri="{BB962C8B-B14F-4D97-AF65-F5344CB8AC3E}">
        <p14:creationId xmlns:p14="http://schemas.microsoft.com/office/powerpoint/2010/main" val="10846033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1845</TotalTime>
  <Words>952</Words>
  <Application>Microsoft Office PowerPoint</Application>
  <PresentationFormat>On-screen Show (4:3)</PresentationFormat>
  <Paragraphs>105</Paragraphs>
  <Slides>10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Planning and Regeneration Update </vt:lpstr>
      <vt:lpstr>PowerPoint Presentation</vt:lpstr>
      <vt:lpstr>PowerPoint Presentation</vt:lpstr>
      <vt:lpstr>Levelling Up Fund</vt:lpstr>
      <vt:lpstr>Community Renewal Fund</vt:lpstr>
      <vt:lpstr>Stockwell Gateway</vt:lpstr>
      <vt:lpstr>PowerPoint Presentation</vt:lpstr>
      <vt:lpstr>PowerPoint Presentation</vt:lpstr>
      <vt:lpstr>Business support</vt:lpstr>
      <vt:lpstr>PowerPoint Presentation</vt:lpstr>
    </vt:vector>
  </TitlesOfParts>
  <Company>Mansfield District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&amp; Regeneration Update</dc:title>
  <dc:creator>Bek Daft</dc:creator>
  <cp:lastModifiedBy>Christopher Jarvis</cp:lastModifiedBy>
  <cp:revision>178</cp:revision>
  <cp:lastPrinted>2019-06-04T12:11:26Z</cp:lastPrinted>
  <dcterms:created xsi:type="dcterms:W3CDTF">2019-04-05T09:55:14Z</dcterms:created>
  <dcterms:modified xsi:type="dcterms:W3CDTF">2024-03-15T12:56:08Z</dcterms:modified>
</cp:coreProperties>
</file>