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81" r:id="rId2"/>
    <p:sldId id="279" r:id="rId3"/>
    <p:sldId id="274" r:id="rId4"/>
    <p:sldId id="290" r:id="rId5"/>
    <p:sldId id="291" r:id="rId6"/>
    <p:sldId id="288" r:id="rId7"/>
    <p:sldId id="280" r:id="rId8"/>
    <p:sldId id="277" r:id="rId9"/>
    <p:sldId id="286" r:id="rId10"/>
    <p:sldId id="283"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82F"/>
    <a:srgbClr val="404040"/>
    <a:srgbClr val="6E33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44484" autoAdjust="0"/>
  </p:normalViewPr>
  <p:slideViewPr>
    <p:cSldViewPr snapToGrid="0">
      <p:cViewPr varScale="1">
        <p:scale>
          <a:sx n="112" d="100"/>
          <a:sy n="112" d="100"/>
        </p:scale>
        <p:origin x="1182" y="96"/>
      </p:cViewPr>
      <p:guideLst>
        <p:guide orient="horz" pos="2160"/>
        <p:guide pos="2880"/>
      </p:guideLst>
    </p:cSldViewPr>
  </p:slideViewPr>
  <p:outlineViewPr>
    <p:cViewPr>
      <p:scale>
        <a:sx n="33" d="100"/>
        <a:sy n="33" d="100"/>
      </p:scale>
      <p:origin x="0" y="3048"/>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r>
              <a:rPr lang="en-GB"/>
              <a:t>07/06/2019</a:t>
            </a:r>
          </a:p>
        </p:txBody>
      </p:sp>
      <p:sp>
        <p:nvSpPr>
          <p:cNvPr id="4" name="Footer Placeholder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6B10DF77-8B09-4BB5-AB5E-FA5AF1F0E606}" type="slidenum">
              <a:rPr lang="en-GB" smtClean="0"/>
              <a:t>‹#›</a:t>
            </a:fld>
            <a:endParaRPr lang="en-GB"/>
          </a:p>
        </p:txBody>
      </p:sp>
    </p:spTree>
    <p:extLst>
      <p:ext uri="{BB962C8B-B14F-4D97-AF65-F5344CB8AC3E}">
        <p14:creationId xmlns:p14="http://schemas.microsoft.com/office/powerpoint/2010/main" val="3693445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r>
              <a:rPr lang="en-GB"/>
              <a:t>07/06/2019</a:t>
            </a:r>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341B85A-EB3E-46E3-B469-7E473E1CAE9D}" type="slidenum">
              <a:rPr lang="en-GB" smtClean="0"/>
              <a:t>‹#›</a:t>
            </a:fld>
            <a:endParaRPr lang="en-GB"/>
          </a:p>
        </p:txBody>
      </p:sp>
    </p:spTree>
    <p:extLst>
      <p:ext uri="{BB962C8B-B14F-4D97-AF65-F5344CB8AC3E}">
        <p14:creationId xmlns:p14="http://schemas.microsoft.com/office/powerpoint/2010/main" val="337555907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CE3555-29FF-4F15-BDED-9BE0959D3674}" type="slidenum">
              <a:rPr lang="en-GB" smtClean="0"/>
              <a:t>5</a:t>
            </a:fld>
            <a:endParaRPr lang="en-GB"/>
          </a:p>
        </p:txBody>
      </p:sp>
    </p:spTree>
    <p:extLst>
      <p:ext uri="{BB962C8B-B14F-4D97-AF65-F5344CB8AC3E}">
        <p14:creationId xmlns:p14="http://schemas.microsoft.com/office/powerpoint/2010/main" val="1025559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Website launch - Launch of a new MDC business support website following closure of the shared service - www.mansfield.gov.uk/makingbusiness </a:t>
            </a:r>
          </a:p>
          <a:p>
            <a:r>
              <a:rPr lang="en-GB" dirty="0"/>
              <a:t>Business advice - Business start-up, growth advice, account management and triage service delivery - https://www.mansfield.gov.uk/business-support-1/business-advice/1 </a:t>
            </a:r>
          </a:p>
          <a:p>
            <a:r>
              <a:rPr lang="en-GB" dirty="0"/>
              <a:t>Covid-19 business support and access to Gov. funding schemes. - https://www.mansfield.gov.uk/coronavirus/business </a:t>
            </a:r>
          </a:p>
          <a:p>
            <a:r>
              <a:rPr lang="en-GB" dirty="0"/>
              <a:t>Brexit business readiness support, training, adaptation and launch of dedicated website – www.brexitreadiness.org</a:t>
            </a:r>
          </a:p>
          <a:p>
            <a:r>
              <a:rPr lang="en-GB" dirty="0"/>
              <a:t>Business growth Grants - Delivery of business start-up (</a:t>
            </a:r>
            <a:r>
              <a:rPr lang="en-GB" dirty="0" err="1"/>
              <a:t>upto</a:t>
            </a:r>
            <a:r>
              <a:rPr lang="en-GB" dirty="0"/>
              <a:t> £1000 – increasing to £2,500 from 1st April), growth, shopfront improvement shop and vacant shop grants (</a:t>
            </a:r>
            <a:r>
              <a:rPr lang="en-GB" dirty="0" err="1"/>
              <a:t>upto</a:t>
            </a:r>
            <a:r>
              <a:rPr lang="en-GB" dirty="0"/>
              <a:t> £2500) - https://www.mansfield.gov.uk/business-support-1/business-grant-schemes-1/1</a:t>
            </a:r>
          </a:p>
          <a:p>
            <a:r>
              <a:rPr lang="en-GB" dirty="0"/>
              <a:t>Additional £79,000 grants from MDC will be made available for business start-up, growth and retail from 1st April 2021</a:t>
            </a:r>
          </a:p>
          <a:p>
            <a:r>
              <a:rPr lang="en-GB" dirty="0"/>
              <a:t>Regeneration Business Rates Relief Scheme launch (75% rates relief on new sites over two years over £51K RV) - https://www.mansfield.gov.uk/xfp/form/199 </a:t>
            </a:r>
          </a:p>
          <a:p>
            <a:r>
              <a:rPr lang="en-GB" dirty="0"/>
              <a:t>Grant finder service launch – Self serve search engine to access funding for any businesses dedicated to Mansfield businesses- https://www.idoxopen4business.co.uk/mansfield </a:t>
            </a:r>
          </a:p>
          <a:p>
            <a:r>
              <a:rPr lang="en-GB" dirty="0"/>
              <a:t>Commercial Property and land search service - https://portal.ashfield-mansfield.com/property-search/ </a:t>
            </a:r>
          </a:p>
          <a:p>
            <a:r>
              <a:rPr lang="en-GB" dirty="0"/>
              <a:t>Kickstart scheme - Supporting business adopting the Kickstart programme to recruit 16-24 year olds - https://www.mansfield.gov.uk/business-support-1/kickstart-scheme </a:t>
            </a:r>
          </a:p>
          <a:p>
            <a:r>
              <a:rPr lang="en-GB" dirty="0"/>
              <a:t>Developing the workforce - Supporting business in developing their workforce via partner engagement - https://www.mansfield.gov.uk/business-support-1/developing-workforce/1 </a:t>
            </a:r>
          </a:p>
          <a:p>
            <a:r>
              <a:rPr lang="en-GB" dirty="0"/>
              <a:t>Partnership development - Working with the D2N2 LEP, NCC and N2 Group, Economy Cell and Enterprise Partners to address wider Economic Recovery and Growth initiatives and strategic plans.</a:t>
            </a:r>
          </a:p>
          <a:p>
            <a:r>
              <a:rPr lang="en-GB" dirty="0"/>
              <a:t>Promotion and information - Work with Marketing department to development, enhance and delivery of business critical information and local initiatives. Effectively build business contact lists and subscription for direct business engagement and social media messages .e.g. Weekly business mailers.</a:t>
            </a:r>
          </a:p>
          <a:p>
            <a:r>
              <a:rPr lang="en-GB" dirty="0"/>
              <a:t>Networks - Working with local business networks and support engagement via cluster engagement for peer to peer business growth activity, training and migration to the changing economic climate e.g. 2020, Chamber of Commerce and FSB.</a:t>
            </a:r>
          </a:p>
          <a:p>
            <a:r>
              <a:rPr lang="en-GB" dirty="0"/>
              <a:t>Procurement, Mansfield BID and internal projects – Supporting development and improvement of the Council local procurement processes, recovery and initiatives e.g. Towns Fund, town centre and BID election support etc.</a:t>
            </a:r>
          </a:p>
          <a:p>
            <a:endParaRPr lang="en-GB" dirty="0"/>
          </a:p>
          <a:p>
            <a:endParaRPr lang="en-GB" dirty="0"/>
          </a:p>
        </p:txBody>
      </p:sp>
      <p:sp>
        <p:nvSpPr>
          <p:cNvPr id="4" name="Slide Number Placeholder 3"/>
          <p:cNvSpPr>
            <a:spLocks noGrp="1"/>
          </p:cNvSpPr>
          <p:nvPr>
            <p:ph type="sldNum" sz="quarter" idx="10"/>
          </p:nvPr>
        </p:nvSpPr>
        <p:spPr/>
        <p:txBody>
          <a:bodyPr/>
          <a:lstStyle/>
          <a:p>
            <a:fld id="{A5CE3555-29FF-4F15-BDED-9BE0959D3674}" type="slidenum">
              <a:rPr lang="en-GB" smtClean="0"/>
              <a:t>9</a:t>
            </a:fld>
            <a:endParaRPr lang="en-GB"/>
          </a:p>
        </p:txBody>
      </p:sp>
    </p:spTree>
    <p:extLst>
      <p:ext uri="{BB962C8B-B14F-4D97-AF65-F5344CB8AC3E}">
        <p14:creationId xmlns:p14="http://schemas.microsoft.com/office/powerpoint/2010/main" val="2942207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rot="21390170">
            <a:off x="-66043" y="4440566"/>
            <a:ext cx="9301093" cy="2713507"/>
          </a:xfrm>
          <a:custGeom>
            <a:avLst/>
            <a:gdLst>
              <a:gd name="connsiteX0" fmla="*/ 0 w 9785676"/>
              <a:gd name="connsiteY0" fmla="*/ 0 h 3144375"/>
              <a:gd name="connsiteX1" fmla="*/ 9785676 w 9785676"/>
              <a:gd name="connsiteY1" fmla="*/ 0 h 3144375"/>
              <a:gd name="connsiteX2" fmla="*/ 9785676 w 9785676"/>
              <a:gd name="connsiteY2" fmla="*/ 3144375 h 3144375"/>
              <a:gd name="connsiteX3" fmla="*/ 0 w 9785676"/>
              <a:gd name="connsiteY3" fmla="*/ 3144375 h 3144375"/>
              <a:gd name="connsiteX4" fmla="*/ 0 w 9785676"/>
              <a:gd name="connsiteY4" fmla="*/ 0 h 3144375"/>
              <a:gd name="connsiteX0" fmla="*/ 214201 w 9785676"/>
              <a:gd name="connsiteY0" fmla="*/ 0 h 3163241"/>
              <a:gd name="connsiteX1" fmla="*/ 9785676 w 9785676"/>
              <a:gd name="connsiteY1" fmla="*/ 18866 h 3163241"/>
              <a:gd name="connsiteX2" fmla="*/ 9785676 w 9785676"/>
              <a:gd name="connsiteY2" fmla="*/ 3163241 h 3163241"/>
              <a:gd name="connsiteX3" fmla="*/ 0 w 9785676"/>
              <a:gd name="connsiteY3" fmla="*/ 3163241 h 3163241"/>
              <a:gd name="connsiteX4" fmla="*/ 214201 w 9785676"/>
              <a:gd name="connsiteY4" fmla="*/ 0 h 3163241"/>
              <a:gd name="connsiteX0" fmla="*/ 214201 w 9785676"/>
              <a:gd name="connsiteY0" fmla="*/ 0 h 3163241"/>
              <a:gd name="connsiteX1" fmla="*/ 9413580 w 9785676"/>
              <a:gd name="connsiteY1" fmla="*/ 6778 h 3163241"/>
              <a:gd name="connsiteX2" fmla="*/ 9785676 w 9785676"/>
              <a:gd name="connsiteY2" fmla="*/ 3163241 h 3163241"/>
              <a:gd name="connsiteX3" fmla="*/ 0 w 9785676"/>
              <a:gd name="connsiteY3" fmla="*/ 3163241 h 3163241"/>
              <a:gd name="connsiteX4" fmla="*/ 214201 w 9785676"/>
              <a:gd name="connsiteY4" fmla="*/ 0 h 3163241"/>
              <a:gd name="connsiteX0" fmla="*/ 0 w 9571475"/>
              <a:gd name="connsiteY0" fmla="*/ 0 h 3163241"/>
              <a:gd name="connsiteX1" fmla="*/ 9199379 w 9571475"/>
              <a:gd name="connsiteY1" fmla="*/ 6778 h 3163241"/>
              <a:gd name="connsiteX2" fmla="*/ 9571475 w 9571475"/>
              <a:gd name="connsiteY2" fmla="*/ 3163241 h 3163241"/>
              <a:gd name="connsiteX3" fmla="*/ 85021 w 9571475"/>
              <a:gd name="connsiteY3" fmla="*/ 2276074 h 3163241"/>
              <a:gd name="connsiteX4" fmla="*/ 0 w 9571475"/>
              <a:gd name="connsiteY4" fmla="*/ 0 h 3163241"/>
              <a:gd name="connsiteX0" fmla="*/ 131362 w 9702837"/>
              <a:gd name="connsiteY0" fmla="*/ 0 h 3163241"/>
              <a:gd name="connsiteX1" fmla="*/ 9330741 w 9702837"/>
              <a:gd name="connsiteY1" fmla="*/ 6778 h 3163241"/>
              <a:gd name="connsiteX2" fmla="*/ 9702837 w 9702837"/>
              <a:gd name="connsiteY2" fmla="*/ 3163241 h 3163241"/>
              <a:gd name="connsiteX3" fmla="*/ 0 w 9702837"/>
              <a:gd name="connsiteY3" fmla="*/ 2156326 h 3163241"/>
              <a:gd name="connsiteX4" fmla="*/ 131362 w 9702837"/>
              <a:gd name="connsiteY4" fmla="*/ 0 h 3163241"/>
              <a:gd name="connsiteX0" fmla="*/ 131362 w 9330741"/>
              <a:gd name="connsiteY0" fmla="*/ 0 h 2272298"/>
              <a:gd name="connsiteX1" fmla="*/ 9330741 w 9330741"/>
              <a:gd name="connsiteY1" fmla="*/ 6778 h 2272298"/>
              <a:gd name="connsiteX2" fmla="*/ 8894441 w 9330741"/>
              <a:gd name="connsiteY2" fmla="*/ 2272298 h 2272298"/>
              <a:gd name="connsiteX3" fmla="*/ 0 w 9330741"/>
              <a:gd name="connsiteY3" fmla="*/ 2156326 h 2272298"/>
              <a:gd name="connsiteX4" fmla="*/ 131362 w 9330741"/>
              <a:gd name="connsiteY4" fmla="*/ 0 h 2272298"/>
              <a:gd name="connsiteX0" fmla="*/ 131362 w 9330741"/>
              <a:gd name="connsiteY0" fmla="*/ 0 h 2713023"/>
              <a:gd name="connsiteX1" fmla="*/ 9330741 w 9330741"/>
              <a:gd name="connsiteY1" fmla="*/ 6778 h 2713023"/>
              <a:gd name="connsiteX2" fmla="*/ 9133817 w 9330741"/>
              <a:gd name="connsiteY2" fmla="*/ 2713023 h 2713023"/>
              <a:gd name="connsiteX3" fmla="*/ 0 w 9330741"/>
              <a:gd name="connsiteY3" fmla="*/ 2156326 h 2713023"/>
              <a:gd name="connsiteX4" fmla="*/ 131362 w 9330741"/>
              <a:gd name="connsiteY4" fmla="*/ 0 h 2713023"/>
              <a:gd name="connsiteX0" fmla="*/ 131362 w 9309515"/>
              <a:gd name="connsiteY0" fmla="*/ 0 h 2713023"/>
              <a:gd name="connsiteX1" fmla="*/ 9309515 w 9309515"/>
              <a:gd name="connsiteY1" fmla="*/ 5481 h 2713023"/>
              <a:gd name="connsiteX2" fmla="*/ 9133817 w 9309515"/>
              <a:gd name="connsiteY2" fmla="*/ 2713023 h 2713023"/>
              <a:gd name="connsiteX3" fmla="*/ 0 w 9309515"/>
              <a:gd name="connsiteY3" fmla="*/ 2156326 h 2713023"/>
              <a:gd name="connsiteX4" fmla="*/ 131362 w 9309515"/>
              <a:gd name="connsiteY4" fmla="*/ 0 h 2713023"/>
              <a:gd name="connsiteX0" fmla="*/ 131362 w 9301093"/>
              <a:gd name="connsiteY0" fmla="*/ 0 h 2713023"/>
              <a:gd name="connsiteX1" fmla="*/ 9301093 w 9301093"/>
              <a:gd name="connsiteY1" fmla="*/ 12933 h 2713023"/>
              <a:gd name="connsiteX2" fmla="*/ 9133817 w 9301093"/>
              <a:gd name="connsiteY2" fmla="*/ 2713023 h 2713023"/>
              <a:gd name="connsiteX3" fmla="*/ 0 w 9301093"/>
              <a:gd name="connsiteY3" fmla="*/ 2156326 h 2713023"/>
              <a:gd name="connsiteX4" fmla="*/ 131362 w 9301093"/>
              <a:gd name="connsiteY4" fmla="*/ 0 h 2713023"/>
              <a:gd name="connsiteX0" fmla="*/ 131362 w 9301093"/>
              <a:gd name="connsiteY0" fmla="*/ 0 h 2586391"/>
              <a:gd name="connsiteX1" fmla="*/ 9301093 w 9301093"/>
              <a:gd name="connsiteY1" fmla="*/ 12933 h 2586391"/>
              <a:gd name="connsiteX2" fmla="*/ 8886639 w 9301093"/>
              <a:gd name="connsiteY2" fmla="*/ 2586391 h 2586391"/>
              <a:gd name="connsiteX3" fmla="*/ 0 w 9301093"/>
              <a:gd name="connsiteY3" fmla="*/ 2156326 h 2586391"/>
              <a:gd name="connsiteX4" fmla="*/ 131362 w 9301093"/>
              <a:gd name="connsiteY4" fmla="*/ 0 h 2586391"/>
              <a:gd name="connsiteX0" fmla="*/ 131362 w 9301093"/>
              <a:gd name="connsiteY0" fmla="*/ 0 h 2713507"/>
              <a:gd name="connsiteX1" fmla="*/ 9301093 w 9301093"/>
              <a:gd name="connsiteY1" fmla="*/ 12933 h 2713507"/>
              <a:gd name="connsiteX2" fmla="*/ 9141753 w 9301093"/>
              <a:gd name="connsiteY2" fmla="*/ 2713507 h 2713507"/>
              <a:gd name="connsiteX3" fmla="*/ 0 w 9301093"/>
              <a:gd name="connsiteY3" fmla="*/ 2156326 h 2713507"/>
              <a:gd name="connsiteX4" fmla="*/ 131362 w 9301093"/>
              <a:gd name="connsiteY4" fmla="*/ 0 h 27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1093" h="2713507">
                <a:moveTo>
                  <a:pt x="131362" y="0"/>
                </a:moveTo>
                <a:lnTo>
                  <a:pt x="9301093" y="12933"/>
                </a:lnTo>
                <a:lnTo>
                  <a:pt x="9141753" y="2713507"/>
                </a:lnTo>
                <a:lnTo>
                  <a:pt x="0" y="2156326"/>
                </a:lnTo>
                <a:lnTo>
                  <a:pt x="131362"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1433" y="4935728"/>
            <a:ext cx="2731515" cy="1930271"/>
          </a:xfrm>
          <a:prstGeom prst="rect">
            <a:avLst/>
          </a:prstGeom>
        </p:spPr>
      </p:pic>
      <p:sp>
        <p:nvSpPr>
          <p:cNvPr id="9" name="Rectangle 8"/>
          <p:cNvSpPr/>
          <p:nvPr userDrawn="1"/>
        </p:nvSpPr>
        <p:spPr>
          <a:xfrm rot="21390170">
            <a:off x="-182644" y="-251033"/>
            <a:ext cx="9468089" cy="5516045"/>
          </a:xfrm>
          <a:custGeom>
            <a:avLst/>
            <a:gdLst>
              <a:gd name="connsiteX0" fmla="*/ 0 w 10917358"/>
              <a:gd name="connsiteY0" fmla="*/ 0 h 6543744"/>
              <a:gd name="connsiteX1" fmla="*/ 10917358 w 10917358"/>
              <a:gd name="connsiteY1" fmla="*/ 0 h 6543744"/>
              <a:gd name="connsiteX2" fmla="*/ 10917358 w 10917358"/>
              <a:gd name="connsiteY2" fmla="*/ 6543744 h 6543744"/>
              <a:gd name="connsiteX3" fmla="*/ 0 w 10917358"/>
              <a:gd name="connsiteY3" fmla="*/ 6543744 h 6543744"/>
              <a:gd name="connsiteX4" fmla="*/ 0 w 10917358"/>
              <a:gd name="connsiteY4" fmla="*/ 0 h 6543744"/>
              <a:gd name="connsiteX0" fmla="*/ 0 w 10917358"/>
              <a:gd name="connsiteY0" fmla="*/ 0 h 6543744"/>
              <a:gd name="connsiteX1" fmla="*/ 10220556 w 10917358"/>
              <a:gd name="connsiteY1" fmla="*/ 1934277 h 6543744"/>
              <a:gd name="connsiteX2" fmla="*/ 10917358 w 10917358"/>
              <a:gd name="connsiteY2" fmla="*/ 6543744 h 6543744"/>
              <a:gd name="connsiteX3" fmla="*/ 0 w 10917358"/>
              <a:gd name="connsiteY3" fmla="*/ 6543744 h 6543744"/>
              <a:gd name="connsiteX4" fmla="*/ 0 w 10917358"/>
              <a:gd name="connsiteY4" fmla="*/ 0 h 6543744"/>
              <a:gd name="connsiteX0" fmla="*/ 1663490 w 10917358"/>
              <a:gd name="connsiteY0" fmla="*/ 0 h 4834879"/>
              <a:gd name="connsiteX1" fmla="*/ 10220556 w 10917358"/>
              <a:gd name="connsiteY1" fmla="*/ 225412 h 4834879"/>
              <a:gd name="connsiteX2" fmla="*/ 10917358 w 10917358"/>
              <a:gd name="connsiteY2" fmla="*/ 4834879 h 4834879"/>
              <a:gd name="connsiteX3" fmla="*/ 0 w 10917358"/>
              <a:gd name="connsiteY3" fmla="*/ 4834879 h 4834879"/>
              <a:gd name="connsiteX4" fmla="*/ 1663490 w 10917358"/>
              <a:gd name="connsiteY4" fmla="*/ 0 h 4834879"/>
              <a:gd name="connsiteX0" fmla="*/ 1609494 w 10917358"/>
              <a:gd name="connsiteY0" fmla="*/ 0 h 5529277"/>
              <a:gd name="connsiteX1" fmla="*/ 10220556 w 10917358"/>
              <a:gd name="connsiteY1" fmla="*/ 919810 h 5529277"/>
              <a:gd name="connsiteX2" fmla="*/ 10917358 w 10917358"/>
              <a:gd name="connsiteY2" fmla="*/ 5529277 h 5529277"/>
              <a:gd name="connsiteX3" fmla="*/ 0 w 10917358"/>
              <a:gd name="connsiteY3" fmla="*/ 5529277 h 5529277"/>
              <a:gd name="connsiteX4" fmla="*/ 1609494 w 10917358"/>
              <a:gd name="connsiteY4" fmla="*/ 0 h 5529277"/>
              <a:gd name="connsiteX0" fmla="*/ 1609494 w 10917358"/>
              <a:gd name="connsiteY0" fmla="*/ 0 h 5529277"/>
              <a:gd name="connsiteX1" fmla="*/ 10641412 w 10917358"/>
              <a:gd name="connsiteY1" fmla="*/ 608017 h 5529277"/>
              <a:gd name="connsiteX2" fmla="*/ 10917358 w 10917358"/>
              <a:gd name="connsiteY2" fmla="*/ 5529277 h 5529277"/>
              <a:gd name="connsiteX3" fmla="*/ 0 w 10917358"/>
              <a:gd name="connsiteY3" fmla="*/ 5529277 h 5529277"/>
              <a:gd name="connsiteX4" fmla="*/ 1609494 w 10917358"/>
              <a:gd name="connsiteY4" fmla="*/ 0 h 5529277"/>
              <a:gd name="connsiteX0" fmla="*/ 1609494 w 10641412"/>
              <a:gd name="connsiteY0" fmla="*/ 0 h 5529277"/>
              <a:gd name="connsiteX1" fmla="*/ 10641412 w 10641412"/>
              <a:gd name="connsiteY1" fmla="*/ 608017 h 5529277"/>
              <a:gd name="connsiteX2" fmla="*/ 10260856 w 10641412"/>
              <a:gd name="connsiteY2" fmla="*/ 5489156 h 5529277"/>
              <a:gd name="connsiteX3" fmla="*/ 0 w 10641412"/>
              <a:gd name="connsiteY3" fmla="*/ 5529277 h 5529277"/>
              <a:gd name="connsiteX4" fmla="*/ 1609494 w 10641412"/>
              <a:gd name="connsiteY4" fmla="*/ 0 h 5529277"/>
              <a:gd name="connsiteX0" fmla="*/ 1609494 w 10641412"/>
              <a:gd name="connsiteY0" fmla="*/ 0 h 5529277"/>
              <a:gd name="connsiteX1" fmla="*/ 10641412 w 10641412"/>
              <a:gd name="connsiteY1" fmla="*/ 608017 h 5529277"/>
              <a:gd name="connsiteX2" fmla="*/ 10372942 w 10641412"/>
              <a:gd name="connsiteY2" fmla="*/ 5496005 h 5529277"/>
              <a:gd name="connsiteX3" fmla="*/ 0 w 10641412"/>
              <a:gd name="connsiteY3" fmla="*/ 5529277 h 5529277"/>
              <a:gd name="connsiteX4" fmla="*/ 1609494 w 10641412"/>
              <a:gd name="connsiteY4" fmla="*/ 0 h 5529277"/>
              <a:gd name="connsiteX0" fmla="*/ 403684 w 9435602"/>
              <a:gd name="connsiteY0" fmla="*/ 0 h 5522608"/>
              <a:gd name="connsiteX1" fmla="*/ 9435602 w 9435602"/>
              <a:gd name="connsiteY1" fmla="*/ 608017 h 5522608"/>
              <a:gd name="connsiteX2" fmla="*/ 9167132 w 9435602"/>
              <a:gd name="connsiteY2" fmla="*/ 5496005 h 5522608"/>
              <a:gd name="connsiteX3" fmla="*/ 0 w 9435602"/>
              <a:gd name="connsiteY3" fmla="*/ 5522608 h 5522608"/>
              <a:gd name="connsiteX4" fmla="*/ 403684 w 9435602"/>
              <a:gd name="connsiteY4" fmla="*/ 0 h 5522608"/>
              <a:gd name="connsiteX0" fmla="*/ 360584 w 9435602"/>
              <a:gd name="connsiteY0" fmla="*/ 0 h 5514590"/>
              <a:gd name="connsiteX1" fmla="*/ 9435602 w 9435602"/>
              <a:gd name="connsiteY1" fmla="*/ 599999 h 5514590"/>
              <a:gd name="connsiteX2" fmla="*/ 9167132 w 9435602"/>
              <a:gd name="connsiteY2" fmla="*/ 5487987 h 5514590"/>
              <a:gd name="connsiteX3" fmla="*/ 0 w 9435602"/>
              <a:gd name="connsiteY3" fmla="*/ 5514590 h 5514590"/>
              <a:gd name="connsiteX4" fmla="*/ 360584 w 9435602"/>
              <a:gd name="connsiteY4" fmla="*/ 0 h 5514590"/>
              <a:gd name="connsiteX0" fmla="*/ 360584 w 9435602"/>
              <a:gd name="connsiteY0" fmla="*/ 0 h 5514590"/>
              <a:gd name="connsiteX1" fmla="*/ 9435602 w 9435602"/>
              <a:gd name="connsiteY1" fmla="*/ 599999 h 5514590"/>
              <a:gd name="connsiteX2" fmla="*/ 9029166 w 9435602"/>
              <a:gd name="connsiteY2" fmla="*/ 5479556 h 5514590"/>
              <a:gd name="connsiteX3" fmla="*/ 0 w 9435602"/>
              <a:gd name="connsiteY3" fmla="*/ 5514590 h 5514590"/>
              <a:gd name="connsiteX4" fmla="*/ 360584 w 9435602"/>
              <a:gd name="connsiteY4" fmla="*/ 0 h 5514590"/>
              <a:gd name="connsiteX0" fmla="*/ 360584 w 9435602"/>
              <a:gd name="connsiteY0" fmla="*/ 0 h 5514590"/>
              <a:gd name="connsiteX1" fmla="*/ 9435602 w 9435602"/>
              <a:gd name="connsiteY1" fmla="*/ 599999 h 5514590"/>
              <a:gd name="connsiteX2" fmla="*/ 9167132 w 9435602"/>
              <a:gd name="connsiteY2" fmla="*/ 5487988 h 5514590"/>
              <a:gd name="connsiteX3" fmla="*/ 0 w 9435602"/>
              <a:gd name="connsiteY3" fmla="*/ 5514590 h 5514590"/>
              <a:gd name="connsiteX4" fmla="*/ 360584 w 9435602"/>
              <a:gd name="connsiteY4" fmla="*/ 0 h 5514590"/>
              <a:gd name="connsiteX0" fmla="*/ 360584 w 9468089"/>
              <a:gd name="connsiteY0" fmla="*/ 0 h 5514590"/>
              <a:gd name="connsiteX1" fmla="*/ 9468089 w 9468089"/>
              <a:gd name="connsiteY1" fmla="*/ 591332 h 5514590"/>
              <a:gd name="connsiteX2" fmla="*/ 9167132 w 9468089"/>
              <a:gd name="connsiteY2" fmla="*/ 5487988 h 5514590"/>
              <a:gd name="connsiteX3" fmla="*/ 0 w 9468089"/>
              <a:gd name="connsiteY3" fmla="*/ 5514590 h 5514590"/>
              <a:gd name="connsiteX4" fmla="*/ 360584 w 9468089"/>
              <a:gd name="connsiteY4" fmla="*/ 0 h 5514590"/>
              <a:gd name="connsiteX0" fmla="*/ 336774 w 9468089"/>
              <a:gd name="connsiteY0" fmla="*/ 0 h 5516045"/>
              <a:gd name="connsiteX1" fmla="*/ 9468089 w 9468089"/>
              <a:gd name="connsiteY1" fmla="*/ 592787 h 5516045"/>
              <a:gd name="connsiteX2" fmla="*/ 9167132 w 9468089"/>
              <a:gd name="connsiteY2" fmla="*/ 5489443 h 5516045"/>
              <a:gd name="connsiteX3" fmla="*/ 0 w 9468089"/>
              <a:gd name="connsiteY3" fmla="*/ 5516045 h 5516045"/>
              <a:gd name="connsiteX4" fmla="*/ 336774 w 9468089"/>
              <a:gd name="connsiteY4" fmla="*/ 0 h 551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8089" h="5516045">
                <a:moveTo>
                  <a:pt x="336774" y="0"/>
                </a:moveTo>
                <a:lnTo>
                  <a:pt x="9468089" y="592787"/>
                </a:lnTo>
                <a:lnTo>
                  <a:pt x="9167132" y="5489443"/>
                </a:lnTo>
                <a:lnTo>
                  <a:pt x="0" y="5516045"/>
                </a:lnTo>
                <a:lnTo>
                  <a:pt x="336774"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rot="252544">
            <a:off x="-63105" y="-328054"/>
            <a:ext cx="9311402" cy="2486129"/>
          </a:xfrm>
          <a:custGeom>
            <a:avLst/>
            <a:gdLst>
              <a:gd name="connsiteX0" fmla="*/ 0 w 12294602"/>
              <a:gd name="connsiteY0" fmla="*/ 0 h 3447934"/>
              <a:gd name="connsiteX1" fmla="*/ 12294602 w 12294602"/>
              <a:gd name="connsiteY1" fmla="*/ 0 h 3447934"/>
              <a:gd name="connsiteX2" fmla="*/ 12294602 w 12294602"/>
              <a:gd name="connsiteY2" fmla="*/ 3447934 h 3447934"/>
              <a:gd name="connsiteX3" fmla="*/ 0 w 12294602"/>
              <a:gd name="connsiteY3" fmla="*/ 3447934 h 3447934"/>
              <a:gd name="connsiteX4" fmla="*/ 0 w 12294602"/>
              <a:gd name="connsiteY4" fmla="*/ 0 h 3447934"/>
              <a:gd name="connsiteX0" fmla="*/ 0 w 12294602"/>
              <a:gd name="connsiteY0" fmla="*/ 0 h 3467328"/>
              <a:gd name="connsiteX1" fmla="*/ 12294602 w 12294602"/>
              <a:gd name="connsiteY1" fmla="*/ 0 h 3467328"/>
              <a:gd name="connsiteX2" fmla="*/ 10719650 w 12294602"/>
              <a:gd name="connsiteY2" fmla="*/ 3467328 h 3467328"/>
              <a:gd name="connsiteX3" fmla="*/ 0 w 12294602"/>
              <a:gd name="connsiteY3" fmla="*/ 3447934 h 3467328"/>
              <a:gd name="connsiteX4" fmla="*/ 0 w 12294602"/>
              <a:gd name="connsiteY4" fmla="*/ 0 h 3467328"/>
              <a:gd name="connsiteX0" fmla="*/ 0 w 10719650"/>
              <a:gd name="connsiteY0" fmla="*/ 0 h 3467328"/>
              <a:gd name="connsiteX1" fmla="*/ 10190512 w 10719650"/>
              <a:gd name="connsiteY1" fmla="*/ 42251 h 3467328"/>
              <a:gd name="connsiteX2" fmla="*/ 10719650 w 10719650"/>
              <a:gd name="connsiteY2" fmla="*/ 3467328 h 3467328"/>
              <a:gd name="connsiteX3" fmla="*/ 0 w 10719650"/>
              <a:gd name="connsiteY3" fmla="*/ 3447934 h 3467328"/>
              <a:gd name="connsiteX4" fmla="*/ 0 w 10719650"/>
              <a:gd name="connsiteY4" fmla="*/ 0 h 3467328"/>
              <a:gd name="connsiteX0" fmla="*/ 0 w 10752269"/>
              <a:gd name="connsiteY0" fmla="*/ 1263075 h 3425077"/>
              <a:gd name="connsiteX1" fmla="*/ 10223131 w 10752269"/>
              <a:gd name="connsiteY1" fmla="*/ 0 h 3425077"/>
              <a:gd name="connsiteX2" fmla="*/ 10752269 w 10752269"/>
              <a:gd name="connsiteY2" fmla="*/ 3425077 h 3425077"/>
              <a:gd name="connsiteX3" fmla="*/ 32619 w 10752269"/>
              <a:gd name="connsiteY3" fmla="*/ 3405683 h 3425077"/>
              <a:gd name="connsiteX4" fmla="*/ 0 w 10752269"/>
              <a:gd name="connsiteY4" fmla="*/ 1263075 h 3425077"/>
              <a:gd name="connsiteX0" fmla="*/ 0 w 10752269"/>
              <a:gd name="connsiteY0" fmla="*/ 0 h 2162002"/>
              <a:gd name="connsiteX1" fmla="*/ 9437389 w 10752269"/>
              <a:gd name="connsiteY1" fmla="*/ 81590 h 2162002"/>
              <a:gd name="connsiteX2" fmla="*/ 10752269 w 10752269"/>
              <a:gd name="connsiteY2" fmla="*/ 2162002 h 2162002"/>
              <a:gd name="connsiteX3" fmla="*/ 32619 w 10752269"/>
              <a:gd name="connsiteY3" fmla="*/ 2142608 h 2162002"/>
              <a:gd name="connsiteX4" fmla="*/ 0 w 10752269"/>
              <a:gd name="connsiteY4" fmla="*/ 0 h 2162002"/>
              <a:gd name="connsiteX0" fmla="*/ 0 w 10752269"/>
              <a:gd name="connsiteY0" fmla="*/ 265260 h 2427262"/>
              <a:gd name="connsiteX1" fmla="*/ 10216137 w 10752269"/>
              <a:gd name="connsiteY1" fmla="*/ 0 h 2427262"/>
              <a:gd name="connsiteX2" fmla="*/ 10752269 w 10752269"/>
              <a:gd name="connsiteY2" fmla="*/ 2427262 h 2427262"/>
              <a:gd name="connsiteX3" fmla="*/ 32619 w 10752269"/>
              <a:gd name="connsiteY3" fmla="*/ 2407868 h 2427262"/>
              <a:gd name="connsiteX4" fmla="*/ 0 w 10752269"/>
              <a:gd name="connsiteY4" fmla="*/ 265260 h 2427262"/>
              <a:gd name="connsiteX0" fmla="*/ 0 w 10400294"/>
              <a:gd name="connsiteY0" fmla="*/ 265260 h 2453165"/>
              <a:gd name="connsiteX1" fmla="*/ 10216137 w 10400294"/>
              <a:gd name="connsiteY1" fmla="*/ 0 h 2453165"/>
              <a:gd name="connsiteX2" fmla="*/ 10400294 w 10400294"/>
              <a:gd name="connsiteY2" fmla="*/ 2453165 h 2453165"/>
              <a:gd name="connsiteX3" fmla="*/ 32619 w 10400294"/>
              <a:gd name="connsiteY3" fmla="*/ 2407868 h 2453165"/>
              <a:gd name="connsiteX4" fmla="*/ 0 w 10400294"/>
              <a:gd name="connsiteY4" fmla="*/ 265260 h 2453165"/>
              <a:gd name="connsiteX0" fmla="*/ 1269452 w 10367675"/>
              <a:gd name="connsiteY0" fmla="*/ 909368 h 2453165"/>
              <a:gd name="connsiteX1" fmla="*/ 10183518 w 10367675"/>
              <a:gd name="connsiteY1" fmla="*/ 0 h 2453165"/>
              <a:gd name="connsiteX2" fmla="*/ 10367675 w 10367675"/>
              <a:gd name="connsiteY2" fmla="*/ 2453165 h 2453165"/>
              <a:gd name="connsiteX3" fmla="*/ 0 w 10367675"/>
              <a:gd name="connsiteY3" fmla="*/ 2407868 h 2453165"/>
              <a:gd name="connsiteX4" fmla="*/ 1269452 w 10367675"/>
              <a:gd name="connsiteY4" fmla="*/ 909368 h 2453165"/>
              <a:gd name="connsiteX0" fmla="*/ 110471 w 9208694"/>
              <a:gd name="connsiteY0" fmla="*/ 909368 h 2453165"/>
              <a:gd name="connsiteX1" fmla="*/ 9024537 w 9208694"/>
              <a:gd name="connsiteY1" fmla="*/ 0 h 2453165"/>
              <a:gd name="connsiteX2" fmla="*/ 9208694 w 9208694"/>
              <a:gd name="connsiteY2" fmla="*/ 2453165 h 2453165"/>
              <a:gd name="connsiteX3" fmla="*/ 0 w 9208694"/>
              <a:gd name="connsiteY3" fmla="*/ 2419087 h 2453165"/>
              <a:gd name="connsiteX4" fmla="*/ 110471 w 9208694"/>
              <a:gd name="connsiteY4" fmla="*/ 909368 h 2453165"/>
              <a:gd name="connsiteX0" fmla="*/ 0 w 9279405"/>
              <a:gd name="connsiteY0" fmla="*/ 633163 h 2453165"/>
              <a:gd name="connsiteX1" fmla="*/ 9095248 w 9279405"/>
              <a:gd name="connsiteY1" fmla="*/ 0 h 2453165"/>
              <a:gd name="connsiteX2" fmla="*/ 9279405 w 9279405"/>
              <a:gd name="connsiteY2" fmla="*/ 2453165 h 2453165"/>
              <a:gd name="connsiteX3" fmla="*/ 70711 w 9279405"/>
              <a:gd name="connsiteY3" fmla="*/ 2419087 h 2453165"/>
              <a:gd name="connsiteX4" fmla="*/ 0 w 9279405"/>
              <a:gd name="connsiteY4" fmla="*/ 633163 h 2453165"/>
              <a:gd name="connsiteX0" fmla="*/ 0 w 9311402"/>
              <a:gd name="connsiteY0" fmla="*/ 633163 h 2450810"/>
              <a:gd name="connsiteX1" fmla="*/ 9095248 w 9311402"/>
              <a:gd name="connsiteY1" fmla="*/ 0 h 2450810"/>
              <a:gd name="connsiteX2" fmla="*/ 9311402 w 9311402"/>
              <a:gd name="connsiteY2" fmla="*/ 2450810 h 2450810"/>
              <a:gd name="connsiteX3" fmla="*/ 70711 w 9311402"/>
              <a:gd name="connsiteY3" fmla="*/ 2419087 h 2450810"/>
              <a:gd name="connsiteX4" fmla="*/ 0 w 9311402"/>
              <a:gd name="connsiteY4" fmla="*/ 633163 h 2450810"/>
              <a:gd name="connsiteX0" fmla="*/ 0 w 9311402"/>
              <a:gd name="connsiteY0" fmla="*/ 667315 h 2484962"/>
              <a:gd name="connsiteX1" fmla="*/ 9124719 w 9311402"/>
              <a:gd name="connsiteY1" fmla="*/ 0 h 2484962"/>
              <a:gd name="connsiteX2" fmla="*/ 9311402 w 9311402"/>
              <a:gd name="connsiteY2" fmla="*/ 2484962 h 2484962"/>
              <a:gd name="connsiteX3" fmla="*/ 70711 w 9311402"/>
              <a:gd name="connsiteY3" fmla="*/ 2453239 h 2484962"/>
              <a:gd name="connsiteX4" fmla="*/ 0 w 9311402"/>
              <a:gd name="connsiteY4" fmla="*/ 667315 h 2484962"/>
              <a:gd name="connsiteX0" fmla="*/ 0 w 9311402"/>
              <a:gd name="connsiteY0" fmla="*/ 667315 h 2484962"/>
              <a:gd name="connsiteX1" fmla="*/ 9124719 w 9311402"/>
              <a:gd name="connsiteY1" fmla="*/ 0 h 2484962"/>
              <a:gd name="connsiteX2" fmla="*/ 9311402 w 9311402"/>
              <a:gd name="connsiteY2" fmla="*/ 2484962 h 2484962"/>
              <a:gd name="connsiteX3" fmla="*/ 133555 w 9311402"/>
              <a:gd name="connsiteY3" fmla="*/ 2437953 h 2484962"/>
              <a:gd name="connsiteX4" fmla="*/ 0 w 9311402"/>
              <a:gd name="connsiteY4" fmla="*/ 667315 h 2484962"/>
              <a:gd name="connsiteX0" fmla="*/ 0 w 9311402"/>
              <a:gd name="connsiteY0" fmla="*/ 668482 h 2486129"/>
              <a:gd name="connsiteX1" fmla="*/ 9140579 w 9311402"/>
              <a:gd name="connsiteY1" fmla="*/ 0 h 2486129"/>
              <a:gd name="connsiteX2" fmla="*/ 9311402 w 9311402"/>
              <a:gd name="connsiteY2" fmla="*/ 2486129 h 2486129"/>
              <a:gd name="connsiteX3" fmla="*/ 133555 w 9311402"/>
              <a:gd name="connsiteY3" fmla="*/ 2439120 h 2486129"/>
              <a:gd name="connsiteX4" fmla="*/ 0 w 9311402"/>
              <a:gd name="connsiteY4" fmla="*/ 668482 h 2486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1402" h="2486129">
                <a:moveTo>
                  <a:pt x="0" y="668482"/>
                </a:moveTo>
                <a:lnTo>
                  <a:pt x="9140579" y="0"/>
                </a:lnTo>
                <a:lnTo>
                  <a:pt x="9311402" y="2486129"/>
                </a:lnTo>
                <a:lnTo>
                  <a:pt x="133555" y="2439120"/>
                </a:lnTo>
                <a:lnTo>
                  <a:pt x="0" y="668482"/>
                </a:lnTo>
                <a:close/>
              </a:path>
            </a:pathLst>
          </a:custGeom>
          <a:solidFill>
            <a:srgbClr val="DDB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623888" y="1709740"/>
            <a:ext cx="7886700" cy="2341400"/>
          </a:xfrm>
        </p:spPr>
        <p:txBody>
          <a:bodyPr anchor="b"/>
          <a:lstStyle>
            <a:lvl1pPr>
              <a:defRPr sz="6000" b="1">
                <a:solidFill>
                  <a:schemeClr val="bg1"/>
                </a:solidFill>
              </a:defRPr>
            </a:lvl1pPr>
          </a:lstStyle>
          <a:p>
            <a:r>
              <a:rPr lang="en-US" dirty="0"/>
              <a:t>Title here</a:t>
            </a:r>
          </a:p>
        </p:txBody>
      </p:sp>
      <p:sp>
        <p:nvSpPr>
          <p:cNvPr id="3" name="Text Placeholder 2"/>
          <p:cNvSpPr>
            <a:spLocks noGrp="1"/>
          </p:cNvSpPr>
          <p:nvPr>
            <p:ph type="body" idx="1" hasCustomPrompt="1"/>
          </p:nvPr>
        </p:nvSpPr>
        <p:spPr>
          <a:xfrm>
            <a:off x="623888" y="4308346"/>
            <a:ext cx="7886700" cy="697764"/>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Text here</a:t>
            </a:r>
          </a:p>
        </p:txBody>
      </p:sp>
      <p:sp>
        <p:nvSpPr>
          <p:cNvPr id="11" name="Title 1"/>
          <p:cNvSpPr txBox="1">
            <a:spLocks/>
          </p:cNvSpPr>
          <p:nvPr userDrawn="1"/>
        </p:nvSpPr>
        <p:spPr>
          <a:xfrm>
            <a:off x="628649" y="5561700"/>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      www.mansfield.gov.uk            </a:t>
            </a:r>
            <a:r>
              <a:rPr lang="en-GB" sz="1200" b="1" dirty="0" err="1">
                <a:solidFill>
                  <a:schemeClr val="bg1"/>
                </a:solidFill>
              </a:rPr>
              <a:t>MyMansfieldUK</a:t>
            </a:r>
            <a:r>
              <a:rPr lang="en-GB" sz="1200" b="1" dirty="0">
                <a:solidFill>
                  <a:schemeClr val="bg1"/>
                </a:solidFill>
              </a:rPr>
              <a:t>            @</a:t>
            </a:r>
            <a:r>
              <a:rPr lang="en-GB" sz="1200" b="1" dirty="0" err="1">
                <a:solidFill>
                  <a:schemeClr val="bg1"/>
                </a:solidFill>
              </a:rPr>
              <a:t>MDC_News</a:t>
            </a:r>
            <a:endParaRPr lang="en-GB" sz="1200" b="0" dirty="0">
              <a:solidFill>
                <a:schemeClr val="bg1"/>
              </a:solidFill>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5416" y="5833463"/>
            <a:ext cx="350987" cy="350987"/>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02715" y="5878378"/>
            <a:ext cx="258349" cy="258349"/>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38581" y="5872894"/>
            <a:ext cx="258349" cy="258349"/>
          </a:xfrm>
          <a:prstGeom prst="rect">
            <a:avLst/>
          </a:prstGeom>
        </p:spPr>
      </p:pic>
    </p:spTree>
    <p:extLst>
      <p:ext uri="{BB962C8B-B14F-4D97-AF65-F5344CB8AC3E}">
        <p14:creationId xmlns:p14="http://schemas.microsoft.com/office/powerpoint/2010/main" val="2135782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9"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2458591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28650" y="1825625"/>
            <a:ext cx="7886700" cy="35687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1" name="Title 1"/>
          <p:cNvSpPr>
            <a:spLocks noGrp="1"/>
          </p:cNvSpPr>
          <p:nvPr>
            <p:ph type="title"/>
          </p:nvPr>
        </p:nvSpPr>
        <p:spPr>
          <a:xfrm>
            <a:off x="628650" y="601883"/>
            <a:ext cx="7886700" cy="926761"/>
          </a:xfrm>
        </p:spPr>
        <p:txBody>
          <a:bodyPr/>
          <a:lstStyle>
            <a:lvl1pPr>
              <a:defRPr baseline="0"/>
            </a:lvl1pPr>
          </a:lstStyle>
          <a:p>
            <a:r>
              <a:rPr lang="en-GB" b="1" dirty="0"/>
              <a:t>Click to edit</a:t>
            </a:r>
          </a:p>
        </p:txBody>
      </p:sp>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391525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2" name="Title 1"/>
          <p:cNvSpPr>
            <a:spLocks noGrp="1"/>
          </p:cNvSpPr>
          <p:nvPr>
            <p:ph type="title"/>
          </p:nvPr>
        </p:nvSpPr>
        <p:spPr>
          <a:xfrm>
            <a:off x="628650" y="601883"/>
            <a:ext cx="7886700" cy="926761"/>
          </a:xfrm>
        </p:spPr>
        <p:txBody>
          <a:bodyPr/>
          <a:lstStyle>
            <a:lvl1pPr>
              <a:defRPr/>
            </a:lvl1pPr>
          </a:lstStyle>
          <a:p>
            <a:r>
              <a:rPr lang="en-GB" b="1" dirty="0"/>
              <a:t>Click to edit</a:t>
            </a:r>
          </a:p>
        </p:txBody>
      </p:sp>
      <p:sp>
        <p:nvSpPr>
          <p:cNvPr id="14"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10322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505075"/>
            <a:ext cx="3868340" cy="329384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29384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4" name="Title 1"/>
          <p:cNvSpPr>
            <a:spLocks noGrp="1"/>
          </p:cNvSpPr>
          <p:nvPr>
            <p:ph type="title"/>
          </p:nvPr>
        </p:nvSpPr>
        <p:spPr>
          <a:xfrm>
            <a:off x="628650" y="601883"/>
            <a:ext cx="7886700" cy="926761"/>
          </a:xfrm>
        </p:spPr>
        <p:txBody>
          <a:bodyPr/>
          <a:lstStyle>
            <a:lvl1pPr>
              <a:defRPr/>
            </a:lvl1pPr>
          </a:lstStyle>
          <a:p>
            <a:r>
              <a:rPr lang="en-GB" b="1" dirty="0"/>
              <a:t>Click to edit</a:t>
            </a:r>
          </a:p>
        </p:txBody>
      </p:sp>
      <p:sp>
        <p:nvSpPr>
          <p:cNvPr id="16"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188455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0" name="Title 1"/>
          <p:cNvSpPr>
            <a:spLocks noGrp="1"/>
          </p:cNvSpPr>
          <p:nvPr>
            <p:ph type="title"/>
          </p:nvPr>
        </p:nvSpPr>
        <p:spPr>
          <a:xfrm>
            <a:off x="628650" y="601883"/>
            <a:ext cx="7886700" cy="926761"/>
          </a:xfrm>
        </p:spPr>
        <p:txBody>
          <a:bodyPr/>
          <a:lstStyle>
            <a:lvl1pPr>
              <a:defRPr/>
            </a:lvl1pPr>
          </a:lstStyle>
          <a:p>
            <a:r>
              <a:rPr lang="en-GB" b="1" dirty="0"/>
              <a:t>Click to edit</a:t>
            </a:r>
          </a:p>
        </p:txBody>
      </p:sp>
      <p:sp>
        <p:nvSpPr>
          <p:cNvPr id="12"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346580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0"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2947393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9841" y="457200"/>
            <a:ext cx="2949178" cy="1600200"/>
          </a:xfrm>
        </p:spPr>
        <p:txBody>
          <a:bodyPr anchor="b"/>
          <a:lstStyle>
            <a:lvl1pPr>
              <a:defRPr sz="3200" b="1"/>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3023152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9841" y="457200"/>
            <a:ext cx="2949178" cy="1600200"/>
          </a:xfrm>
        </p:spPr>
        <p:txBody>
          <a:bodyPr anchor="b"/>
          <a:lstStyle>
            <a:lvl1pPr>
              <a:defRPr sz="3200" b="1"/>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4135" y="5583279"/>
            <a:ext cx="2126385" cy="1502646"/>
          </a:xfrm>
          <a:prstGeom prst="rect">
            <a:avLst/>
          </a:prstGeom>
        </p:spPr>
      </p:pic>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a:solidFill>
                  <a:schemeClr val="bg1"/>
                </a:solidFill>
              </a:rPr>
              <a:t>Andy Abrahams </a:t>
            </a:r>
            <a:r>
              <a:rPr lang="en-GB" sz="1200" b="0" dirty="0">
                <a:solidFill>
                  <a:schemeClr val="bg1"/>
                </a:solidFill>
              </a:rPr>
              <a:t>– Elected Mayor        </a:t>
            </a:r>
            <a:r>
              <a:rPr lang="en-GB" sz="1200" b="1" dirty="0">
                <a:solidFill>
                  <a:schemeClr val="bg1"/>
                </a:solidFill>
              </a:rPr>
              <a:t>Hayley</a:t>
            </a:r>
            <a:r>
              <a:rPr lang="en-GB" sz="1200" b="1" baseline="0" dirty="0">
                <a:solidFill>
                  <a:schemeClr val="bg1"/>
                </a:solidFill>
              </a:rPr>
              <a:t> Barsby </a:t>
            </a:r>
            <a:r>
              <a:rPr lang="en-GB" sz="1200" b="0" baseline="0" dirty="0">
                <a:solidFill>
                  <a:schemeClr val="bg1"/>
                </a:solidFill>
              </a:rPr>
              <a:t>– Chief </a:t>
            </a:r>
            <a:r>
              <a:rPr lang="en-GB" sz="1200" b="0" dirty="0">
                <a:solidFill>
                  <a:schemeClr val="bg1"/>
                </a:solidFill>
              </a:rPr>
              <a:t>Executive Officer</a:t>
            </a:r>
          </a:p>
        </p:txBody>
      </p:sp>
    </p:spTree>
    <p:extLst>
      <p:ext uri="{BB962C8B-B14F-4D97-AF65-F5344CB8AC3E}">
        <p14:creationId xmlns:p14="http://schemas.microsoft.com/office/powerpoint/2010/main" val="7125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1569112"/>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62"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8000" dirty="0"/>
              <a:t>Planning and Regeneration Update </a:t>
            </a:r>
          </a:p>
        </p:txBody>
      </p:sp>
      <p:sp>
        <p:nvSpPr>
          <p:cNvPr id="3" name="Text Placeholder 2"/>
          <p:cNvSpPr>
            <a:spLocks noGrp="1"/>
          </p:cNvSpPr>
          <p:nvPr>
            <p:ph type="body" idx="1"/>
          </p:nvPr>
        </p:nvSpPr>
        <p:spPr/>
        <p:txBody>
          <a:bodyPr>
            <a:normAutofit fontScale="70000" lnSpcReduction="20000"/>
          </a:bodyPr>
          <a:lstStyle/>
          <a:p>
            <a:r>
              <a:rPr lang="en-GB" sz="3200" dirty="0"/>
              <a:t>Martyn Saxton </a:t>
            </a:r>
          </a:p>
          <a:p>
            <a:r>
              <a:rPr lang="en-GB" sz="3200" dirty="0"/>
              <a:t>Head of Planning &amp; Regeneration</a:t>
            </a:r>
          </a:p>
        </p:txBody>
      </p:sp>
    </p:spTree>
    <p:extLst>
      <p:ext uri="{BB962C8B-B14F-4D97-AF65-F5344CB8AC3E}">
        <p14:creationId xmlns:p14="http://schemas.microsoft.com/office/powerpoint/2010/main" val="118275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095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28650" y="1068946"/>
            <a:ext cx="7886700" cy="5215944"/>
          </a:xfrm>
        </p:spPr>
        <p:txBody>
          <a:bodyPr>
            <a:normAutofit/>
          </a:bodyPr>
          <a:lstStyle/>
          <a:p>
            <a:r>
              <a:rPr lang="en-GB" sz="3200" dirty="0"/>
              <a:t>Local Plan </a:t>
            </a:r>
          </a:p>
          <a:p>
            <a:pPr lvl="1"/>
            <a:r>
              <a:rPr lang="en-GB" dirty="0"/>
              <a:t>Adopted September 2020</a:t>
            </a:r>
          </a:p>
          <a:p>
            <a:pPr lvl="1">
              <a:buFontTx/>
              <a:buChar char="-"/>
            </a:pPr>
            <a:endParaRPr lang="en-GB" sz="1200" dirty="0"/>
          </a:p>
          <a:p>
            <a:r>
              <a:rPr lang="en-GB" sz="3200" dirty="0"/>
              <a:t>Town Centre Master Plan</a:t>
            </a:r>
          </a:p>
          <a:p>
            <a:pPr lvl="1"/>
            <a:r>
              <a:rPr lang="en-GB" dirty="0"/>
              <a:t>Aim to revitalise town centre/visitor economy</a:t>
            </a:r>
          </a:p>
          <a:p>
            <a:pPr lvl="1"/>
            <a:r>
              <a:rPr lang="en-GB" dirty="0"/>
              <a:t>Consultation Summer 2021</a:t>
            </a:r>
          </a:p>
          <a:p>
            <a:pPr lvl="1"/>
            <a:r>
              <a:rPr lang="en-GB" dirty="0"/>
              <a:t>Final Masterplan Autumn 2021</a:t>
            </a:r>
          </a:p>
          <a:p>
            <a:r>
              <a:rPr lang="en-GB" sz="3200" dirty="0"/>
              <a:t>Statement of Community Involvement</a:t>
            </a:r>
          </a:p>
          <a:p>
            <a:pPr lvl="1"/>
            <a:r>
              <a:rPr lang="en-GB" dirty="0"/>
              <a:t>Consultation Summer 2021</a:t>
            </a:r>
          </a:p>
          <a:p>
            <a:r>
              <a:rPr lang="en-GB" sz="3200" dirty="0"/>
              <a:t>Planning Obligations SPD</a:t>
            </a:r>
          </a:p>
          <a:p>
            <a:pPr lvl="1"/>
            <a:r>
              <a:rPr lang="en-GB" dirty="0"/>
              <a:t>Consult Summer/Autumn 2021</a:t>
            </a:r>
          </a:p>
          <a:p>
            <a:pPr lvl="1"/>
            <a:endParaRPr lang="en-GB" sz="2800" dirty="0"/>
          </a:p>
          <a:p>
            <a:pPr lvl="1"/>
            <a:endParaRPr lang="en-GB" sz="2800" dirty="0"/>
          </a:p>
          <a:p>
            <a:pPr marL="457200" lvl="1" indent="0">
              <a:buNone/>
            </a:pPr>
            <a:endParaRPr lang="en-GB" dirty="0"/>
          </a:p>
          <a:p>
            <a:endParaRPr lang="en-GB" sz="3200" dirty="0"/>
          </a:p>
          <a:p>
            <a:pPr lvl="1">
              <a:buFontTx/>
              <a:buChar char="-"/>
            </a:pPr>
            <a:endParaRPr lang="en-GB" dirty="0"/>
          </a:p>
          <a:p>
            <a:pPr lvl="1">
              <a:buFontTx/>
              <a:buChar char="-"/>
            </a:pPr>
            <a:endParaRPr lang="en-GB" dirty="0"/>
          </a:p>
          <a:p>
            <a:pPr marL="457200" lvl="1" indent="0">
              <a:buNone/>
            </a:pPr>
            <a:endParaRPr lang="en-GB" dirty="0"/>
          </a:p>
          <a:p>
            <a:pPr marL="0" indent="0">
              <a:buNone/>
            </a:pPr>
            <a:endParaRPr lang="en-GB" dirty="0"/>
          </a:p>
        </p:txBody>
      </p:sp>
    </p:spTree>
    <p:extLst>
      <p:ext uri="{BB962C8B-B14F-4D97-AF65-F5344CB8AC3E}">
        <p14:creationId xmlns:p14="http://schemas.microsoft.com/office/powerpoint/2010/main" val="3843723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978794"/>
            <a:ext cx="7886700" cy="4739426"/>
          </a:xfrm>
        </p:spPr>
        <p:txBody>
          <a:bodyPr>
            <a:normAutofit/>
          </a:bodyPr>
          <a:lstStyle/>
          <a:p>
            <a:endParaRPr lang="en-GB" sz="3500" dirty="0"/>
          </a:p>
          <a:p>
            <a:r>
              <a:rPr lang="en-GB" sz="3500" dirty="0"/>
              <a:t>Towns Fund</a:t>
            </a:r>
          </a:p>
          <a:p>
            <a:endParaRPr lang="en-GB" sz="900" dirty="0"/>
          </a:p>
          <a:p>
            <a:pPr lvl="1">
              <a:buFontTx/>
              <a:buChar char="-"/>
            </a:pPr>
            <a:r>
              <a:rPr lang="en-GB" sz="2800" dirty="0"/>
              <a:t>Awarded £12.3m with the following projects prioritised;</a:t>
            </a:r>
          </a:p>
          <a:p>
            <a:pPr lvl="2">
              <a:buFontTx/>
              <a:buChar char="-"/>
            </a:pPr>
            <a:r>
              <a:rPr lang="en-GB" sz="2400" dirty="0"/>
              <a:t>VWNC Future Tech Exchange Development </a:t>
            </a:r>
          </a:p>
          <a:p>
            <a:pPr lvl="2">
              <a:buFontTx/>
              <a:buChar char="-"/>
            </a:pPr>
            <a:r>
              <a:rPr lang="en-GB" sz="2400" dirty="0"/>
              <a:t>Destination Mansfield Parks Programme</a:t>
            </a:r>
          </a:p>
          <a:p>
            <a:pPr lvl="2">
              <a:buFontTx/>
              <a:buChar char="-"/>
            </a:pPr>
            <a:r>
              <a:rPr lang="en-GB" sz="2400" dirty="0"/>
              <a:t>Destination Mansfield Branding Programme</a:t>
            </a:r>
          </a:p>
          <a:p>
            <a:pPr lvl="2">
              <a:buFontTx/>
              <a:buChar char="-"/>
            </a:pPr>
            <a:r>
              <a:rPr lang="en-GB" sz="2400" dirty="0"/>
              <a:t>MWHSG Micro Tech Units</a:t>
            </a:r>
          </a:p>
          <a:p>
            <a:pPr lvl="2">
              <a:buFontTx/>
              <a:buChar char="-"/>
            </a:pPr>
            <a:r>
              <a:rPr lang="en-GB" sz="2400" dirty="0"/>
              <a:t>SMART Mansfield Programme</a:t>
            </a:r>
          </a:p>
          <a:p>
            <a:pPr lvl="2">
              <a:buFontTx/>
              <a:buChar char="-"/>
            </a:pPr>
            <a:r>
              <a:rPr lang="en-GB" sz="2400" dirty="0" err="1"/>
              <a:t>Warsop</a:t>
            </a:r>
            <a:r>
              <a:rPr lang="en-GB" sz="2400" dirty="0"/>
              <a:t> Health Hub</a:t>
            </a:r>
            <a:endParaRPr lang="en-GB" sz="2800" dirty="0"/>
          </a:p>
          <a:p>
            <a:pPr lvl="1">
              <a:buFontTx/>
              <a:buChar char="-"/>
            </a:pPr>
            <a:endParaRPr lang="en-GB" sz="2600" dirty="0"/>
          </a:p>
        </p:txBody>
      </p:sp>
    </p:spTree>
    <p:extLst>
      <p:ext uri="{BB962C8B-B14F-4D97-AF65-F5344CB8AC3E}">
        <p14:creationId xmlns:p14="http://schemas.microsoft.com/office/powerpoint/2010/main" val="3197365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528644"/>
            <a:ext cx="7886700" cy="4151720"/>
          </a:xfrm>
        </p:spPr>
        <p:txBody>
          <a:bodyPr>
            <a:normAutofit fontScale="70000" lnSpcReduction="20000"/>
          </a:bodyPr>
          <a:lstStyle/>
          <a:p>
            <a:r>
              <a:rPr lang="en-GB" sz="2900" dirty="0"/>
              <a:t>£4 billion scheme which provides capital investment in local infrastructure, with particular focus on:</a:t>
            </a:r>
          </a:p>
          <a:p>
            <a:pPr lvl="1"/>
            <a:r>
              <a:rPr lang="en-GB" sz="2900" dirty="0"/>
              <a:t>Transport Investment</a:t>
            </a:r>
          </a:p>
          <a:p>
            <a:pPr lvl="1"/>
            <a:r>
              <a:rPr lang="en-GB" sz="2900" dirty="0"/>
              <a:t>Regeneration and Town Centre Investment</a:t>
            </a:r>
          </a:p>
          <a:p>
            <a:pPr lvl="1"/>
            <a:r>
              <a:rPr lang="en-GB" sz="2900" dirty="0"/>
              <a:t>Cultural Investment</a:t>
            </a:r>
          </a:p>
          <a:p>
            <a:pPr lvl="1"/>
            <a:endParaRPr lang="en-GB" sz="2900" dirty="0"/>
          </a:p>
          <a:p>
            <a:r>
              <a:rPr lang="en-GB" sz="2900" dirty="0"/>
              <a:t>Mansfield is classified as a Priority 1 area and can apply for up to £20m to support either one large projects or up to three individual projects</a:t>
            </a:r>
          </a:p>
          <a:p>
            <a:endParaRPr lang="en-GB" sz="2900" dirty="0"/>
          </a:p>
          <a:p>
            <a:r>
              <a:rPr lang="en-GB" sz="2900" dirty="0"/>
              <a:t>Funding is targeted towards places in need of:</a:t>
            </a:r>
          </a:p>
          <a:p>
            <a:pPr lvl="1"/>
            <a:r>
              <a:rPr lang="en-GB" sz="2900" dirty="0"/>
              <a:t>Economic Growth and Recovery</a:t>
            </a:r>
          </a:p>
          <a:p>
            <a:pPr lvl="1"/>
            <a:r>
              <a:rPr lang="en-GB" sz="2900" dirty="0"/>
              <a:t>Improved transport and connectivity</a:t>
            </a:r>
          </a:p>
          <a:p>
            <a:pPr lvl="1"/>
            <a:r>
              <a:rPr lang="en-GB" sz="2900" dirty="0"/>
              <a:t>Regeneration</a:t>
            </a:r>
          </a:p>
          <a:p>
            <a:endParaRPr lang="en-GB" dirty="0"/>
          </a:p>
        </p:txBody>
      </p:sp>
      <p:sp>
        <p:nvSpPr>
          <p:cNvPr id="3" name="Title 2"/>
          <p:cNvSpPr>
            <a:spLocks noGrp="1"/>
          </p:cNvSpPr>
          <p:nvPr>
            <p:ph type="title"/>
          </p:nvPr>
        </p:nvSpPr>
        <p:spPr/>
        <p:txBody>
          <a:bodyPr>
            <a:normAutofit/>
          </a:bodyPr>
          <a:lstStyle/>
          <a:p>
            <a:pPr algn="ctr"/>
            <a:r>
              <a:rPr lang="en-GB" sz="4000" dirty="0"/>
              <a:t>Levelling Up Fund</a:t>
            </a:r>
          </a:p>
        </p:txBody>
      </p:sp>
    </p:spTree>
    <p:extLst>
      <p:ext uri="{BB962C8B-B14F-4D97-AF65-F5344CB8AC3E}">
        <p14:creationId xmlns:p14="http://schemas.microsoft.com/office/powerpoint/2010/main" val="3515182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8417" y="1030497"/>
            <a:ext cx="8577469" cy="4992619"/>
          </a:xfrm>
        </p:spPr>
        <p:txBody>
          <a:bodyPr>
            <a:noAutofit/>
          </a:bodyPr>
          <a:lstStyle/>
          <a:p>
            <a:pPr marL="0" indent="0">
              <a:buNone/>
            </a:pPr>
            <a:r>
              <a:rPr lang="en-GB" sz="1600" b="1" dirty="0"/>
              <a:t>Scheme overview</a:t>
            </a:r>
          </a:p>
          <a:p>
            <a:r>
              <a:rPr lang="en-GB" sz="1600" dirty="0"/>
              <a:t>To help local areas prepare for the introduction of the UK Shared Prosperity Fund Community Renewal Fund bids are invited that build on local insight and knowledge, and project proposals that align with long-term strategic plans for local growth, target people most in need and support community renewal. </a:t>
            </a:r>
          </a:p>
          <a:p>
            <a:pPr marL="0" indent="0">
              <a:buNone/>
            </a:pPr>
            <a:r>
              <a:rPr lang="en-GB" sz="1800" b="1" dirty="0"/>
              <a:t>Aim</a:t>
            </a:r>
          </a:p>
          <a:p>
            <a:pPr marL="0" indent="0">
              <a:buNone/>
            </a:pPr>
            <a:r>
              <a:rPr lang="en-GB" sz="1600" dirty="0"/>
              <a:t>Projects must deliver and align with at least one of these investment priorities:</a:t>
            </a:r>
          </a:p>
          <a:p>
            <a:r>
              <a:rPr lang="en-GB" sz="1600" dirty="0"/>
              <a:t>Investment in skills.</a:t>
            </a:r>
          </a:p>
          <a:p>
            <a:r>
              <a:rPr lang="en-GB" sz="1600" dirty="0"/>
              <a:t>Investment for local business.</a:t>
            </a:r>
          </a:p>
          <a:p>
            <a:r>
              <a:rPr lang="en-GB" sz="1600" dirty="0"/>
              <a:t>Investment in communities and place.</a:t>
            </a:r>
          </a:p>
          <a:p>
            <a:r>
              <a:rPr lang="en-GB" sz="1600" dirty="0"/>
              <a:t>Supporting people into employment</a:t>
            </a:r>
          </a:p>
          <a:p>
            <a:pPr marL="0" indent="0">
              <a:buNone/>
            </a:pPr>
            <a:r>
              <a:rPr lang="en-GB" sz="1600" b="1" dirty="0"/>
              <a:t>Fund value &amp; process</a:t>
            </a:r>
          </a:p>
          <a:p>
            <a:r>
              <a:rPr lang="en-GB" sz="1600" dirty="0"/>
              <a:t>Mansfield, Bassetlaw and Newark and Sherwood allocated £3 million each (priority 1)</a:t>
            </a:r>
          </a:p>
          <a:p>
            <a:r>
              <a:rPr lang="en-GB" sz="1600" dirty="0"/>
              <a:t>Timeline: 14</a:t>
            </a:r>
            <a:r>
              <a:rPr lang="en-GB" sz="1600" baseline="30000" dirty="0"/>
              <a:t>th</a:t>
            </a:r>
            <a:r>
              <a:rPr lang="en-GB" sz="1600" dirty="0"/>
              <a:t> May bid subs to NCC, 18</a:t>
            </a:r>
            <a:r>
              <a:rPr lang="en-GB" sz="1600" baseline="30000" dirty="0"/>
              <a:t>th</a:t>
            </a:r>
            <a:r>
              <a:rPr lang="en-GB" sz="1600" dirty="0"/>
              <a:t> June successful subs to </a:t>
            </a:r>
            <a:r>
              <a:rPr lang="en-GB" sz="1600" dirty="0" err="1"/>
              <a:t>Gov</a:t>
            </a:r>
            <a:r>
              <a:rPr lang="en-GB" sz="1600" dirty="0"/>
              <a:t>, decision by Aug.</a:t>
            </a:r>
          </a:p>
          <a:p>
            <a:r>
              <a:rPr lang="en-GB" sz="1600" dirty="0"/>
              <a:t>Scheme completion and delivery by March 2022.</a:t>
            </a:r>
          </a:p>
        </p:txBody>
      </p:sp>
      <p:sp>
        <p:nvSpPr>
          <p:cNvPr id="3" name="Title 2"/>
          <p:cNvSpPr>
            <a:spLocks noGrp="1"/>
          </p:cNvSpPr>
          <p:nvPr>
            <p:ph type="title"/>
          </p:nvPr>
        </p:nvSpPr>
        <p:spPr>
          <a:xfrm>
            <a:off x="231086" y="283833"/>
            <a:ext cx="7427330" cy="926761"/>
          </a:xfrm>
        </p:spPr>
        <p:txBody>
          <a:bodyPr>
            <a:noAutofit/>
          </a:bodyPr>
          <a:lstStyle/>
          <a:p>
            <a:r>
              <a:rPr lang="en-GB" sz="3600" dirty="0"/>
              <a:t>Community Renewal Fund</a:t>
            </a:r>
          </a:p>
        </p:txBody>
      </p:sp>
    </p:spTree>
    <p:extLst>
      <p:ext uri="{BB962C8B-B14F-4D97-AF65-F5344CB8AC3E}">
        <p14:creationId xmlns:p14="http://schemas.microsoft.com/office/powerpoint/2010/main" val="2695484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GB" dirty="0"/>
              <a:t>£13m scheme for redevelopment of the former bus station</a:t>
            </a:r>
          </a:p>
          <a:p>
            <a:r>
              <a:rPr lang="en-GB" dirty="0"/>
              <a:t>The scheme will create</a:t>
            </a:r>
          </a:p>
          <a:p>
            <a:pPr lvl="1"/>
            <a:r>
              <a:rPr lang="en-GB" dirty="0"/>
              <a:t>91 jobs</a:t>
            </a:r>
          </a:p>
          <a:p>
            <a:pPr lvl="1"/>
            <a:r>
              <a:rPr lang="en-GB" dirty="0"/>
              <a:t>100 bed hotel</a:t>
            </a:r>
          </a:p>
          <a:p>
            <a:pPr lvl="1"/>
            <a:r>
              <a:rPr lang="en-GB" dirty="0"/>
              <a:t>5,770 </a:t>
            </a:r>
            <a:r>
              <a:rPr lang="en-GB" dirty="0" err="1"/>
              <a:t>sq</a:t>
            </a:r>
            <a:r>
              <a:rPr lang="en-GB" dirty="0"/>
              <a:t> </a:t>
            </a:r>
            <a:r>
              <a:rPr lang="en-GB" dirty="0" err="1"/>
              <a:t>ft</a:t>
            </a:r>
            <a:r>
              <a:rPr lang="en-GB" dirty="0"/>
              <a:t> of leisure </a:t>
            </a:r>
            <a:r>
              <a:rPr lang="en-GB" dirty="0" err="1"/>
              <a:t>floorspace</a:t>
            </a:r>
            <a:r>
              <a:rPr lang="en-GB" dirty="0"/>
              <a:t> </a:t>
            </a:r>
          </a:p>
          <a:p>
            <a:r>
              <a:rPr lang="en-GB" dirty="0"/>
              <a:t>End users signed up to date are Taco Bell, Tim Hortons and Domino’s Pizza</a:t>
            </a:r>
          </a:p>
          <a:p>
            <a:r>
              <a:rPr lang="en-GB" dirty="0"/>
              <a:t>£668,388 has been secured from D2N2 and NCC towards the scheme</a:t>
            </a:r>
          </a:p>
          <a:p>
            <a:r>
              <a:rPr lang="en-GB" dirty="0"/>
              <a:t>Start imminent with the build period lasting 18 months.</a:t>
            </a:r>
          </a:p>
        </p:txBody>
      </p:sp>
      <p:sp>
        <p:nvSpPr>
          <p:cNvPr id="3" name="Title 2"/>
          <p:cNvSpPr>
            <a:spLocks noGrp="1"/>
          </p:cNvSpPr>
          <p:nvPr>
            <p:ph type="title"/>
          </p:nvPr>
        </p:nvSpPr>
        <p:spPr/>
        <p:txBody>
          <a:bodyPr>
            <a:normAutofit/>
          </a:bodyPr>
          <a:lstStyle/>
          <a:p>
            <a:pPr algn="ctr"/>
            <a:r>
              <a:rPr lang="en-GB" sz="4000" dirty="0"/>
              <a:t>Stockwell Gateway</a:t>
            </a:r>
          </a:p>
        </p:txBody>
      </p:sp>
    </p:spTree>
    <p:extLst>
      <p:ext uri="{BB962C8B-B14F-4D97-AF65-F5344CB8AC3E}">
        <p14:creationId xmlns:p14="http://schemas.microsoft.com/office/powerpoint/2010/main" val="2685427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3500" dirty="0"/>
              <a:t>Town Hall Refurbishment Complete</a:t>
            </a:r>
          </a:p>
          <a:p>
            <a:endParaRPr lang="en-GB" sz="1100" dirty="0"/>
          </a:p>
          <a:p>
            <a:pPr lvl="1">
              <a:buFontTx/>
              <a:buChar char="-"/>
            </a:pPr>
            <a:r>
              <a:rPr lang="en-GB" sz="2800" dirty="0"/>
              <a:t>£1.4m scheme – under budget</a:t>
            </a:r>
          </a:p>
          <a:p>
            <a:pPr lvl="1">
              <a:buFontTx/>
              <a:buChar char="-"/>
            </a:pPr>
            <a:r>
              <a:rPr lang="en-GB" sz="2800" dirty="0"/>
              <a:t>2 offices units let to Halo Recruitment– 8 jobs safeguarded, 4 created with planned further expansion</a:t>
            </a:r>
          </a:p>
          <a:p>
            <a:pPr lvl="1">
              <a:buFontTx/>
              <a:buChar char="-"/>
            </a:pPr>
            <a:r>
              <a:rPr lang="en-GB" sz="2800" dirty="0"/>
              <a:t>2 retail units let to hair and retail operators</a:t>
            </a:r>
          </a:p>
          <a:p>
            <a:pPr lvl="1">
              <a:buFontTx/>
              <a:buChar char="-"/>
            </a:pPr>
            <a:r>
              <a:rPr lang="en-GB" sz="2800" dirty="0"/>
              <a:t>3 remaining units to be let</a:t>
            </a:r>
          </a:p>
          <a:p>
            <a:endParaRPr lang="en-GB" dirty="0"/>
          </a:p>
        </p:txBody>
      </p:sp>
    </p:spTree>
    <p:extLst>
      <p:ext uri="{BB962C8B-B14F-4D97-AF65-F5344CB8AC3E}">
        <p14:creationId xmlns:p14="http://schemas.microsoft.com/office/powerpoint/2010/main" val="334881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068946"/>
            <a:ext cx="7886700" cy="4700789"/>
          </a:xfrm>
        </p:spPr>
        <p:txBody>
          <a:bodyPr>
            <a:normAutofit/>
          </a:bodyPr>
          <a:lstStyle/>
          <a:p>
            <a:endParaRPr lang="en-GB" sz="2000" dirty="0"/>
          </a:p>
          <a:p>
            <a:pPr marL="0" indent="0">
              <a:buNone/>
            </a:pPr>
            <a:endParaRPr lang="en-GB" sz="1800" dirty="0"/>
          </a:p>
          <a:p>
            <a:r>
              <a:rPr lang="en-GB" sz="3200" dirty="0"/>
              <a:t>Mansfield Townscape Heritage Project </a:t>
            </a:r>
          </a:p>
          <a:p>
            <a:pPr lvl="1">
              <a:buFontTx/>
              <a:buChar char="-"/>
            </a:pPr>
            <a:endParaRPr lang="en-GB" sz="800" dirty="0"/>
          </a:p>
          <a:p>
            <a:pPr lvl="1">
              <a:buFontTx/>
              <a:buChar char="-"/>
            </a:pPr>
            <a:r>
              <a:rPr lang="en-GB" dirty="0"/>
              <a:t>£850k National Lottery Heritage Fund</a:t>
            </a:r>
          </a:p>
          <a:p>
            <a:pPr lvl="1">
              <a:buFontTx/>
              <a:buChar char="-"/>
            </a:pPr>
            <a:r>
              <a:rPr lang="en-GB" dirty="0"/>
              <a:t>improvements/Renovate properties on Leeming Street/Market Place/Stockwell Gate</a:t>
            </a:r>
          </a:p>
          <a:p>
            <a:pPr lvl="1">
              <a:buFontTx/>
              <a:buChar char="-"/>
            </a:pPr>
            <a:r>
              <a:rPr lang="en-GB" dirty="0"/>
              <a:t>grant panel set up</a:t>
            </a:r>
          </a:p>
          <a:p>
            <a:pPr lvl="1">
              <a:buFontTx/>
              <a:buChar char="-"/>
            </a:pPr>
            <a:r>
              <a:rPr lang="en-GB" dirty="0"/>
              <a:t>launched on 3</a:t>
            </a:r>
            <a:r>
              <a:rPr lang="en-GB" baseline="30000" dirty="0"/>
              <a:t>rd</a:t>
            </a:r>
            <a:r>
              <a:rPr lang="en-GB" dirty="0"/>
              <a:t> September 2019 </a:t>
            </a:r>
          </a:p>
          <a:p>
            <a:pPr lvl="1">
              <a:buFontTx/>
              <a:buChar char="-"/>
            </a:pPr>
            <a:r>
              <a:rPr lang="en-GB" dirty="0"/>
              <a:t>ends 2024</a:t>
            </a:r>
          </a:p>
          <a:p>
            <a:pPr marL="457200" lvl="1" indent="0">
              <a:buNone/>
            </a:pPr>
            <a:endParaRPr lang="en-GB" dirty="0"/>
          </a:p>
        </p:txBody>
      </p:sp>
    </p:spTree>
    <p:extLst>
      <p:ext uri="{BB962C8B-B14F-4D97-AF65-F5344CB8AC3E}">
        <p14:creationId xmlns:p14="http://schemas.microsoft.com/office/powerpoint/2010/main" val="852422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999250"/>
            <a:ext cx="8191259" cy="3568794"/>
          </a:xfrm>
        </p:spPr>
        <p:txBody>
          <a:bodyPr>
            <a:noAutofit/>
          </a:bodyPr>
          <a:lstStyle/>
          <a:p>
            <a:r>
              <a:rPr lang="en-GB" sz="2000" dirty="0"/>
              <a:t>Business portal </a:t>
            </a:r>
          </a:p>
          <a:p>
            <a:r>
              <a:rPr lang="en-GB" sz="2000" dirty="0"/>
              <a:t>1-2-1 Business advice</a:t>
            </a:r>
          </a:p>
          <a:p>
            <a:r>
              <a:rPr lang="en-GB" sz="2000" dirty="0"/>
              <a:t>Business start-up, growth, shop front and vacant shop Grants </a:t>
            </a:r>
          </a:p>
          <a:p>
            <a:r>
              <a:rPr lang="en-GB" sz="2000" dirty="0"/>
              <a:t>Covid-19 business support &amp; funding</a:t>
            </a:r>
          </a:p>
          <a:p>
            <a:r>
              <a:rPr lang="en-GB" sz="2000" dirty="0" err="1"/>
              <a:t>Brexit</a:t>
            </a:r>
            <a:r>
              <a:rPr lang="en-GB" sz="2000" dirty="0"/>
              <a:t> business readiness advice and training</a:t>
            </a:r>
          </a:p>
          <a:p>
            <a:r>
              <a:rPr lang="en-GB" sz="2000" dirty="0"/>
              <a:t>Regeneration Business Rates Relief Scheme launch</a:t>
            </a:r>
          </a:p>
          <a:p>
            <a:r>
              <a:rPr lang="en-GB" sz="2000" dirty="0"/>
              <a:t>Grant finder service </a:t>
            </a:r>
          </a:p>
          <a:p>
            <a:r>
              <a:rPr lang="en-GB" sz="2000" dirty="0"/>
              <a:t>Promotion, news and information </a:t>
            </a:r>
          </a:p>
        </p:txBody>
      </p:sp>
      <p:sp>
        <p:nvSpPr>
          <p:cNvPr id="3" name="Title 2"/>
          <p:cNvSpPr>
            <a:spLocks noGrp="1"/>
          </p:cNvSpPr>
          <p:nvPr>
            <p:ph type="title"/>
          </p:nvPr>
        </p:nvSpPr>
        <p:spPr>
          <a:xfrm>
            <a:off x="2504303" y="601883"/>
            <a:ext cx="6011047" cy="926761"/>
          </a:xfrm>
        </p:spPr>
        <p:txBody>
          <a:bodyPr/>
          <a:lstStyle/>
          <a:p>
            <a:r>
              <a:rPr lang="en-GB" dirty="0"/>
              <a:t>Business support</a:t>
            </a:r>
          </a:p>
        </p:txBody>
      </p:sp>
      <p:pic>
        <p:nvPicPr>
          <p:cNvPr id="4" name="Picture 3" descr="Making Mansfield Business logo 2"/>
          <p:cNvPicPr/>
          <p:nvPr/>
        </p:nvPicPr>
        <p:blipFill>
          <a:blip r:embed="rId3">
            <a:extLst>
              <a:ext uri="{28A0092B-C50C-407E-A947-70E740481C1C}">
                <a14:useLocalDpi xmlns:a14="http://schemas.microsoft.com/office/drawing/2010/main" val="0"/>
              </a:ext>
            </a:extLst>
          </a:blip>
          <a:srcRect/>
          <a:stretch>
            <a:fillRect/>
          </a:stretch>
        </p:blipFill>
        <p:spPr bwMode="auto">
          <a:xfrm>
            <a:off x="775506" y="518984"/>
            <a:ext cx="1661346" cy="1158150"/>
          </a:xfrm>
          <a:prstGeom prst="rect">
            <a:avLst/>
          </a:prstGeom>
          <a:noFill/>
          <a:ln>
            <a:noFill/>
          </a:ln>
        </p:spPr>
      </p:pic>
    </p:spTree>
    <p:extLst>
      <p:ext uri="{BB962C8B-B14F-4D97-AF65-F5344CB8AC3E}">
        <p14:creationId xmlns:p14="http://schemas.microsoft.com/office/powerpoint/2010/main" val="10846033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1845</TotalTime>
  <Words>952</Words>
  <Application>Microsoft Office PowerPoint</Application>
  <PresentationFormat>On-screen Show (4:3)</PresentationFormat>
  <Paragraphs>105</Paragraphs>
  <Slides>10</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Planning and Regeneration Update </vt:lpstr>
      <vt:lpstr>PowerPoint Presentation</vt:lpstr>
      <vt:lpstr>PowerPoint Presentation</vt:lpstr>
      <vt:lpstr>Levelling Up Fund</vt:lpstr>
      <vt:lpstr>Community Renewal Fund</vt:lpstr>
      <vt:lpstr>Stockwell Gateway</vt:lpstr>
      <vt:lpstr>PowerPoint Presentation</vt:lpstr>
      <vt:lpstr>PowerPoint Presentation</vt:lpstr>
      <vt:lpstr>Business support</vt:lpstr>
      <vt:lpstr>PowerPoint Presentation</vt:lpstr>
    </vt:vector>
  </TitlesOfParts>
  <Company>Mansfield District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&amp; Regeneration Update</dc:title>
  <dc:creator>Bek Daft</dc:creator>
  <cp:lastModifiedBy>Christopher Jarvis</cp:lastModifiedBy>
  <cp:revision>178</cp:revision>
  <cp:lastPrinted>2019-06-04T12:11:26Z</cp:lastPrinted>
  <dcterms:created xsi:type="dcterms:W3CDTF">2019-04-05T09:55:14Z</dcterms:created>
  <dcterms:modified xsi:type="dcterms:W3CDTF">2024-03-15T12:56:08Z</dcterms:modified>
</cp:coreProperties>
</file>