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notesMasterIdLst>
    <p:notesMasterId r:id="rId80"/>
  </p:notesMasterIdLst>
  <p:handoutMasterIdLst>
    <p:handoutMasterId r:id="rId81"/>
  </p:handoutMasterIdLst>
  <p:sldIdLst>
    <p:sldId id="281" r:id="rId3"/>
    <p:sldId id="279" r:id="rId4"/>
    <p:sldId id="273" r:id="rId5"/>
    <p:sldId id="274" r:id="rId6"/>
    <p:sldId id="280" r:id="rId7"/>
    <p:sldId id="277" r:id="rId8"/>
    <p:sldId id="275" r:id="rId9"/>
    <p:sldId id="284" r:id="rId10"/>
    <p:sldId id="283"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 id="300" r:id="rId27"/>
    <p:sldId id="301" r:id="rId28"/>
    <p:sldId id="302" r:id="rId29"/>
    <p:sldId id="303" r:id="rId30"/>
    <p:sldId id="304" r:id="rId31"/>
    <p:sldId id="305" r:id="rId32"/>
    <p:sldId id="306" r:id="rId33"/>
    <p:sldId id="307" r:id="rId34"/>
    <p:sldId id="308" r:id="rId35"/>
    <p:sldId id="309" r:id="rId36"/>
    <p:sldId id="310" r:id="rId37"/>
    <p:sldId id="311" r:id="rId38"/>
    <p:sldId id="312" r:id="rId39"/>
    <p:sldId id="313" r:id="rId40"/>
    <p:sldId id="348" r:id="rId41"/>
    <p:sldId id="349" r:id="rId42"/>
    <p:sldId id="350" r:id="rId43"/>
    <p:sldId id="351" r:id="rId44"/>
    <p:sldId id="352" r:id="rId45"/>
    <p:sldId id="314" r:id="rId46"/>
    <p:sldId id="315" r:id="rId47"/>
    <p:sldId id="316" r:id="rId48"/>
    <p:sldId id="317" r:id="rId49"/>
    <p:sldId id="318" r:id="rId50"/>
    <p:sldId id="319" r:id="rId51"/>
    <p:sldId id="320" r:id="rId52"/>
    <p:sldId id="321" r:id="rId53"/>
    <p:sldId id="322" r:id="rId54"/>
    <p:sldId id="323" r:id="rId55"/>
    <p:sldId id="324" r:id="rId56"/>
    <p:sldId id="325" r:id="rId57"/>
    <p:sldId id="326" r:id="rId58"/>
    <p:sldId id="327" r:id="rId59"/>
    <p:sldId id="328" r:id="rId60"/>
    <p:sldId id="329" r:id="rId61"/>
    <p:sldId id="330" r:id="rId62"/>
    <p:sldId id="331" r:id="rId63"/>
    <p:sldId id="332" r:id="rId64"/>
    <p:sldId id="333" r:id="rId65"/>
    <p:sldId id="334" r:id="rId66"/>
    <p:sldId id="335" r:id="rId67"/>
    <p:sldId id="336" r:id="rId68"/>
    <p:sldId id="337" r:id="rId69"/>
    <p:sldId id="338" r:id="rId70"/>
    <p:sldId id="339" r:id="rId71"/>
    <p:sldId id="340" r:id="rId72"/>
    <p:sldId id="341" r:id="rId73"/>
    <p:sldId id="342" r:id="rId74"/>
    <p:sldId id="343" r:id="rId75"/>
    <p:sldId id="344" r:id="rId76"/>
    <p:sldId id="345" r:id="rId77"/>
    <p:sldId id="346" r:id="rId78"/>
    <p:sldId id="347" r:id="rId79"/>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B82F"/>
    <a:srgbClr val="404040"/>
    <a:srgbClr val="6E33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varScale="1">
        <p:scale>
          <a:sx n="115" d="100"/>
          <a:sy n="115" d="100"/>
        </p:scale>
        <p:origin x="1116" y="108"/>
      </p:cViewPr>
      <p:guideLst>
        <p:guide orient="horz" pos="2160"/>
        <p:guide pos="2880"/>
      </p:guideLst>
    </p:cSldViewPr>
  </p:slideViewPr>
  <p:outlineViewPr>
    <p:cViewPr>
      <p:scale>
        <a:sx n="33" d="100"/>
        <a:sy n="33" d="100"/>
      </p:scale>
      <p:origin x="0" y="3048"/>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presProps" Target="presProps.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r>
              <a:rPr lang="en-GB" smtClean="0"/>
              <a:t>07/06/2019</a:t>
            </a:r>
            <a:endParaRPr lang="en-GB"/>
          </a:p>
        </p:txBody>
      </p:sp>
      <p:sp>
        <p:nvSpPr>
          <p:cNvPr id="4" name="Footer Placeholder 3"/>
          <p:cNvSpPr>
            <a:spLocks noGrp="1"/>
          </p:cNvSpPr>
          <p:nvPr>
            <p:ph type="ftr" sz="quarter" idx="2"/>
          </p:nvPr>
        </p:nvSpPr>
        <p:spPr>
          <a:xfrm>
            <a:off x="0" y="9429750"/>
            <a:ext cx="2946400" cy="49688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9" y="9429750"/>
            <a:ext cx="2946400" cy="496889"/>
          </a:xfrm>
          <a:prstGeom prst="rect">
            <a:avLst/>
          </a:prstGeom>
        </p:spPr>
        <p:txBody>
          <a:bodyPr vert="horz" lIns="91440" tIns="45720" rIns="91440" bIns="45720" rtlCol="0" anchor="b"/>
          <a:lstStyle>
            <a:lvl1pPr algn="r">
              <a:defRPr sz="1200"/>
            </a:lvl1pPr>
          </a:lstStyle>
          <a:p>
            <a:fld id="{6B10DF77-8B09-4BB5-AB5E-FA5AF1F0E606}" type="slidenum">
              <a:rPr lang="en-GB" smtClean="0"/>
              <a:t>‹#›</a:t>
            </a:fld>
            <a:endParaRPr lang="en-GB"/>
          </a:p>
        </p:txBody>
      </p:sp>
    </p:spTree>
    <p:extLst>
      <p:ext uri="{BB962C8B-B14F-4D97-AF65-F5344CB8AC3E}">
        <p14:creationId xmlns:p14="http://schemas.microsoft.com/office/powerpoint/2010/main" val="36934458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r>
              <a:rPr lang="en-GB" smtClean="0"/>
              <a:t>07/06/2019</a:t>
            </a:r>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E341B85A-EB3E-46E3-B469-7E473E1CAE9D}" type="slidenum">
              <a:rPr lang="en-GB" smtClean="0"/>
              <a:t>‹#›</a:t>
            </a:fld>
            <a:endParaRPr lang="en-GB"/>
          </a:p>
        </p:txBody>
      </p:sp>
    </p:spTree>
    <p:extLst>
      <p:ext uri="{BB962C8B-B14F-4D97-AF65-F5344CB8AC3E}">
        <p14:creationId xmlns:p14="http://schemas.microsoft.com/office/powerpoint/2010/main" val="337555907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BB47FF2-7216-4E04-8DC7-1EA5AF9E06F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123058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dirty="0">
              <a:solidFill>
                <a:schemeClr val="tx1"/>
              </a:solidFill>
              <a:effectLst/>
              <a:latin typeface="+mn-lt"/>
              <a:ea typeface="+mn-ea"/>
              <a:cs typeface="+mn-cs"/>
            </a:endParaRPr>
          </a:p>
          <a:p>
            <a:pPr marL="0" lv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4D92A1F8-F326-4F54-8C79-DBA143B0ECBD}" type="slidenum">
              <a:rPr lang="en-GB" smtClean="0"/>
              <a:t>39</a:t>
            </a:fld>
            <a:endParaRPr lang="en-GB"/>
          </a:p>
        </p:txBody>
      </p:sp>
    </p:spTree>
    <p:extLst>
      <p:ext uri="{BB962C8B-B14F-4D97-AF65-F5344CB8AC3E}">
        <p14:creationId xmlns:p14="http://schemas.microsoft.com/office/powerpoint/2010/main" val="3520197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92A1F8-F326-4F54-8C79-DBA143B0ECBD}" type="slidenum">
              <a:rPr lang="en-GB" smtClean="0"/>
              <a:t>40</a:t>
            </a:fld>
            <a:endParaRPr lang="en-GB"/>
          </a:p>
        </p:txBody>
      </p:sp>
    </p:spTree>
    <p:extLst>
      <p:ext uri="{BB962C8B-B14F-4D97-AF65-F5344CB8AC3E}">
        <p14:creationId xmlns:p14="http://schemas.microsoft.com/office/powerpoint/2010/main" val="2657659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D92A1F8-F326-4F54-8C79-DBA143B0ECBD}" type="slidenum">
              <a:rPr lang="en-GB" smtClean="0"/>
              <a:t>41</a:t>
            </a:fld>
            <a:endParaRPr lang="en-GB"/>
          </a:p>
        </p:txBody>
      </p:sp>
    </p:spTree>
    <p:extLst>
      <p:ext uri="{BB962C8B-B14F-4D97-AF65-F5344CB8AC3E}">
        <p14:creationId xmlns:p14="http://schemas.microsoft.com/office/powerpoint/2010/main" val="921755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A90A19F-BB3C-294C-AEFA-789C9B633ABF}" type="slidenum">
              <a:rPr lang="en-US" smtClean="0"/>
              <a:pPr/>
              <a:t>43</a:t>
            </a:fld>
            <a:endParaRPr lang="en-US" dirty="0"/>
          </a:p>
        </p:txBody>
      </p:sp>
    </p:spTree>
    <p:extLst>
      <p:ext uri="{BB962C8B-B14F-4D97-AF65-F5344CB8AC3E}">
        <p14:creationId xmlns:p14="http://schemas.microsoft.com/office/powerpoint/2010/main" val="2942425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BE17E153-5D5A-4BA6-8B74-A8CE3DADEBA1}" type="slidenum">
              <a:rPr lang="en-US" altLang="en-US" sz="1200"/>
              <a:pPr/>
              <a:t>44</a:t>
            </a:fld>
            <a:endParaRPr lang="en-US" altLang="en-US" sz="1200"/>
          </a:p>
        </p:txBody>
      </p:sp>
    </p:spTree>
    <p:extLst>
      <p:ext uri="{BB962C8B-B14F-4D97-AF65-F5344CB8AC3E}">
        <p14:creationId xmlns:p14="http://schemas.microsoft.com/office/powerpoint/2010/main" val="3357521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CCD228DD-4878-4495-8BB8-BFF12FC5442F}" type="slidenum">
              <a:rPr lang="en-US" altLang="en-US" sz="1200"/>
              <a:pPr/>
              <a:t>45</a:t>
            </a:fld>
            <a:endParaRPr lang="en-US" altLang="en-US" sz="1200"/>
          </a:p>
        </p:txBody>
      </p:sp>
    </p:spTree>
    <p:extLst>
      <p:ext uri="{BB962C8B-B14F-4D97-AF65-F5344CB8AC3E}">
        <p14:creationId xmlns:p14="http://schemas.microsoft.com/office/powerpoint/2010/main" val="1114575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BAE9FCA0-3977-41D9-9A33-5851A7B1C196}" type="slidenum">
              <a:rPr lang="en-US" altLang="en-US" sz="1200"/>
              <a:pPr/>
              <a:t>46</a:t>
            </a:fld>
            <a:endParaRPr lang="en-US" altLang="en-US" sz="1200"/>
          </a:p>
        </p:txBody>
      </p:sp>
    </p:spTree>
    <p:extLst>
      <p:ext uri="{BB962C8B-B14F-4D97-AF65-F5344CB8AC3E}">
        <p14:creationId xmlns:p14="http://schemas.microsoft.com/office/powerpoint/2010/main" val="3729075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594F740A-1221-4CF9-A95F-0680A45AD447}" type="slidenum">
              <a:rPr lang="en-US" altLang="en-US" sz="1200"/>
              <a:pPr/>
              <a:t>47</a:t>
            </a:fld>
            <a:endParaRPr lang="en-US" altLang="en-US" sz="1200"/>
          </a:p>
        </p:txBody>
      </p:sp>
    </p:spTree>
    <p:extLst>
      <p:ext uri="{BB962C8B-B14F-4D97-AF65-F5344CB8AC3E}">
        <p14:creationId xmlns:p14="http://schemas.microsoft.com/office/powerpoint/2010/main" val="3995702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F7D10B84-B5A8-4DE2-9442-A74AD6D04AFE}" type="slidenum">
              <a:rPr lang="en-US" altLang="en-US" sz="1200"/>
              <a:pPr/>
              <a:t>48</a:t>
            </a:fld>
            <a:endParaRPr lang="en-US" altLang="en-US" sz="1200"/>
          </a:p>
        </p:txBody>
      </p:sp>
    </p:spTree>
    <p:extLst>
      <p:ext uri="{BB962C8B-B14F-4D97-AF65-F5344CB8AC3E}">
        <p14:creationId xmlns:p14="http://schemas.microsoft.com/office/powerpoint/2010/main" val="1275026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AB364121-31AD-436D-9CE5-C5461539E59C}" type="slidenum">
              <a:rPr lang="en-US" altLang="en-US" sz="1200"/>
              <a:pPr/>
              <a:t>49</a:t>
            </a:fld>
            <a:endParaRPr lang="en-US" altLang="en-US" sz="1200"/>
          </a:p>
        </p:txBody>
      </p:sp>
    </p:spTree>
    <p:extLst>
      <p:ext uri="{BB962C8B-B14F-4D97-AF65-F5344CB8AC3E}">
        <p14:creationId xmlns:p14="http://schemas.microsoft.com/office/powerpoint/2010/main" val="423864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BB47FF2-7216-4E04-8DC7-1EA5AF9E06F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614780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F9A39982-87D7-4C6D-908D-5DCDEC9B90C9}" type="slidenum">
              <a:rPr lang="en-US" altLang="en-US" sz="1200"/>
              <a:pPr/>
              <a:t>50</a:t>
            </a:fld>
            <a:endParaRPr lang="en-US" altLang="en-US" sz="1200"/>
          </a:p>
        </p:txBody>
      </p:sp>
    </p:spTree>
    <p:extLst>
      <p:ext uri="{BB962C8B-B14F-4D97-AF65-F5344CB8AC3E}">
        <p14:creationId xmlns:p14="http://schemas.microsoft.com/office/powerpoint/2010/main" val="13693561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BA7FD51B-C90A-460E-B26A-52A48886CFF8}" type="slidenum">
              <a:rPr lang="en-US" altLang="en-US" sz="1200"/>
              <a:pPr/>
              <a:t>51</a:t>
            </a:fld>
            <a:endParaRPr lang="en-US" altLang="en-US" sz="1200"/>
          </a:p>
        </p:txBody>
      </p:sp>
    </p:spTree>
    <p:extLst>
      <p:ext uri="{BB962C8B-B14F-4D97-AF65-F5344CB8AC3E}">
        <p14:creationId xmlns:p14="http://schemas.microsoft.com/office/powerpoint/2010/main" val="42593815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320981C4-4E08-4411-9AEE-692701E08957}" type="slidenum">
              <a:rPr lang="en-US" altLang="en-US" sz="1200"/>
              <a:pPr/>
              <a:t>52</a:t>
            </a:fld>
            <a:endParaRPr lang="en-US" altLang="en-US" sz="1200"/>
          </a:p>
        </p:txBody>
      </p:sp>
    </p:spTree>
    <p:extLst>
      <p:ext uri="{BB962C8B-B14F-4D97-AF65-F5344CB8AC3E}">
        <p14:creationId xmlns:p14="http://schemas.microsoft.com/office/powerpoint/2010/main" val="974822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6181132D-B10B-4600-96D1-8496FD395091}" type="slidenum">
              <a:rPr lang="en-US" altLang="en-US" sz="1200"/>
              <a:pPr/>
              <a:t>53</a:t>
            </a:fld>
            <a:endParaRPr lang="en-US" altLang="en-US" sz="1200"/>
          </a:p>
        </p:txBody>
      </p:sp>
    </p:spTree>
    <p:extLst>
      <p:ext uri="{BB962C8B-B14F-4D97-AF65-F5344CB8AC3E}">
        <p14:creationId xmlns:p14="http://schemas.microsoft.com/office/powerpoint/2010/main" val="518382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C26FB838-A76F-4E01-95D7-59B368FE50B4}" type="slidenum">
              <a:rPr lang="en-US" altLang="en-US" sz="1200"/>
              <a:pPr/>
              <a:t>54</a:t>
            </a:fld>
            <a:endParaRPr lang="en-US" altLang="en-US" sz="1200"/>
          </a:p>
        </p:txBody>
      </p:sp>
    </p:spTree>
    <p:extLst>
      <p:ext uri="{BB962C8B-B14F-4D97-AF65-F5344CB8AC3E}">
        <p14:creationId xmlns:p14="http://schemas.microsoft.com/office/powerpoint/2010/main" val="625704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BD450502-EA4D-4364-A3E8-2653FAF0B5E8}" type="slidenum">
              <a:rPr lang="en-US" altLang="en-US" sz="1200"/>
              <a:pPr/>
              <a:t>55</a:t>
            </a:fld>
            <a:endParaRPr lang="en-US" altLang="en-US" sz="1200"/>
          </a:p>
        </p:txBody>
      </p:sp>
    </p:spTree>
    <p:extLst>
      <p:ext uri="{BB962C8B-B14F-4D97-AF65-F5344CB8AC3E}">
        <p14:creationId xmlns:p14="http://schemas.microsoft.com/office/powerpoint/2010/main" val="42894222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9125DB1F-C458-401C-BEDD-4E52EFC2912A}" type="slidenum">
              <a:rPr lang="en-US" altLang="en-US" sz="1200"/>
              <a:pPr/>
              <a:t>56</a:t>
            </a:fld>
            <a:endParaRPr lang="en-US" altLang="en-US" sz="1200"/>
          </a:p>
        </p:txBody>
      </p:sp>
    </p:spTree>
    <p:extLst>
      <p:ext uri="{BB962C8B-B14F-4D97-AF65-F5344CB8AC3E}">
        <p14:creationId xmlns:p14="http://schemas.microsoft.com/office/powerpoint/2010/main" val="3707904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B49D4F34-2223-4064-9C92-D9CF7459E3F9}" type="slidenum">
              <a:rPr lang="en-US" altLang="en-US" sz="1200"/>
              <a:pPr/>
              <a:t>57</a:t>
            </a:fld>
            <a:endParaRPr lang="en-US" altLang="en-US" sz="1200"/>
          </a:p>
        </p:txBody>
      </p:sp>
    </p:spTree>
    <p:extLst>
      <p:ext uri="{BB962C8B-B14F-4D97-AF65-F5344CB8AC3E}">
        <p14:creationId xmlns:p14="http://schemas.microsoft.com/office/powerpoint/2010/main" val="2336827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871976E1-3064-4F91-9010-0844D499DE96}" type="slidenum">
              <a:rPr lang="en-US" altLang="en-US" sz="1200"/>
              <a:pPr/>
              <a:t>58</a:t>
            </a:fld>
            <a:endParaRPr lang="en-US" altLang="en-US" sz="1200"/>
          </a:p>
        </p:txBody>
      </p:sp>
    </p:spTree>
    <p:extLst>
      <p:ext uri="{BB962C8B-B14F-4D97-AF65-F5344CB8AC3E}">
        <p14:creationId xmlns:p14="http://schemas.microsoft.com/office/powerpoint/2010/main" val="26793989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3E871D61-27C8-4E68-ACC7-57B53445A160}" type="slidenum">
              <a:rPr lang="en-US" altLang="en-US" sz="1200"/>
              <a:pPr/>
              <a:t>59</a:t>
            </a:fld>
            <a:endParaRPr lang="en-US" altLang="en-US" sz="1200"/>
          </a:p>
        </p:txBody>
      </p:sp>
    </p:spTree>
    <p:extLst>
      <p:ext uri="{BB962C8B-B14F-4D97-AF65-F5344CB8AC3E}">
        <p14:creationId xmlns:p14="http://schemas.microsoft.com/office/powerpoint/2010/main" val="684903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BB47FF2-7216-4E04-8DC7-1EA5AF9E06F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716626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7560EF3F-AFA4-4B09-AB9C-2ACAF35A482D}" type="slidenum">
              <a:rPr lang="en-US" altLang="en-US" sz="1200"/>
              <a:pPr/>
              <a:t>60</a:t>
            </a:fld>
            <a:endParaRPr lang="en-US" altLang="en-US" sz="1200"/>
          </a:p>
        </p:txBody>
      </p:sp>
    </p:spTree>
    <p:extLst>
      <p:ext uri="{BB962C8B-B14F-4D97-AF65-F5344CB8AC3E}">
        <p14:creationId xmlns:p14="http://schemas.microsoft.com/office/powerpoint/2010/main" val="7146961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CFF36DF6-4B58-4166-9108-D63324CEDF50}" type="slidenum">
              <a:rPr lang="en-US" altLang="en-US" sz="1200"/>
              <a:pPr/>
              <a:t>61</a:t>
            </a:fld>
            <a:endParaRPr lang="en-US" altLang="en-US" sz="1200"/>
          </a:p>
        </p:txBody>
      </p:sp>
    </p:spTree>
    <p:extLst>
      <p:ext uri="{BB962C8B-B14F-4D97-AF65-F5344CB8AC3E}">
        <p14:creationId xmlns:p14="http://schemas.microsoft.com/office/powerpoint/2010/main" val="14479482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774CD889-70FE-47BD-BA07-2CC4F61BD602}" type="slidenum">
              <a:rPr lang="en-US" altLang="en-US" sz="1200"/>
              <a:pPr/>
              <a:t>62</a:t>
            </a:fld>
            <a:endParaRPr lang="en-US" altLang="en-US" sz="1200"/>
          </a:p>
        </p:txBody>
      </p:sp>
    </p:spTree>
    <p:extLst>
      <p:ext uri="{BB962C8B-B14F-4D97-AF65-F5344CB8AC3E}">
        <p14:creationId xmlns:p14="http://schemas.microsoft.com/office/powerpoint/2010/main" val="35604277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CB099408-18FE-4AFB-B1EC-E0B819C51629}" type="slidenum">
              <a:rPr lang="en-US" altLang="en-US" sz="1200"/>
              <a:pPr/>
              <a:t>65</a:t>
            </a:fld>
            <a:endParaRPr lang="en-US" altLang="en-US" sz="1200"/>
          </a:p>
        </p:txBody>
      </p:sp>
    </p:spTree>
    <p:extLst>
      <p:ext uri="{BB962C8B-B14F-4D97-AF65-F5344CB8AC3E}">
        <p14:creationId xmlns:p14="http://schemas.microsoft.com/office/powerpoint/2010/main" val="5179086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5C150E9E-9F06-4890-8C94-4E3228D48109}" type="slidenum">
              <a:rPr lang="en-US" altLang="en-US" sz="1200"/>
              <a:pPr/>
              <a:t>66</a:t>
            </a:fld>
            <a:endParaRPr lang="en-US" altLang="en-US" sz="1200"/>
          </a:p>
        </p:txBody>
      </p:sp>
    </p:spTree>
    <p:extLst>
      <p:ext uri="{BB962C8B-B14F-4D97-AF65-F5344CB8AC3E}">
        <p14:creationId xmlns:p14="http://schemas.microsoft.com/office/powerpoint/2010/main" val="38279489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8F5283C4-9CD0-457A-A0BB-C897C1D257AF}" type="slidenum">
              <a:rPr lang="en-US" altLang="en-US" sz="1200"/>
              <a:pPr/>
              <a:t>67</a:t>
            </a:fld>
            <a:endParaRPr lang="en-US" altLang="en-US" sz="1200"/>
          </a:p>
        </p:txBody>
      </p:sp>
    </p:spTree>
    <p:extLst>
      <p:ext uri="{BB962C8B-B14F-4D97-AF65-F5344CB8AC3E}">
        <p14:creationId xmlns:p14="http://schemas.microsoft.com/office/powerpoint/2010/main" val="25844191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AC28D92B-62F5-4733-A167-E595AF288E85}" type="slidenum">
              <a:rPr lang="en-US" altLang="en-US" sz="1200"/>
              <a:pPr/>
              <a:t>68</a:t>
            </a:fld>
            <a:endParaRPr lang="en-US" altLang="en-US" sz="1200"/>
          </a:p>
        </p:txBody>
      </p:sp>
    </p:spTree>
    <p:extLst>
      <p:ext uri="{BB962C8B-B14F-4D97-AF65-F5344CB8AC3E}">
        <p14:creationId xmlns:p14="http://schemas.microsoft.com/office/powerpoint/2010/main" val="19842936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1936D308-C2C7-46F2-AD71-46D471C5262A}" type="slidenum">
              <a:rPr lang="en-US" altLang="en-US" sz="1200"/>
              <a:pPr/>
              <a:t>69</a:t>
            </a:fld>
            <a:endParaRPr lang="en-US" altLang="en-US" sz="1200"/>
          </a:p>
        </p:txBody>
      </p:sp>
    </p:spTree>
    <p:extLst>
      <p:ext uri="{BB962C8B-B14F-4D97-AF65-F5344CB8AC3E}">
        <p14:creationId xmlns:p14="http://schemas.microsoft.com/office/powerpoint/2010/main" val="38677811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92A09B9F-6675-4EE4-89BB-BD54451EBC82}" type="slidenum">
              <a:rPr lang="en-US" altLang="en-US" sz="1200"/>
              <a:pPr/>
              <a:t>70</a:t>
            </a:fld>
            <a:endParaRPr lang="en-US" altLang="en-US" sz="1200"/>
          </a:p>
        </p:txBody>
      </p:sp>
    </p:spTree>
    <p:extLst>
      <p:ext uri="{BB962C8B-B14F-4D97-AF65-F5344CB8AC3E}">
        <p14:creationId xmlns:p14="http://schemas.microsoft.com/office/powerpoint/2010/main" val="41470552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C2054B64-2607-41DD-B57D-3FFD3320CF2C}" type="slidenum">
              <a:rPr lang="en-US" altLang="en-US" sz="1200"/>
              <a:pPr/>
              <a:t>71</a:t>
            </a:fld>
            <a:endParaRPr lang="en-US" altLang="en-US" sz="1200"/>
          </a:p>
        </p:txBody>
      </p:sp>
    </p:spTree>
    <p:extLst>
      <p:ext uri="{BB962C8B-B14F-4D97-AF65-F5344CB8AC3E}">
        <p14:creationId xmlns:p14="http://schemas.microsoft.com/office/powerpoint/2010/main" val="1947582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BB47FF2-7216-4E04-8DC7-1EA5AF9E06F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472642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4E9DCAAC-9B1A-4B97-A9FA-DBDEB5359E7C}" type="slidenum">
              <a:rPr lang="en-US" altLang="en-US" sz="1200"/>
              <a:pPr/>
              <a:t>72</a:t>
            </a:fld>
            <a:endParaRPr lang="en-US" altLang="en-US" sz="1200"/>
          </a:p>
        </p:txBody>
      </p:sp>
    </p:spTree>
    <p:extLst>
      <p:ext uri="{BB962C8B-B14F-4D97-AF65-F5344CB8AC3E}">
        <p14:creationId xmlns:p14="http://schemas.microsoft.com/office/powerpoint/2010/main" val="20149677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4D8DE964-0E56-4396-8D73-5D44EFC6DBE6}" type="slidenum">
              <a:rPr lang="en-US" altLang="en-US" sz="1200"/>
              <a:pPr/>
              <a:t>73</a:t>
            </a:fld>
            <a:endParaRPr lang="en-US" altLang="en-US" sz="1200"/>
          </a:p>
        </p:txBody>
      </p:sp>
    </p:spTree>
    <p:extLst>
      <p:ext uri="{BB962C8B-B14F-4D97-AF65-F5344CB8AC3E}">
        <p14:creationId xmlns:p14="http://schemas.microsoft.com/office/powerpoint/2010/main" val="39289020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511B69AB-DD28-4F7E-A207-9D224620D9AC}" type="slidenum">
              <a:rPr lang="en-US" altLang="en-US" sz="1200"/>
              <a:pPr/>
              <a:t>74</a:t>
            </a:fld>
            <a:endParaRPr lang="en-US" altLang="en-US" sz="1200"/>
          </a:p>
        </p:txBody>
      </p:sp>
    </p:spTree>
    <p:extLst>
      <p:ext uri="{BB962C8B-B14F-4D97-AF65-F5344CB8AC3E}">
        <p14:creationId xmlns:p14="http://schemas.microsoft.com/office/powerpoint/2010/main" val="19387270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D643A828-48D1-4F4E-AF6B-3C36E30365D9}" type="slidenum">
              <a:rPr lang="en-US" altLang="en-US" sz="1200"/>
              <a:pPr/>
              <a:t>75</a:t>
            </a:fld>
            <a:endParaRPr lang="en-US" altLang="en-US" sz="1200"/>
          </a:p>
        </p:txBody>
      </p:sp>
    </p:spTree>
    <p:extLst>
      <p:ext uri="{BB962C8B-B14F-4D97-AF65-F5344CB8AC3E}">
        <p14:creationId xmlns:p14="http://schemas.microsoft.com/office/powerpoint/2010/main" val="34119108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88CF7872-BFD7-4C99-BCF0-38636264F6FA}" type="slidenum">
              <a:rPr lang="en-US" altLang="en-US" sz="1200"/>
              <a:pPr/>
              <a:t>76</a:t>
            </a:fld>
            <a:endParaRPr lang="en-US" altLang="en-US" sz="1200"/>
          </a:p>
        </p:txBody>
      </p:sp>
    </p:spTree>
    <p:extLst>
      <p:ext uri="{BB962C8B-B14F-4D97-AF65-F5344CB8AC3E}">
        <p14:creationId xmlns:p14="http://schemas.microsoft.com/office/powerpoint/2010/main" val="29706394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ＭＳ Ｐゴシック" charset="0"/>
            </a:endParaRPr>
          </a:p>
        </p:txBody>
      </p:sp>
      <p:sp>
        <p:nvSpPr>
          <p:cNvPr id="4" name="Slide Number Placeholder 3"/>
          <p:cNvSpPr>
            <a:spLocks noGrp="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fld id="{498E6B40-FFF8-4FCB-A9CD-326328C90820}" type="slidenum">
              <a:rPr lang="en-US" altLang="en-US" sz="1200"/>
              <a:pPr/>
              <a:t>77</a:t>
            </a:fld>
            <a:endParaRPr lang="en-US" altLang="en-US" sz="1200"/>
          </a:p>
        </p:txBody>
      </p:sp>
    </p:spTree>
    <p:extLst>
      <p:ext uri="{BB962C8B-B14F-4D97-AF65-F5344CB8AC3E}">
        <p14:creationId xmlns:p14="http://schemas.microsoft.com/office/powerpoint/2010/main" val="4042483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BB47FF2-7216-4E04-8DC7-1EA5AF9E06F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68644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BB47FF2-7216-4E04-8DC7-1EA5AF9E06F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84356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BB47FF2-7216-4E04-8DC7-1EA5AF9E06F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60108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BB47FF2-7216-4E04-8DC7-1EA5AF9E06F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27646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BB47FF2-7216-4E04-8DC7-1EA5AF9E06F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404580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userDrawn="1"/>
        </p:nvSpPr>
        <p:spPr>
          <a:xfrm rot="21390170">
            <a:off x="-66043" y="4440566"/>
            <a:ext cx="9301093" cy="2713507"/>
          </a:xfrm>
          <a:custGeom>
            <a:avLst/>
            <a:gdLst>
              <a:gd name="connsiteX0" fmla="*/ 0 w 9785676"/>
              <a:gd name="connsiteY0" fmla="*/ 0 h 3144375"/>
              <a:gd name="connsiteX1" fmla="*/ 9785676 w 9785676"/>
              <a:gd name="connsiteY1" fmla="*/ 0 h 3144375"/>
              <a:gd name="connsiteX2" fmla="*/ 9785676 w 9785676"/>
              <a:gd name="connsiteY2" fmla="*/ 3144375 h 3144375"/>
              <a:gd name="connsiteX3" fmla="*/ 0 w 9785676"/>
              <a:gd name="connsiteY3" fmla="*/ 3144375 h 3144375"/>
              <a:gd name="connsiteX4" fmla="*/ 0 w 9785676"/>
              <a:gd name="connsiteY4" fmla="*/ 0 h 3144375"/>
              <a:gd name="connsiteX0" fmla="*/ 214201 w 9785676"/>
              <a:gd name="connsiteY0" fmla="*/ 0 h 3163241"/>
              <a:gd name="connsiteX1" fmla="*/ 9785676 w 9785676"/>
              <a:gd name="connsiteY1" fmla="*/ 18866 h 3163241"/>
              <a:gd name="connsiteX2" fmla="*/ 9785676 w 9785676"/>
              <a:gd name="connsiteY2" fmla="*/ 3163241 h 3163241"/>
              <a:gd name="connsiteX3" fmla="*/ 0 w 9785676"/>
              <a:gd name="connsiteY3" fmla="*/ 3163241 h 3163241"/>
              <a:gd name="connsiteX4" fmla="*/ 214201 w 9785676"/>
              <a:gd name="connsiteY4" fmla="*/ 0 h 3163241"/>
              <a:gd name="connsiteX0" fmla="*/ 214201 w 9785676"/>
              <a:gd name="connsiteY0" fmla="*/ 0 h 3163241"/>
              <a:gd name="connsiteX1" fmla="*/ 9413580 w 9785676"/>
              <a:gd name="connsiteY1" fmla="*/ 6778 h 3163241"/>
              <a:gd name="connsiteX2" fmla="*/ 9785676 w 9785676"/>
              <a:gd name="connsiteY2" fmla="*/ 3163241 h 3163241"/>
              <a:gd name="connsiteX3" fmla="*/ 0 w 9785676"/>
              <a:gd name="connsiteY3" fmla="*/ 3163241 h 3163241"/>
              <a:gd name="connsiteX4" fmla="*/ 214201 w 9785676"/>
              <a:gd name="connsiteY4" fmla="*/ 0 h 3163241"/>
              <a:gd name="connsiteX0" fmla="*/ 0 w 9571475"/>
              <a:gd name="connsiteY0" fmla="*/ 0 h 3163241"/>
              <a:gd name="connsiteX1" fmla="*/ 9199379 w 9571475"/>
              <a:gd name="connsiteY1" fmla="*/ 6778 h 3163241"/>
              <a:gd name="connsiteX2" fmla="*/ 9571475 w 9571475"/>
              <a:gd name="connsiteY2" fmla="*/ 3163241 h 3163241"/>
              <a:gd name="connsiteX3" fmla="*/ 85021 w 9571475"/>
              <a:gd name="connsiteY3" fmla="*/ 2276074 h 3163241"/>
              <a:gd name="connsiteX4" fmla="*/ 0 w 9571475"/>
              <a:gd name="connsiteY4" fmla="*/ 0 h 3163241"/>
              <a:gd name="connsiteX0" fmla="*/ 131362 w 9702837"/>
              <a:gd name="connsiteY0" fmla="*/ 0 h 3163241"/>
              <a:gd name="connsiteX1" fmla="*/ 9330741 w 9702837"/>
              <a:gd name="connsiteY1" fmla="*/ 6778 h 3163241"/>
              <a:gd name="connsiteX2" fmla="*/ 9702837 w 9702837"/>
              <a:gd name="connsiteY2" fmla="*/ 3163241 h 3163241"/>
              <a:gd name="connsiteX3" fmla="*/ 0 w 9702837"/>
              <a:gd name="connsiteY3" fmla="*/ 2156326 h 3163241"/>
              <a:gd name="connsiteX4" fmla="*/ 131362 w 9702837"/>
              <a:gd name="connsiteY4" fmla="*/ 0 h 3163241"/>
              <a:gd name="connsiteX0" fmla="*/ 131362 w 9330741"/>
              <a:gd name="connsiteY0" fmla="*/ 0 h 2272298"/>
              <a:gd name="connsiteX1" fmla="*/ 9330741 w 9330741"/>
              <a:gd name="connsiteY1" fmla="*/ 6778 h 2272298"/>
              <a:gd name="connsiteX2" fmla="*/ 8894441 w 9330741"/>
              <a:gd name="connsiteY2" fmla="*/ 2272298 h 2272298"/>
              <a:gd name="connsiteX3" fmla="*/ 0 w 9330741"/>
              <a:gd name="connsiteY3" fmla="*/ 2156326 h 2272298"/>
              <a:gd name="connsiteX4" fmla="*/ 131362 w 9330741"/>
              <a:gd name="connsiteY4" fmla="*/ 0 h 2272298"/>
              <a:gd name="connsiteX0" fmla="*/ 131362 w 9330741"/>
              <a:gd name="connsiteY0" fmla="*/ 0 h 2713023"/>
              <a:gd name="connsiteX1" fmla="*/ 9330741 w 9330741"/>
              <a:gd name="connsiteY1" fmla="*/ 6778 h 2713023"/>
              <a:gd name="connsiteX2" fmla="*/ 9133817 w 9330741"/>
              <a:gd name="connsiteY2" fmla="*/ 2713023 h 2713023"/>
              <a:gd name="connsiteX3" fmla="*/ 0 w 9330741"/>
              <a:gd name="connsiteY3" fmla="*/ 2156326 h 2713023"/>
              <a:gd name="connsiteX4" fmla="*/ 131362 w 9330741"/>
              <a:gd name="connsiteY4" fmla="*/ 0 h 2713023"/>
              <a:gd name="connsiteX0" fmla="*/ 131362 w 9309515"/>
              <a:gd name="connsiteY0" fmla="*/ 0 h 2713023"/>
              <a:gd name="connsiteX1" fmla="*/ 9309515 w 9309515"/>
              <a:gd name="connsiteY1" fmla="*/ 5481 h 2713023"/>
              <a:gd name="connsiteX2" fmla="*/ 9133817 w 9309515"/>
              <a:gd name="connsiteY2" fmla="*/ 2713023 h 2713023"/>
              <a:gd name="connsiteX3" fmla="*/ 0 w 9309515"/>
              <a:gd name="connsiteY3" fmla="*/ 2156326 h 2713023"/>
              <a:gd name="connsiteX4" fmla="*/ 131362 w 9309515"/>
              <a:gd name="connsiteY4" fmla="*/ 0 h 2713023"/>
              <a:gd name="connsiteX0" fmla="*/ 131362 w 9301093"/>
              <a:gd name="connsiteY0" fmla="*/ 0 h 2713023"/>
              <a:gd name="connsiteX1" fmla="*/ 9301093 w 9301093"/>
              <a:gd name="connsiteY1" fmla="*/ 12933 h 2713023"/>
              <a:gd name="connsiteX2" fmla="*/ 9133817 w 9301093"/>
              <a:gd name="connsiteY2" fmla="*/ 2713023 h 2713023"/>
              <a:gd name="connsiteX3" fmla="*/ 0 w 9301093"/>
              <a:gd name="connsiteY3" fmla="*/ 2156326 h 2713023"/>
              <a:gd name="connsiteX4" fmla="*/ 131362 w 9301093"/>
              <a:gd name="connsiteY4" fmla="*/ 0 h 2713023"/>
              <a:gd name="connsiteX0" fmla="*/ 131362 w 9301093"/>
              <a:gd name="connsiteY0" fmla="*/ 0 h 2586391"/>
              <a:gd name="connsiteX1" fmla="*/ 9301093 w 9301093"/>
              <a:gd name="connsiteY1" fmla="*/ 12933 h 2586391"/>
              <a:gd name="connsiteX2" fmla="*/ 8886639 w 9301093"/>
              <a:gd name="connsiteY2" fmla="*/ 2586391 h 2586391"/>
              <a:gd name="connsiteX3" fmla="*/ 0 w 9301093"/>
              <a:gd name="connsiteY3" fmla="*/ 2156326 h 2586391"/>
              <a:gd name="connsiteX4" fmla="*/ 131362 w 9301093"/>
              <a:gd name="connsiteY4" fmla="*/ 0 h 2586391"/>
              <a:gd name="connsiteX0" fmla="*/ 131362 w 9301093"/>
              <a:gd name="connsiteY0" fmla="*/ 0 h 2713507"/>
              <a:gd name="connsiteX1" fmla="*/ 9301093 w 9301093"/>
              <a:gd name="connsiteY1" fmla="*/ 12933 h 2713507"/>
              <a:gd name="connsiteX2" fmla="*/ 9141753 w 9301093"/>
              <a:gd name="connsiteY2" fmla="*/ 2713507 h 2713507"/>
              <a:gd name="connsiteX3" fmla="*/ 0 w 9301093"/>
              <a:gd name="connsiteY3" fmla="*/ 2156326 h 2713507"/>
              <a:gd name="connsiteX4" fmla="*/ 131362 w 9301093"/>
              <a:gd name="connsiteY4" fmla="*/ 0 h 2713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01093" h="2713507">
                <a:moveTo>
                  <a:pt x="131362" y="0"/>
                </a:moveTo>
                <a:lnTo>
                  <a:pt x="9301093" y="12933"/>
                </a:lnTo>
                <a:lnTo>
                  <a:pt x="9141753" y="2713507"/>
                </a:lnTo>
                <a:lnTo>
                  <a:pt x="0" y="2156326"/>
                </a:lnTo>
                <a:lnTo>
                  <a:pt x="131362"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11433" y="4935728"/>
            <a:ext cx="2731515" cy="1930271"/>
          </a:xfrm>
          <a:prstGeom prst="rect">
            <a:avLst/>
          </a:prstGeom>
        </p:spPr>
      </p:pic>
      <p:sp>
        <p:nvSpPr>
          <p:cNvPr id="9" name="Rectangle 8"/>
          <p:cNvSpPr/>
          <p:nvPr userDrawn="1"/>
        </p:nvSpPr>
        <p:spPr>
          <a:xfrm rot="21390170">
            <a:off x="-182644" y="-251033"/>
            <a:ext cx="9468089" cy="5516045"/>
          </a:xfrm>
          <a:custGeom>
            <a:avLst/>
            <a:gdLst>
              <a:gd name="connsiteX0" fmla="*/ 0 w 10917358"/>
              <a:gd name="connsiteY0" fmla="*/ 0 h 6543744"/>
              <a:gd name="connsiteX1" fmla="*/ 10917358 w 10917358"/>
              <a:gd name="connsiteY1" fmla="*/ 0 h 6543744"/>
              <a:gd name="connsiteX2" fmla="*/ 10917358 w 10917358"/>
              <a:gd name="connsiteY2" fmla="*/ 6543744 h 6543744"/>
              <a:gd name="connsiteX3" fmla="*/ 0 w 10917358"/>
              <a:gd name="connsiteY3" fmla="*/ 6543744 h 6543744"/>
              <a:gd name="connsiteX4" fmla="*/ 0 w 10917358"/>
              <a:gd name="connsiteY4" fmla="*/ 0 h 6543744"/>
              <a:gd name="connsiteX0" fmla="*/ 0 w 10917358"/>
              <a:gd name="connsiteY0" fmla="*/ 0 h 6543744"/>
              <a:gd name="connsiteX1" fmla="*/ 10220556 w 10917358"/>
              <a:gd name="connsiteY1" fmla="*/ 1934277 h 6543744"/>
              <a:gd name="connsiteX2" fmla="*/ 10917358 w 10917358"/>
              <a:gd name="connsiteY2" fmla="*/ 6543744 h 6543744"/>
              <a:gd name="connsiteX3" fmla="*/ 0 w 10917358"/>
              <a:gd name="connsiteY3" fmla="*/ 6543744 h 6543744"/>
              <a:gd name="connsiteX4" fmla="*/ 0 w 10917358"/>
              <a:gd name="connsiteY4" fmla="*/ 0 h 6543744"/>
              <a:gd name="connsiteX0" fmla="*/ 1663490 w 10917358"/>
              <a:gd name="connsiteY0" fmla="*/ 0 h 4834879"/>
              <a:gd name="connsiteX1" fmla="*/ 10220556 w 10917358"/>
              <a:gd name="connsiteY1" fmla="*/ 225412 h 4834879"/>
              <a:gd name="connsiteX2" fmla="*/ 10917358 w 10917358"/>
              <a:gd name="connsiteY2" fmla="*/ 4834879 h 4834879"/>
              <a:gd name="connsiteX3" fmla="*/ 0 w 10917358"/>
              <a:gd name="connsiteY3" fmla="*/ 4834879 h 4834879"/>
              <a:gd name="connsiteX4" fmla="*/ 1663490 w 10917358"/>
              <a:gd name="connsiteY4" fmla="*/ 0 h 4834879"/>
              <a:gd name="connsiteX0" fmla="*/ 1609494 w 10917358"/>
              <a:gd name="connsiteY0" fmla="*/ 0 h 5529277"/>
              <a:gd name="connsiteX1" fmla="*/ 10220556 w 10917358"/>
              <a:gd name="connsiteY1" fmla="*/ 919810 h 5529277"/>
              <a:gd name="connsiteX2" fmla="*/ 10917358 w 10917358"/>
              <a:gd name="connsiteY2" fmla="*/ 5529277 h 5529277"/>
              <a:gd name="connsiteX3" fmla="*/ 0 w 10917358"/>
              <a:gd name="connsiteY3" fmla="*/ 5529277 h 5529277"/>
              <a:gd name="connsiteX4" fmla="*/ 1609494 w 10917358"/>
              <a:gd name="connsiteY4" fmla="*/ 0 h 5529277"/>
              <a:gd name="connsiteX0" fmla="*/ 1609494 w 10917358"/>
              <a:gd name="connsiteY0" fmla="*/ 0 h 5529277"/>
              <a:gd name="connsiteX1" fmla="*/ 10641412 w 10917358"/>
              <a:gd name="connsiteY1" fmla="*/ 608017 h 5529277"/>
              <a:gd name="connsiteX2" fmla="*/ 10917358 w 10917358"/>
              <a:gd name="connsiteY2" fmla="*/ 5529277 h 5529277"/>
              <a:gd name="connsiteX3" fmla="*/ 0 w 10917358"/>
              <a:gd name="connsiteY3" fmla="*/ 5529277 h 5529277"/>
              <a:gd name="connsiteX4" fmla="*/ 1609494 w 10917358"/>
              <a:gd name="connsiteY4" fmla="*/ 0 h 5529277"/>
              <a:gd name="connsiteX0" fmla="*/ 1609494 w 10641412"/>
              <a:gd name="connsiteY0" fmla="*/ 0 h 5529277"/>
              <a:gd name="connsiteX1" fmla="*/ 10641412 w 10641412"/>
              <a:gd name="connsiteY1" fmla="*/ 608017 h 5529277"/>
              <a:gd name="connsiteX2" fmla="*/ 10260856 w 10641412"/>
              <a:gd name="connsiteY2" fmla="*/ 5489156 h 5529277"/>
              <a:gd name="connsiteX3" fmla="*/ 0 w 10641412"/>
              <a:gd name="connsiteY3" fmla="*/ 5529277 h 5529277"/>
              <a:gd name="connsiteX4" fmla="*/ 1609494 w 10641412"/>
              <a:gd name="connsiteY4" fmla="*/ 0 h 5529277"/>
              <a:gd name="connsiteX0" fmla="*/ 1609494 w 10641412"/>
              <a:gd name="connsiteY0" fmla="*/ 0 h 5529277"/>
              <a:gd name="connsiteX1" fmla="*/ 10641412 w 10641412"/>
              <a:gd name="connsiteY1" fmla="*/ 608017 h 5529277"/>
              <a:gd name="connsiteX2" fmla="*/ 10372942 w 10641412"/>
              <a:gd name="connsiteY2" fmla="*/ 5496005 h 5529277"/>
              <a:gd name="connsiteX3" fmla="*/ 0 w 10641412"/>
              <a:gd name="connsiteY3" fmla="*/ 5529277 h 5529277"/>
              <a:gd name="connsiteX4" fmla="*/ 1609494 w 10641412"/>
              <a:gd name="connsiteY4" fmla="*/ 0 h 5529277"/>
              <a:gd name="connsiteX0" fmla="*/ 403684 w 9435602"/>
              <a:gd name="connsiteY0" fmla="*/ 0 h 5522608"/>
              <a:gd name="connsiteX1" fmla="*/ 9435602 w 9435602"/>
              <a:gd name="connsiteY1" fmla="*/ 608017 h 5522608"/>
              <a:gd name="connsiteX2" fmla="*/ 9167132 w 9435602"/>
              <a:gd name="connsiteY2" fmla="*/ 5496005 h 5522608"/>
              <a:gd name="connsiteX3" fmla="*/ 0 w 9435602"/>
              <a:gd name="connsiteY3" fmla="*/ 5522608 h 5522608"/>
              <a:gd name="connsiteX4" fmla="*/ 403684 w 9435602"/>
              <a:gd name="connsiteY4" fmla="*/ 0 h 5522608"/>
              <a:gd name="connsiteX0" fmla="*/ 360584 w 9435602"/>
              <a:gd name="connsiteY0" fmla="*/ 0 h 5514590"/>
              <a:gd name="connsiteX1" fmla="*/ 9435602 w 9435602"/>
              <a:gd name="connsiteY1" fmla="*/ 599999 h 5514590"/>
              <a:gd name="connsiteX2" fmla="*/ 9167132 w 9435602"/>
              <a:gd name="connsiteY2" fmla="*/ 5487987 h 5514590"/>
              <a:gd name="connsiteX3" fmla="*/ 0 w 9435602"/>
              <a:gd name="connsiteY3" fmla="*/ 5514590 h 5514590"/>
              <a:gd name="connsiteX4" fmla="*/ 360584 w 9435602"/>
              <a:gd name="connsiteY4" fmla="*/ 0 h 5514590"/>
              <a:gd name="connsiteX0" fmla="*/ 360584 w 9435602"/>
              <a:gd name="connsiteY0" fmla="*/ 0 h 5514590"/>
              <a:gd name="connsiteX1" fmla="*/ 9435602 w 9435602"/>
              <a:gd name="connsiteY1" fmla="*/ 599999 h 5514590"/>
              <a:gd name="connsiteX2" fmla="*/ 9029166 w 9435602"/>
              <a:gd name="connsiteY2" fmla="*/ 5479556 h 5514590"/>
              <a:gd name="connsiteX3" fmla="*/ 0 w 9435602"/>
              <a:gd name="connsiteY3" fmla="*/ 5514590 h 5514590"/>
              <a:gd name="connsiteX4" fmla="*/ 360584 w 9435602"/>
              <a:gd name="connsiteY4" fmla="*/ 0 h 5514590"/>
              <a:gd name="connsiteX0" fmla="*/ 360584 w 9435602"/>
              <a:gd name="connsiteY0" fmla="*/ 0 h 5514590"/>
              <a:gd name="connsiteX1" fmla="*/ 9435602 w 9435602"/>
              <a:gd name="connsiteY1" fmla="*/ 599999 h 5514590"/>
              <a:gd name="connsiteX2" fmla="*/ 9167132 w 9435602"/>
              <a:gd name="connsiteY2" fmla="*/ 5487988 h 5514590"/>
              <a:gd name="connsiteX3" fmla="*/ 0 w 9435602"/>
              <a:gd name="connsiteY3" fmla="*/ 5514590 h 5514590"/>
              <a:gd name="connsiteX4" fmla="*/ 360584 w 9435602"/>
              <a:gd name="connsiteY4" fmla="*/ 0 h 5514590"/>
              <a:gd name="connsiteX0" fmla="*/ 360584 w 9468089"/>
              <a:gd name="connsiteY0" fmla="*/ 0 h 5514590"/>
              <a:gd name="connsiteX1" fmla="*/ 9468089 w 9468089"/>
              <a:gd name="connsiteY1" fmla="*/ 591332 h 5514590"/>
              <a:gd name="connsiteX2" fmla="*/ 9167132 w 9468089"/>
              <a:gd name="connsiteY2" fmla="*/ 5487988 h 5514590"/>
              <a:gd name="connsiteX3" fmla="*/ 0 w 9468089"/>
              <a:gd name="connsiteY3" fmla="*/ 5514590 h 5514590"/>
              <a:gd name="connsiteX4" fmla="*/ 360584 w 9468089"/>
              <a:gd name="connsiteY4" fmla="*/ 0 h 5514590"/>
              <a:gd name="connsiteX0" fmla="*/ 336774 w 9468089"/>
              <a:gd name="connsiteY0" fmla="*/ 0 h 5516045"/>
              <a:gd name="connsiteX1" fmla="*/ 9468089 w 9468089"/>
              <a:gd name="connsiteY1" fmla="*/ 592787 h 5516045"/>
              <a:gd name="connsiteX2" fmla="*/ 9167132 w 9468089"/>
              <a:gd name="connsiteY2" fmla="*/ 5489443 h 5516045"/>
              <a:gd name="connsiteX3" fmla="*/ 0 w 9468089"/>
              <a:gd name="connsiteY3" fmla="*/ 5516045 h 5516045"/>
              <a:gd name="connsiteX4" fmla="*/ 336774 w 9468089"/>
              <a:gd name="connsiteY4" fmla="*/ 0 h 5516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8089" h="5516045">
                <a:moveTo>
                  <a:pt x="336774" y="0"/>
                </a:moveTo>
                <a:lnTo>
                  <a:pt x="9468089" y="592787"/>
                </a:lnTo>
                <a:lnTo>
                  <a:pt x="9167132" y="5489443"/>
                </a:lnTo>
                <a:lnTo>
                  <a:pt x="0" y="5516045"/>
                </a:lnTo>
                <a:lnTo>
                  <a:pt x="336774"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rot="252544">
            <a:off x="-63105" y="-328054"/>
            <a:ext cx="9311402" cy="2486129"/>
          </a:xfrm>
          <a:custGeom>
            <a:avLst/>
            <a:gdLst>
              <a:gd name="connsiteX0" fmla="*/ 0 w 12294602"/>
              <a:gd name="connsiteY0" fmla="*/ 0 h 3447934"/>
              <a:gd name="connsiteX1" fmla="*/ 12294602 w 12294602"/>
              <a:gd name="connsiteY1" fmla="*/ 0 h 3447934"/>
              <a:gd name="connsiteX2" fmla="*/ 12294602 w 12294602"/>
              <a:gd name="connsiteY2" fmla="*/ 3447934 h 3447934"/>
              <a:gd name="connsiteX3" fmla="*/ 0 w 12294602"/>
              <a:gd name="connsiteY3" fmla="*/ 3447934 h 3447934"/>
              <a:gd name="connsiteX4" fmla="*/ 0 w 12294602"/>
              <a:gd name="connsiteY4" fmla="*/ 0 h 3447934"/>
              <a:gd name="connsiteX0" fmla="*/ 0 w 12294602"/>
              <a:gd name="connsiteY0" fmla="*/ 0 h 3467328"/>
              <a:gd name="connsiteX1" fmla="*/ 12294602 w 12294602"/>
              <a:gd name="connsiteY1" fmla="*/ 0 h 3467328"/>
              <a:gd name="connsiteX2" fmla="*/ 10719650 w 12294602"/>
              <a:gd name="connsiteY2" fmla="*/ 3467328 h 3467328"/>
              <a:gd name="connsiteX3" fmla="*/ 0 w 12294602"/>
              <a:gd name="connsiteY3" fmla="*/ 3447934 h 3467328"/>
              <a:gd name="connsiteX4" fmla="*/ 0 w 12294602"/>
              <a:gd name="connsiteY4" fmla="*/ 0 h 3467328"/>
              <a:gd name="connsiteX0" fmla="*/ 0 w 10719650"/>
              <a:gd name="connsiteY0" fmla="*/ 0 h 3467328"/>
              <a:gd name="connsiteX1" fmla="*/ 10190512 w 10719650"/>
              <a:gd name="connsiteY1" fmla="*/ 42251 h 3467328"/>
              <a:gd name="connsiteX2" fmla="*/ 10719650 w 10719650"/>
              <a:gd name="connsiteY2" fmla="*/ 3467328 h 3467328"/>
              <a:gd name="connsiteX3" fmla="*/ 0 w 10719650"/>
              <a:gd name="connsiteY3" fmla="*/ 3447934 h 3467328"/>
              <a:gd name="connsiteX4" fmla="*/ 0 w 10719650"/>
              <a:gd name="connsiteY4" fmla="*/ 0 h 3467328"/>
              <a:gd name="connsiteX0" fmla="*/ 0 w 10752269"/>
              <a:gd name="connsiteY0" fmla="*/ 1263075 h 3425077"/>
              <a:gd name="connsiteX1" fmla="*/ 10223131 w 10752269"/>
              <a:gd name="connsiteY1" fmla="*/ 0 h 3425077"/>
              <a:gd name="connsiteX2" fmla="*/ 10752269 w 10752269"/>
              <a:gd name="connsiteY2" fmla="*/ 3425077 h 3425077"/>
              <a:gd name="connsiteX3" fmla="*/ 32619 w 10752269"/>
              <a:gd name="connsiteY3" fmla="*/ 3405683 h 3425077"/>
              <a:gd name="connsiteX4" fmla="*/ 0 w 10752269"/>
              <a:gd name="connsiteY4" fmla="*/ 1263075 h 3425077"/>
              <a:gd name="connsiteX0" fmla="*/ 0 w 10752269"/>
              <a:gd name="connsiteY0" fmla="*/ 0 h 2162002"/>
              <a:gd name="connsiteX1" fmla="*/ 9437389 w 10752269"/>
              <a:gd name="connsiteY1" fmla="*/ 81590 h 2162002"/>
              <a:gd name="connsiteX2" fmla="*/ 10752269 w 10752269"/>
              <a:gd name="connsiteY2" fmla="*/ 2162002 h 2162002"/>
              <a:gd name="connsiteX3" fmla="*/ 32619 w 10752269"/>
              <a:gd name="connsiteY3" fmla="*/ 2142608 h 2162002"/>
              <a:gd name="connsiteX4" fmla="*/ 0 w 10752269"/>
              <a:gd name="connsiteY4" fmla="*/ 0 h 2162002"/>
              <a:gd name="connsiteX0" fmla="*/ 0 w 10752269"/>
              <a:gd name="connsiteY0" fmla="*/ 265260 h 2427262"/>
              <a:gd name="connsiteX1" fmla="*/ 10216137 w 10752269"/>
              <a:gd name="connsiteY1" fmla="*/ 0 h 2427262"/>
              <a:gd name="connsiteX2" fmla="*/ 10752269 w 10752269"/>
              <a:gd name="connsiteY2" fmla="*/ 2427262 h 2427262"/>
              <a:gd name="connsiteX3" fmla="*/ 32619 w 10752269"/>
              <a:gd name="connsiteY3" fmla="*/ 2407868 h 2427262"/>
              <a:gd name="connsiteX4" fmla="*/ 0 w 10752269"/>
              <a:gd name="connsiteY4" fmla="*/ 265260 h 2427262"/>
              <a:gd name="connsiteX0" fmla="*/ 0 w 10400294"/>
              <a:gd name="connsiteY0" fmla="*/ 265260 h 2453165"/>
              <a:gd name="connsiteX1" fmla="*/ 10216137 w 10400294"/>
              <a:gd name="connsiteY1" fmla="*/ 0 h 2453165"/>
              <a:gd name="connsiteX2" fmla="*/ 10400294 w 10400294"/>
              <a:gd name="connsiteY2" fmla="*/ 2453165 h 2453165"/>
              <a:gd name="connsiteX3" fmla="*/ 32619 w 10400294"/>
              <a:gd name="connsiteY3" fmla="*/ 2407868 h 2453165"/>
              <a:gd name="connsiteX4" fmla="*/ 0 w 10400294"/>
              <a:gd name="connsiteY4" fmla="*/ 265260 h 2453165"/>
              <a:gd name="connsiteX0" fmla="*/ 1269452 w 10367675"/>
              <a:gd name="connsiteY0" fmla="*/ 909368 h 2453165"/>
              <a:gd name="connsiteX1" fmla="*/ 10183518 w 10367675"/>
              <a:gd name="connsiteY1" fmla="*/ 0 h 2453165"/>
              <a:gd name="connsiteX2" fmla="*/ 10367675 w 10367675"/>
              <a:gd name="connsiteY2" fmla="*/ 2453165 h 2453165"/>
              <a:gd name="connsiteX3" fmla="*/ 0 w 10367675"/>
              <a:gd name="connsiteY3" fmla="*/ 2407868 h 2453165"/>
              <a:gd name="connsiteX4" fmla="*/ 1269452 w 10367675"/>
              <a:gd name="connsiteY4" fmla="*/ 909368 h 2453165"/>
              <a:gd name="connsiteX0" fmla="*/ 110471 w 9208694"/>
              <a:gd name="connsiteY0" fmla="*/ 909368 h 2453165"/>
              <a:gd name="connsiteX1" fmla="*/ 9024537 w 9208694"/>
              <a:gd name="connsiteY1" fmla="*/ 0 h 2453165"/>
              <a:gd name="connsiteX2" fmla="*/ 9208694 w 9208694"/>
              <a:gd name="connsiteY2" fmla="*/ 2453165 h 2453165"/>
              <a:gd name="connsiteX3" fmla="*/ 0 w 9208694"/>
              <a:gd name="connsiteY3" fmla="*/ 2419087 h 2453165"/>
              <a:gd name="connsiteX4" fmla="*/ 110471 w 9208694"/>
              <a:gd name="connsiteY4" fmla="*/ 909368 h 2453165"/>
              <a:gd name="connsiteX0" fmla="*/ 0 w 9279405"/>
              <a:gd name="connsiteY0" fmla="*/ 633163 h 2453165"/>
              <a:gd name="connsiteX1" fmla="*/ 9095248 w 9279405"/>
              <a:gd name="connsiteY1" fmla="*/ 0 h 2453165"/>
              <a:gd name="connsiteX2" fmla="*/ 9279405 w 9279405"/>
              <a:gd name="connsiteY2" fmla="*/ 2453165 h 2453165"/>
              <a:gd name="connsiteX3" fmla="*/ 70711 w 9279405"/>
              <a:gd name="connsiteY3" fmla="*/ 2419087 h 2453165"/>
              <a:gd name="connsiteX4" fmla="*/ 0 w 9279405"/>
              <a:gd name="connsiteY4" fmla="*/ 633163 h 2453165"/>
              <a:gd name="connsiteX0" fmla="*/ 0 w 9311402"/>
              <a:gd name="connsiteY0" fmla="*/ 633163 h 2450810"/>
              <a:gd name="connsiteX1" fmla="*/ 9095248 w 9311402"/>
              <a:gd name="connsiteY1" fmla="*/ 0 h 2450810"/>
              <a:gd name="connsiteX2" fmla="*/ 9311402 w 9311402"/>
              <a:gd name="connsiteY2" fmla="*/ 2450810 h 2450810"/>
              <a:gd name="connsiteX3" fmla="*/ 70711 w 9311402"/>
              <a:gd name="connsiteY3" fmla="*/ 2419087 h 2450810"/>
              <a:gd name="connsiteX4" fmla="*/ 0 w 9311402"/>
              <a:gd name="connsiteY4" fmla="*/ 633163 h 2450810"/>
              <a:gd name="connsiteX0" fmla="*/ 0 w 9311402"/>
              <a:gd name="connsiteY0" fmla="*/ 667315 h 2484962"/>
              <a:gd name="connsiteX1" fmla="*/ 9124719 w 9311402"/>
              <a:gd name="connsiteY1" fmla="*/ 0 h 2484962"/>
              <a:gd name="connsiteX2" fmla="*/ 9311402 w 9311402"/>
              <a:gd name="connsiteY2" fmla="*/ 2484962 h 2484962"/>
              <a:gd name="connsiteX3" fmla="*/ 70711 w 9311402"/>
              <a:gd name="connsiteY3" fmla="*/ 2453239 h 2484962"/>
              <a:gd name="connsiteX4" fmla="*/ 0 w 9311402"/>
              <a:gd name="connsiteY4" fmla="*/ 667315 h 2484962"/>
              <a:gd name="connsiteX0" fmla="*/ 0 w 9311402"/>
              <a:gd name="connsiteY0" fmla="*/ 667315 h 2484962"/>
              <a:gd name="connsiteX1" fmla="*/ 9124719 w 9311402"/>
              <a:gd name="connsiteY1" fmla="*/ 0 h 2484962"/>
              <a:gd name="connsiteX2" fmla="*/ 9311402 w 9311402"/>
              <a:gd name="connsiteY2" fmla="*/ 2484962 h 2484962"/>
              <a:gd name="connsiteX3" fmla="*/ 133555 w 9311402"/>
              <a:gd name="connsiteY3" fmla="*/ 2437953 h 2484962"/>
              <a:gd name="connsiteX4" fmla="*/ 0 w 9311402"/>
              <a:gd name="connsiteY4" fmla="*/ 667315 h 2484962"/>
              <a:gd name="connsiteX0" fmla="*/ 0 w 9311402"/>
              <a:gd name="connsiteY0" fmla="*/ 668482 h 2486129"/>
              <a:gd name="connsiteX1" fmla="*/ 9140579 w 9311402"/>
              <a:gd name="connsiteY1" fmla="*/ 0 h 2486129"/>
              <a:gd name="connsiteX2" fmla="*/ 9311402 w 9311402"/>
              <a:gd name="connsiteY2" fmla="*/ 2486129 h 2486129"/>
              <a:gd name="connsiteX3" fmla="*/ 133555 w 9311402"/>
              <a:gd name="connsiteY3" fmla="*/ 2439120 h 2486129"/>
              <a:gd name="connsiteX4" fmla="*/ 0 w 9311402"/>
              <a:gd name="connsiteY4" fmla="*/ 668482 h 2486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11402" h="2486129">
                <a:moveTo>
                  <a:pt x="0" y="668482"/>
                </a:moveTo>
                <a:lnTo>
                  <a:pt x="9140579" y="0"/>
                </a:lnTo>
                <a:lnTo>
                  <a:pt x="9311402" y="2486129"/>
                </a:lnTo>
                <a:lnTo>
                  <a:pt x="133555" y="2439120"/>
                </a:lnTo>
                <a:lnTo>
                  <a:pt x="0" y="668482"/>
                </a:lnTo>
                <a:close/>
              </a:path>
            </a:pathLst>
          </a:custGeom>
          <a:solidFill>
            <a:srgbClr val="DDB8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623888" y="1709740"/>
            <a:ext cx="7886700" cy="2341400"/>
          </a:xfrm>
        </p:spPr>
        <p:txBody>
          <a:bodyPr anchor="b"/>
          <a:lstStyle>
            <a:lvl1pPr>
              <a:defRPr sz="6000" b="1">
                <a:solidFill>
                  <a:schemeClr val="bg1"/>
                </a:solidFill>
              </a:defRPr>
            </a:lvl1pPr>
          </a:lstStyle>
          <a:p>
            <a:r>
              <a:rPr lang="en-US" dirty="0" smtClean="0"/>
              <a:t>Title here</a:t>
            </a:r>
            <a:endParaRPr lang="en-US" dirty="0"/>
          </a:p>
        </p:txBody>
      </p:sp>
      <p:sp>
        <p:nvSpPr>
          <p:cNvPr id="3" name="Text Placeholder 2"/>
          <p:cNvSpPr>
            <a:spLocks noGrp="1"/>
          </p:cNvSpPr>
          <p:nvPr>
            <p:ph type="body" idx="1" hasCustomPrompt="1"/>
          </p:nvPr>
        </p:nvSpPr>
        <p:spPr>
          <a:xfrm>
            <a:off x="623888" y="4308346"/>
            <a:ext cx="7886700" cy="697764"/>
          </a:xfrm>
        </p:spPr>
        <p:txBody>
          <a:bodyPr/>
          <a:lstStyle>
            <a:lvl1pPr marL="0" indent="0">
              <a:buNone/>
              <a:defRPr sz="240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Text here</a:t>
            </a:r>
          </a:p>
        </p:txBody>
      </p:sp>
      <p:sp>
        <p:nvSpPr>
          <p:cNvPr id="11" name="Title 1"/>
          <p:cNvSpPr txBox="1">
            <a:spLocks/>
          </p:cNvSpPr>
          <p:nvPr userDrawn="1"/>
        </p:nvSpPr>
        <p:spPr>
          <a:xfrm>
            <a:off x="628649" y="5561700"/>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smtClean="0">
                <a:solidFill>
                  <a:schemeClr val="bg1"/>
                </a:solidFill>
              </a:rPr>
              <a:t>      www.mansfield.gov.uk            </a:t>
            </a:r>
            <a:r>
              <a:rPr lang="en-GB" sz="1200" b="1" dirty="0" err="1" smtClean="0">
                <a:solidFill>
                  <a:schemeClr val="bg1"/>
                </a:solidFill>
              </a:rPr>
              <a:t>MyMansfieldUK</a:t>
            </a:r>
            <a:r>
              <a:rPr lang="en-GB" sz="1200" b="1" dirty="0" smtClean="0">
                <a:solidFill>
                  <a:schemeClr val="bg1"/>
                </a:solidFill>
              </a:rPr>
              <a:t>            @</a:t>
            </a:r>
            <a:r>
              <a:rPr lang="en-GB" sz="1200" b="1" dirty="0" err="1" smtClean="0">
                <a:solidFill>
                  <a:schemeClr val="bg1"/>
                </a:solidFill>
              </a:rPr>
              <a:t>MDC_News</a:t>
            </a:r>
            <a:endParaRPr lang="en-GB" sz="1200" b="0" dirty="0">
              <a:solidFill>
                <a:schemeClr val="bg1"/>
              </a:solidFill>
            </a:endParaRPr>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05416" y="5833463"/>
            <a:ext cx="350987" cy="350987"/>
          </a:xfrm>
          <a:prstGeom prst="rect">
            <a:avLst/>
          </a:prstGeom>
        </p:spPr>
      </p:pic>
      <p:pic>
        <p:nvPicPr>
          <p:cNvPr id="5" name="Picture 4"/>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02715" y="5878378"/>
            <a:ext cx="258349" cy="258349"/>
          </a:xfrm>
          <a:prstGeom prst="rect">
            <a:avLst/>
          </a:prstGeom>
        </p:spPr>
      </p:pic>
      <p:pic>
        <p:nvPicPr>
          <p:cNvPr id="6" name="Picture 5"/>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838581" y="5872894"/>
            <a:ext cx="258349" cy="258349"/>
          </a:xfrm>
          <a:prstGeom prst="rect">
            <a:avLst/>
          </a:prstGeom>
        </p:spPr>
      </p:pic>
    </p:spTree>
    <p:extLst>
      <p:ext uri="{BB962C8B-B14F-4D97-AF65-F5344CB8AC3E}">
        <p14:creationId xmlns:p14="http://schemas.microsoft.com/office/powerpoint/2010/main" val="2135782448"/>
      </p:ext>
    </p:extLst>
  </p:cSld>
  <p:clrMapOvr>
    <a:masterClrMapping/>
  </p:clrMapOvr>
  <p:timing>
    <p:tnLst>
      <p:par>
        <p:cTn id="1" dur="indefinite" restart="never" nodeType="tmRoot"/>
      </p:par>
    </p:tnLst>
  </p:timing>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685800" y="1563688"/>
            <a:ext cx="7772400" cy="1470025"/>
          </a:xfrm>
        </p:spPr>
        <p:txBody>
          <a:bodyPr/>
          <a:lstStyle>
            <a:lvl1pPr>
              <a:defRPr sz="4800"/>
            </a:lvl1pPr>
          </a:lstStyle>
          <a:p>
            <a:pPr lvl="0"/>
            <a:r>
              <a:rPr lang="en-US" altLang="en-US" noProof="0"/>
              <a:t>Click to edit Master title style</a:t>
            </a:r>
            <a:endParaRPr lang="en-GB" altLang="en-US" noProof="0"/>
          </a:p>
        </p:txBody>
      </p:sp>
      <p:sp>
        <p:nvSpPr>
          <p:cNvPr id="11267" name="Rectangle 3"/>
          <p:cNvSpPr>
            <a:spLocks noGrp="1" noChangeArrowheads="1"/>
          </p:cNvSpPr>
          <p:nvPr>
            <p:ph type="subTitle" idx="1"/>
          </p:nvPr>
        </p:nvSpPr>
        <p:spPr>
          <a:xfrm>
            <a:off x="1371600" y="3319463"/>
            <a:ext cx="6400800" cy="1752600"/>
          </a:xfrm>
        </p:spPr>
        <p:txBody>
          <a:bodyPr/>
          <a:lstStyle>
            <a:lvl1pPr marL="0" indent="0" algn="ctr">
              <a:buFontTx/>
              <a:buNone/>
              <a:defRPr/>
            </a:lvl1pPr>
          </a:lstStyle>
          <a:p>
            <a:pPr lvl="0"/>
            <a:r>
              <a:rPr lang="en-US" altLang="en-US" noProof="0"/>
              <a:t>Click to edit Master subtitle style</a:t>
            </a:r>
            <a:endParaRPr lang="en-GB" altLang="en-US" noProof="0"/>
          </a:p>
        </p:txBody>
      </p:sp>
      <p:pic>
        <p:nvPicPr>
          <p:cNvPr id="11271" name="Picture 7" descr="Banne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5905500"/>
            <a:ext cx="9142413"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255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71992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2362389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343025"/>
            <a:ext cx="4038600" cy="4327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43025"/>
            <a:ext cx="4038600" cy="4327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55764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68416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997386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7517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458800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754875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88366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74135" y="5583279"/>
            <a:ext cx="2126385" cy="1502646"/>
          </a:xfrm>
          <a:prstGeom prst="rect">
            <a:avLst/>
          </a:prstGeom>
        </p:spPr>
      </p:pic>
      <p:sp>
        <p:nvSpPr>
          <p:cNvPr id="9"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smtClean="0">
                <a:solidFill>
                  <a:schemeClr val="bg1"/>
                </a:solidFill>
              </a:rPr>
              <a:t>Andy Abrahams </a:t>
            </a:r>
            <a:r>
              <a:rPr lang="en-GB" sz="1200" b="0" dirty="0" smtClean="0">
                <a:solidFill>
                  <a:schemeClr val="bg1"/>
                </a:solidFill>
              </a:rPr>
              <a:t>– Elected Mayor        </a:t>
            </a:r>
            <a:r>
              <a:rPr lang="en-GB" sz="1200" b="1" dirty="0" smtClean="0">
                <a:solidFill>
                  <a:schemeClr val="bg1"/>
                </a:solidFill>
              </a:rPr>
              <a:t>Hayley</a:t>
            </a:r>
            <a:r>
              <a:rPr lang="en-GB" sz="1200" b="1" baseline="0" dirty="0" smtClean="0">
                <a:solidFill>
                  <a:schemeClr val="bg1"/>
                </a:solidFill>
              </a:rPr>
              <a:t> Barsby </a:t>
            </a:r>
            <a:r>
              <a:rPr lang="en-GB" sz="1200" b="0" baseline="0" dirty="0" smtClean="0">
                <a:solidFill>
                  <a:schemeClr val="bg1"/>
                </a:solidFill>
              </a:rPr>
              <a:t>– Chief </a:t>
            </a:r>
            <a:r>
              <a:rPr lang="en-GB" sz="1200" b="0" dirty="0" smtClean="0">
                <a:solidFill>
                  <a:schemeClr val="bg1"/>
                </a:solidFill>
              </a:rPr>
              <a:t>Executive Officer</a:t>
            </a:r>
            <a:endParaRPr lang="en-GB" sz="1200" b="0" dirty="0">
              <a:solidFill>
                <a:schemeClr val="bg1"/>
              </a:solidFill>
            </a:endParaRPr>
          </a:p>
        </p:txBody>
      </p:sp>
    </p:spTree>
    <p:extLst>
      <p:ext uri="{BB962C8B-B14F-4D97-AF65-F5344CB8AC3E}">
        <p14:creationId xmlns:p14="http://schemas.microsoft.com/office/powerpoint/2010/main" val="245859165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395912"/>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3959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49236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19F862-49AD-4395-82C4-2935EB693BCC}"/>
              </a:ext>
            </a:extLst>
          </p:cNvPr>
          <p:cNvPicPr>
            <a:picLocks noChangeAspect="1"/>
          </p:cNvPicPr>
          <p:nvPr userDrawn="1"/>
        </p:nvPicPr>
        <p:blipFill>
          <a:blip r:embed="rId2"/>
          <a:stretch>
            <a:fillRect/>
          </a:stretch>
        </p:blipFill>
        <p:spPr>
          <a:xfrm>
            <a:off x="7117" y="0"/>
            <a:ext cx="9129766" cy="6858000"/>
          </a:xfrm>
          <a:prstGeom prst="rect">
            <a:avLst/>
          </a:prstGeom>
        </p:spPr>
      </p:pic>
    </p:spTree>
    <p:extLst>
      <p:ext uri="{BB962C8B-B14F-4D97-AF65-F5344CB8AC3E}">
        <p14:creationId xmlns:p14="http://schemas.microsoft.com/office/powerpoint/2010/main" val="2145427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715585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628650" y="1825625"/>
            <a:ext cx="7886700" cy="356879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74135" y="5583279"/>
            <a:ext cx="2126385" cy="1502646"/>
          </a:xfrm>
          <a:prstGeom prst="rect">
            <a:avLst/>
          </a:prstGeom>
        </p:spPr>
      </p:pic>
      <p:sp>
        <p:nvSpPr>
          <p:cNvPr id="11" name="Title 1"/>
          <p:cNvSpPr>
            <a:spLocks noGrp="1"/>
          </p:cNvSpPr>
          <p:nvPr>
            <p:ph type="title"/>
          </p:nvPr>
        </p:nvSpPr>
        <p:spPr>
          <a:xfrm>
            <a:off x="628650" y="601883"/>
            <a:ext cx="7886700" cy="926761"/>
          </a:xfrm>
        </p:spPr>
        <p:txBody>
          <a:bodyPr/>
          <a:lstStyle>
            <a:lvl1pPr>
              <a:defRPr baseline="0"/>
            </a:lvl1pPr>
          </a:lstStyle>
          <a:p>
            <a:r>
              <a:rPr lang="en-GB" b="1" dirty="0" smtClean="0"/>
              <a:t>Click to edit</a:t>
            </a:r>
            <a:endParaRPr lang="en-GB" b="1" dirty="0"/>
          </a:p>
        </p:txBody>
      </p:sp>
      <p:sp>
        <p:nvSpPr>
          <p:cNvPr id="13"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smtClean="0">
                <a:solidFill>
                  <a:schemeClr val="bg1"/>
                </a:solidFill>
              </a:rPr>
              <a:t>Andy Abrahams </a:t>
            </a:r>
            <a:r>
              <a:rPr lang="en-GB" sz="1200" b="0" dirty="0" smtClean="0">
                <a:solidFill>
                  <a:schemeClr val="bg1"/>
                </a:solidFill>
              </a:rPr>
              <a:t>– Elected Mayor        </a:t>
            </a:r>
            <a:r>
              <a:rPr lang="en-GB" sz="1200" b="1" dirty="0" smtClean="0">
                <a:solidFill>
                  <a:schemeClr val="bg1"/>
                </a:solidFill>
              </a:rPr>
              <a:t>Hayley</a:t>
            </a:r>
            <a:r>
              <a:rPr lang="en-GB" sz="1200" b="1" baseline="0" dirty="0" smtClean="0">
                <a:solidFill>
                  <a:schemeClr val="bg1"/>
                </a:solidFill>
              </a:rPr>
              <a:t> Barsby </a:t>
            </a:r>
            <a:r>
              <a:rPr lang="en-GB" sz="1200" b="0" baseline="0" dirty="0" smtClean="0">
                <a:solidFill>
                  <a:schemeClr val="bg1"/>
                </a:solidFill>
              </a:rPr>
              <a:t>– Chief </a:t>
            </a:r>
            <a:r>
              <a:rPr lang="en-GB" sz="1200" b="0" dirty="0" smtClean="0">
                <a:solidFill>
                  <a:schemeClr val="bg1"/>
                </a:solidFill>
              </a:rPr>
              <a:t>Executive Officer</a:t>
            </a:r>
            <a:endParaRPr lang="en-GB" sz="1200" b="0" dirty="0">
              <a:solidFill>
                <a:schemeClr val="bg1"/>
              </a:solidFill>
            </a:endParaRPr>
          </a:p>
        </p:txBody>
      </p:sp>
    </p:spTree>
    <p:extLst>
      <p:ext uri="{BB962C8B-B14F-4D97-AF65-F5344CB8AC3E}">
        <p14:creationId xmlns:p14="http://schemas.microsoft.com/office/powerpoint/2010/main" val="391525761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3"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74135" y="5583279"/>
            <a:ext cx="2126385" cy="1502646"/>
          </a:xfrm>
          <a:prstGeom prst="rect">
            <a:avLst/>
          </a:prstGeom>
        </p:spPr>
      </p:pic>
      <p:sp>
        <p:nvSpPr>
          <p:cNvPr id="12" name="Title 1"/>
          <p:cNvSpPr>
            <a:spLocks noGrp="1"/>
          </p:cNvSpPr>
          <p:nvPr>
            <p:ph type="title"/>
          </p:nvPr>
        </p:nvSpPr>
        <p:spPr>
          <a:xfrm>
            <a:off x="628650" y="601883"/>
            <a:ext cx="7886700" cy="926761"/>
          </a:xfrm>
        </p:spPr>
        <p:txBody>
          <a:bodyPr/>
          <a:lstStyle>
            <a:lvl1pPr>
              <a:defRPr/>
            </a:lvl1pPr>
          </a:lstStyle>
          <a:p>
            <a:r>
              <a:rPr lang="en-GB" b="1" dirty="0" smtClean="0"/>
              <a:t>Click to edit</a:t>
            </a:r>
            <a:endParaRPr lang="en-GB" b="1" dirty="0"/>
          </a:p>
        </p:txBody>
      </p:sp>
      <p:sp>
        <p:nvSpPr>
          <p:cNvPr id="14"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smtClean="0">
                <a:solidFill>
                  <a:schemeClr val="bg1"/>
                </a:solidFill>
              </a:rPr>
              <a:t>Andy Abrahams </a:t>
            </a:r>
            <a:r>
              <a:rPr lang="en-GB" sz="1200" b="0" dirty="0" smtClean="0">
                <a:solidFill>
                  <a:schemeClr val="bg1"/>
                </a:solidFill>
              </a:rPr>
              <a:t>– Elected Mayor        </a:t>
            </a:r>
            <a:r>
              <a:rPr lang="en-GB" sz="1200" b="1" dirty="0" smtClean="0">
                <a:solidFill>
                  <a:schemeClr val="bg1"/>
                </a:solidFill>
              </a:rPr>
              <a:t>Hayley</a:t>
            </a:r>
            <a:r>
              <a:rPr lang="en-GB" sz="1200" b="1" baseline="0" dirty="0" smtClean="0">
                <a:solidFill>
                  <a:schemeClr val="bg1"/>
                </a:solidFill>
              </a:rPr>
              <a:t> Barsby </a:t>
            </a:r>
            <a:r>
              <a:rPr lang="en-GB" sz="1200" b="0" baseline="0" dirty="0" smtClean="0">
                <a:solidFill>
                  <a:schemeClr val="bg1"/>
                </a:solidFill>
              </a:rPr>
              <a:t>– Chief </a:t>
            </a:r>
            <a:r>
              <a:rPr lang="en-GB" sz="1200" b="0" dirty="0" smtClean="0">
                <a:solidFill>
                  <a:schemeClr val="bg1"/>
                </a:solidFill>
              </a:rPr>
              <a:t>Executive Officer</a:t>
            </a:r>
            <a:endParaRPr lang="en-GB" sz="1200" b="0" dirty="0">
              <a:solidFill>
                <a:schemeClr val="bg1"/>
              </a:solidFill>
            </a:endParaRPr>
          </a:p>
        </p:txBody>
      </p:sp>
    </p:spTree>
    <p:extLst>
      <p:ext uri="{BB962C8B-B14F-4D97-AF65-F5344CB8AC3E}">
        <p14:creationId xmlns:p14="http://schemas.microsoft.com/office/powerpoint/2010/main" val="1032211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Edit Master text styles</a:t>
            </a:r>
          </a:p>
        </p:txBody>
      </p:sp>
      <p:sp>
        <p:nvSpPr>
          <p:cNvPr id="4" name="Content Placeholder 3"/>
          <p:cNvSpPr>
            <a:spLocks noGrp="1"/>
          </p:cNvSpPr>
          <p:nvPr>
            <p:ph sz="half" idx="2"/>
          </p:nvPr>
        </p:nvSpPr>
        <p:spPr>
          <a:xfrm>
            <a:off x="629842" y="2505075"/>
            <a:ext cx="3868340" cy="3293841"/>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293841"/>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74135" y="5583279"/>
            <a:ext cx="2126385" cy="1502646"/>
          </a:xfrm>
          <a:prstGeom prst="rect">
            <a:avLst/>
          </a:prstGeom>
        </p:spPr>
      </p:pic>
      <p:sp>
        <p:nvSpPr>
          <p:cNvPr id="14" name="Title 1"/>
          <p:cNvSpPr>
            <a:spLocks noGrp="1"/>
          </p:cNvSpPr>
          <p:nvPr>
            <p:ph type="title"/>
          </p:nvPr>
        </p:nvSpPr>
        <p:spPr>
          <a:xfrm>
            <a:off x="628650" y="601883"/>
            <a:ext cx="7886700" cy="926761"/>
          </a:xfrm>
        </p:spPr>
        <p:txBody>
          <a:bodyPr/>
          <a:lstStyle>
            <a:lvl1pPr>
              <a:defRPr/>
            </a:lvl1pPr>
          </a:lstStyle>
          <a:p>
            <a:r>
              <a:rPr lang="en-GB" b="1" dirty="0" smtClean="0"/>
              <a:t>Click to edit</a:t>
            </a:r>
            <a:endParaRPr lang="en-GB" b="1" dirty="0"/>
          </a:p>
        </p:txBody>
      </p:sp>
      <p:sp>
        <p:nvSpPr>
          <p:cNvPr id="16"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smtClean="0">
                <a:solidFill>
                  <a:schemeClr val="bg1"/>
                </a:solidFill>
              </a:rPr>
              <a:t>Andy Abrahams </a:t>
            </a:r>
            <a:r>
              <a:rPr lang="en-GB" sz="1200" b="0" dirty="0" smtClean="0">
                <a:solidFill>
                  <a:schemeClr val="bg1"/>
                </a:solidFill>
              </a:rPr>
              <a:t>– Elected Mayor        </a:t>
            </a:r>
            <a:r>
              <a:rPr lang="en-GB" sz="1200" b="1" dirty="0" smtClean="0">
                <a:solidFill>
                  <a:schemeClr val="bg1"/>
                </a:solidFill>
              </a:rPr>
              <a:t>Hayley</a:t>
            </a:r>
            <a:r>
              <a:rPr lang="en-GB" sz="1200" b="1" baseline="0" dirty="0" smtClean="0">
                <a:solidFill>
                  <a:schemeClr val="bg1"/>
                </a:solidFill>
              </a:rPr>
              <a:t> Barsby </a:t>
            </a:r>
            <a:r>
              <a:rPr lang="en-GB" sz="1200" b="0" baseline="0" dirty="0" smtClean="0">
                <a:solidFill>
                  <a:schemeClr val="bg1"/>
                </a:solidFill>
              </a:rPr>
              <a:t>– Chief </a:t>
            </a:r>
            <a:r>
              <a:rPr lang="en-GB" sz="1200" b="0" dirty="0" smtClean="0">
                <a:solidFill>
                  <a:schemeClr val="bg1"/>
                </a:solidFill>
              </a:rPr>
              <a:t>Executive Officer</a:t>
            </a:r>
            <a:endParaRPr lang="en-GB" sz="1200" b="0" dirty="0">
              <a:solidFill>
                <a:schemeClr val="bg1"/>
              </a:solidFill>
            </a:endParaRPr>
          </a:p>
        </p:txBody>
      </p:sp>
    </p:spTree>
    <p:extLst>
      <p:ext uri="{BB962C8B-B14F-4D97-AF65-F5344CB8AC3E}">
        <p14:creationId xmlns:p14="http://schemas.microsoft.com/office/powerpoint/2010/main" val="188455593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74135" y="5583279"/>
            <a:ext cx="2126385" cy="1502646"/>
          </a:xfrm>
          <a:prstGeom prst="rect">
            <a:avLst/>
          </a:prstGeom>
        </p:spPr>
      </p:pic>
      <p:sp>
        <p:nvSpPr>
          <p:cNvPr id="10" name="Title 1"/>
          <p:cNvSpPr>
            <a:spLocks noGrp="1"/>
          </p:cNvSpPr>
          <p:nvPr>
            <p:ph type="title"/>
          </p:nvPr>
        </p:nvSpPr>
        <p:spPr>
          <a:xfrm>
            <a:off x="628650" y="601883"/>
            <a:ext cx="7886700" cy="926761"/>
          </a:xfrm>
        </p:spPr>
        <p:txBody>
          <a:bodyPr/>
          <a:lstStyle>
            <a:lvl1pPr>
              <a:defRPr/>
            </a:lvl1pPr>
          </a:lstStyle>
          <a:p>
            <a:r>
              <a:rPr lang="en-GB" b="1" dirty="0" smtClean="0"/>
              <a:t>Click to edit</a:t>
            </a:r>
            <a:endParaRPr lang="en-GB" b="1" dirty="0"/>
          </a:p>
        </p:txBody>
      </p:sp>
      <p:sp>
        <p:nvSpPr>
          <p:cNvPr id="12"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smtClean="0">
                <a:solidFill>
                  <a:schemeClr val="bg1"/>
                </a:solidFill>
              </a:rPr>
              <a:t>Andy Abrahams </a:t>
            </a:r>
            <a:r>
              <a:rPr lang="en-GB" sz="1200" b="0" dirty="0" smtClean="0">
                <a:solidFill>
                  <a:schemeClr val="bg1"/>
                </a:solidFill>
              </a:rPr>
              <a:t>– Elected Mayor        </a:t>
            </a:r>
            <a:r>
              <a:rPr lang="en-GB" sz="1200" b="1" dirty="0" smtClean="0">
                <a:solidFill>
                  <a:schemeClr val="bg1"/>
                </a:solidFill>
              </a:rPr>
              <a:t>Hayley</a:t>
            </a:r>
            <a:r>
              <a:rPr lang="en-GB" sz="1200" b="1" baseline="0" dirty="0" smtClean="0">
                <a:solidFill>
                  <a:schemeClr val="bg1"/>
                </a:solidFill>
              </a:rPr>
              <a:t> Barsby </a:t>
            </a:r>
            <a:r>
              <a:rPr lang="en-GB" sz="1200" b="0" baseline="0" dirty="0" smtClean="0">
                <a:solidFill>
                  <a:schemeClr val="bg1"/>
                </a:solidFill>
              </a:rPr>
              <a:t>– Chief </a:t>
            </a:r>
            <a:r>
              <a:rPr lang="en-GB" sz="1200" b="0" dirty="0" smtClean="0">
                <a:solidFill>
                  <a:schemeClr val="bg1"/>
                </a:solidFill>
              </a:rPr>
              <a:t>Executive Officer</a:t>
            </a:r>
            <a:endParaRPr lang="en-GB" sz="1200" b="0" dirty="0">
              <a:solidFill>
                <a:schemeClr val="bg1"/>
              </a:solidFill>
            </a:endParaRPr>
          </a:p>
        </p:txBody>
      </p:sp>
    </p:spTree>
    <p:extLst>
      <p:ext uri="{BB962C8B-B14F-4D97-AF65-F5344CB8AC3E}">
        <p14:creationId xmlns:p14="http://schemas.microsoft.com/office/powerpoint/2010/main" val="346580506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74135" y="5583279"/>
            <a:ext cx="2126385" cy="1502646"/>
          </a:xfrm>
          <a:prstGeom prst="rect">
            <a:avLst/>
          </a:prstGeom>
        </p:spPr>
      </p:pic>
      <p:sp>
        <p:nvSpPr>
          <p:cNvPr id="10"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smtClean="0">
                <a:solidFill>
                  <a:schemeClr val="bg1"/>
                </a:solidFill>
              </a:rPr>
              <a:t>Andy Abrahams </a:t>
            </a:r>
            <a:r>
              <a:rPr lang="en-GB" sz="1200" b="0" dirty="0" smtClean="0">
                <a:solidFill>
                  <a:schemeClr val="bg1"/>
                </a:solidFill>
              </a:rPr>
              <a:t>– Elected Mayor        </a:t>
            </a:r>
            <a:r>
              <a:rPr lang="en-GB" sz="1200" b="1" dirty="0" smtClean="0">
                <a:solidFill>
                  <a:schemeClr val="bg1"/>
                </a:solidFill>
              </a:rPr>
              <a:t>Hayley</a:t>
            </a:r>
            <a:r>
              <a:rPr lang="en-GB" sz="1200" b="1" baseline="0" dirty="0" smtClean="0">
                <a:solidFill>
                  <a:schemeClr val="bg1"/>
                </a:solidFill>
              </a:rPr>
              <a:t> Barsby </a:t>
            </a:r>
            <a:r>
              <a:rPr lang="en-GB" sz="1200" b="0" baseline="0" dirty="0" smtClean="0">
                <a:solidFill>
                  <a:schemeClr val="bg1"/>
                </a:solidFill>
              </a:rPr>
              <a:t>– Chief </a:t>
            </a:r>
            <a:r>
              <a:rPr lang="en-GB" sz="1200" b="0" dirty="0" smtClean="0">
                <a:solidFill>
                  <a:schemeClr val="bg1"/>
                </a:solidFill>
              </a:rPr>
              <a:t>Executive Officer</a:t>
            </a:r>
            <a:endParaRPr lang="en-GB" sz="1200" b="0" dirty="0">
              <a:solidFill>
                <a:schemeClr val="bg1"/>
              </a:solidFill>
            </a:endParaRPr>
          </a:p>
        </p:txBody>
      </p:sp>
    </p:spTree>
    <p:extLst>
      <p:ext uri="{BB962C8B-B14F-4D97-AF65-F5344CB8AC3E}">
        <p14:creationId xmlns:p14="http://schemas.microsoft.com/office/powerpoint/2010/main" val="294739335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29841" y="457200"/>
            <a:ext cx="2949178" cy="1600200"/>
          </a:xfrm>
        </p:spPr>
        <p:txBody>
          <a:bodyPr anchor="b"/>
          <a:lstStyle>
            <a:lvl1pPr>
              <a:defRPr sz="3200" b="1"/>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74135" y="5583279"/>
            <a:ext cx="2126385" cy="1502646"/>
          </a:xfrm>
          <a:prstGeom prst="rect">
            <a:avLst/>
          </a:prstGeom>
        </p:spPr>
      </p:pic>
      <p:sp>
        <p:nvSpPr>
          <p:cNvPr id="13"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smtClean="0">
                <a:solidFill>
                  <a:schemeClr val="bg1"/>
                </a:solidFill>
              </a:rPr>
              <a:t>Andy Abrahams </a:t>
            </a:r>
            <a:r>
              <a:rPr lang="en-GB" sz="1200" b="0" dirty="0" smtClean="0">
                <a:solidFill>
                  <a:schemeClr val="bg1"/>
                </a:solidFill>
              </a:rPr>
              <a:t>– Elected Mayor        </a:t>
            </a:r>
            <a:r>
              <a:rPr lang="en-GB" sz="1200" b="1" dirty="0" smtClean="0">
                <a:solidFill>
                  <a:schemeClr val="bg1"/>
                </a:solidFill>
              </a:rPr>
              <a:t>Hayley</a:t>
            </a:r>
            <a:r>
              <a:rPr lang="en-GB" sz="1200" b="1" baseline="0" dirty="0" smtClean="0">
                <a:solidFill>
                  <a:schemeClr val="bg1"/>
                </a:solidFill>
              </a:rPr>
              <a:t> Barsby </a:t>
            </a:r>
            <a:r>
              <a:rPr lang="en-GB" sz="1200" b="0" baseline="0" dirty="0" smtClean="0">
                <a:solidFill>
                  <a:schemeClr val="bg1"/>
                </a:solidFill>
              </a:rPr>
              <a:t>– Chief </a:t>
            </a:r>
            <a:r>
              <a:rPr lang="en-GB" sz="1200" b="0" dirty="0" smtClean="0">
                <a:solidFill>
                  <a:schemeClr val="bg1"/>
                </a:solidFill>
              </a:rPr>
              <a:t>Executive Officer</a:t>
            </a:r>
            <a:endParaRPr lang="en-GB" sz="1200" b="0" dirty="0">
              <a:solidFill>
                <a:schemeClr val="bg1"/>
              </a:solidFill>
            </a:endParaRPr>
          </a:p>
        </p:txBody>
      </p:sp>
    </p:spTree>
    <p:extLst>
      <p:ext uri="{BB962C8B-B14F-4D97-AF65-F5344CB8AC3E}">
        <p14:creationId xmlns:p14="http://schemas.microsoft.com/office/powerpoint/2010/main" val="302315233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2" name="Rectangle 6"/>
          <p:cNvSpPr/>
          <p:nvPr userDrawn="1"/>
        </p:nvSpPr>
        <p:spPr>
          <a:xfrm rot="21390170">
            <a:off x="-6519" y="6012119"/>
            <a:ext cx="9190623" cy="1128784"/>
          </a:xfrm>
          <a:custGeom>
            <a:avLst/>
            <a:gdLst>
              <a:gd name="connsiteX0" fmla="*/ 0 w 9317141"/>
              <a:gd name="connsiteY0" fmla="*/ 0 h 1574499"/>
              <a:gd name="connsiteX1" fmla="*/ 9317141 w 9317141"/>
              <a:gd name="connsiteY1" fmla="*/ 0 h 1574499"/>
              <a:gd name="connsiteX2" fmla="*/ 9317141 w 9317141"/>
              <a:gd name="connsiteY2" fmla="*/ 1574499 h 1574499"/>
              <a:gd name="connsiteX3" fmla="*/ 0 w 9317141"/>
              <a:gd name="connsiteY3" fmla="*/ 1574499 h 1574499"/>
              <a:gd name="connsiteX4" fmla="*/ 0 w 9317141"/>
              <a:gd name="connsiteY4" fmla="*/ 0 h 1574499"/>
              <a:gd name="connsiteX0" fmla="*/ 107749 w 9317141"/>
              <a:gd name="connsiteY0" fmla="*/ 6585 h 1574499"/>
              <a:gd name="connsiteX1" fmla="*/ 9317141 w 9317141"/>
              <a:gd name="connsiteY1" fmla="*/ 0 h 1574499"/>
              <a:gd name="connsiteX2" fmla="*/ 9317141 w 9317141"/>
              <a:gd name="connsiteY2" fmla="*/ 1574499 h 1574499"/>
              <a:gd name="connsiteX3" fmla="*/ 0 w 9317141"/>
              <a:gd name="connsiteY3" fmla="*/ 1574499 h 1574499"/>
              <a:gd name="connsiteX4" fmla="*/ 107749 w 9317141"/>
              <a:gd name="connsiteY4" fmla="*/ 6585 h 1574499"/>
              <a:gd name="connsiteX0" fmla="*/ 0 w 9209392"/>
              <a:gd name="connsiteY0" fmla="*/ 6585 h 1574499"/>
              <a:gd name="connsiteX1" fmla="*/ 9209392 w 9209392"/>
              <a:gd name="connsiteY1" fmla="*/ 0 h 1574499"/>
              <a:gd name="connsiteX2" fmla="*/ 9209392 w 9209392"/>
              <a:gd name="connsiteY2" fmla="*/ 1574499 h 1574499"/>
              <a:gd name="connsiteX3" fmla="*/ 168490 w 9209392"/>
              <a:gd name="connsiteY3" fmla="*/ 1114243 h 1574499"/>
              <a:gd name="connsiteX4" fmla="*/ 0 w 9209392"/>
              <a:gd name="connsiteY4" fmla="*/ 6585 h 1574499"/>
              <a:gd name="connsiteX0" fmla="*/ 12922 w 9222314"/>
              <a:gd name="connsiteY0" fmla="*/ 6585 h 1574499"/>
              <a:gd name="connsiteX1" fmla="*/ 9222314 w 9222314"/>
              <a:gd name="connsiteY1" fmla="*/ 0 h 1574499"/>
              <a:gd name="connsiteX2" fmla="*/ 9222314 w 9222314"/>
              <a:gd name="connsiteY2" fmla="*/ 1574499 h 1574499"/>
              <a:gd name="connsiteX3" fmla="*/ 0 w 9222314"/>
              <a:gd name="connsiteY3" fmla="*/ 543314 h 1574499"/>
              <a:gd name="connsiteX4" fmla="*/ 12922 w 9222314"/>
              <a:gd name="connsiteY4" fmla="*/ 6585 h 1574499"/>
              <a:gd name="connsiteX0" fmla="*/ 12922 w 9222314"/>
              <a:gd name="connsiteY0" fmla="*/ 6585 h 985224"/>
              <a:gd name="connsiteX1" fmla="*/ 9222314 w 9222314"/>
              <a:gd name="connsiteY1" fmla="*/ 0 h 985224"/>
              <a:gd name="connsiteX2" fmla="*/ 8844807 w 9222314"/>
              <a:gd name="connsiteY2" fmla="*/ 985224 h 985224"/>
              <a:gd name="connsiteX3" fmla="*/ 0 w 9222314"/>
              <a:gd name="connsiteY3" fmla="*/ 543314 h 985224"/>
              <a:gd name="connsiteX4" fmla="*/ 12922 w 9222314"/>
              <a:gd name="connsiteY4" fmla="*/ 6585 h 985224"/>
              <a:gd name="connsiteX0" fmla="*/ 12922 w 9222314"/>
              <a:gd name="connsiteY0" fmla="*/ 6585 h 1104840"/>
              <a:gd name="connsiteX1" fmla="*/ 9222314 w 9222314"/>
              <a:gd name="connsiteY1" fmla="*/ 0 h 1104840"/>
              <a:gd name="connsiteX2" fmla="*/ 9136503 w 9222314"/>
              <a:gd name="connsiteY2" fmla="*/ 1104840 h 1104840"/>
              <a:gd name="connsiteX3" fmla="*/ 0 w 9222314"/>
              <a:gd name="connsiteY3" fmla="*/ 543314 h 1104840"/>
              <a:gd name="connsiteX4" fmla="*/ 12922 w 9222314"/>
              <a:gd name="connsiteY4" fmla="*/ 6585 h 1104840"/>
              <a:gd name="connsiteX0" fmla="*/ 12922 w 9209638"/>
              <a:gd name="connsiteY0" fmla="*/ 7359 h 1105614"/>
              <a:gd name="connsiteX1" fmla="*/ 9209638 w 9209638"/>
              <a:gd name="connsiteY1" fmla="*/ 0 h 1105614"/>
              <a:gd name="connsiteX2" fmla="*/ 9136503 w 9209638"/>
              <a:gd name="connsiteY2" fmla="*/ 1105614 h 1105614"/>
              <a:gd name="connsiteX3" fmla="*/ 0 w 9209638"/>
              <a:gd name="connsiteY3" fmla="*/ 544088 h 1105614"/>
              <a:gd name="connsiteX4" fmla="*/ 12922 w 9209638"/>
              <a:gd name="connsiteY4" fmla="*/ 7359 h 1105614"/>
              <a:gd name="connsiteX0" fmla="*/ 45387 w 9209638"/>
              <a:gd name="connsiteY0" fmla="*/ 0 h 1108995"/>
              <a:gd name="connsiteX1" fmla="*/ 9209638 w 9209638"/>
              <a:gd name="connsiteY1" fmla="*/ 3381 h 1108995"/>
              <a:gd name="connsiteX2" fmla="*/ 9136503 w 9209638"/>
              <a:gd name="connsiteY2" fmla="*/ 1108995 h 1108995"/>
              <a:gd name="connsiteX3" fmla="*/ 0 w 9209638"/>
              <a:gd name="connsiteY3" fmla="*/ 547469 h 1108995"/>
              <a:gd name="connsiteX4" fmla="*/ 45387 w 9209638"/>
              <a:gd name="connsiteY4" fmla="*/ 0 h 1108995"/>
              <a:gd name="connsiteX0" fmla="*/ 20809 w 9209638"/>
              <a:gd name="connsiteY0" fmla="*/ 0 h 1123220"/>
              <a:gd name="connsiteX1" fmla="*/ 9209638 w 9209638"/>
              <a:gd name="connsiteY1" fmla="*/ 17606 h 1123220"/>
              <a:gd name="connsiteX2" fmla="*/ 9136503 w 9209638"/>
              <a:gd name="connsiteY2" fmla="*/ 1123220 h 1123220"/>
              <a:gd name="connsiteX3" fmla="*/ 0 w 9209638"/>
              <a:gd name="connsiteY3" fmla="*/ 561694 h 1123220"/>
              <a:gd name="connsiteX4" fmla="*/ 20809 w 9209638"/>
              <a:gd name="connsiteY4" fmla="*/ 0 h 1123220"/>
              <a:gd name="connsiteX0" fmla="*/ 20809 w 9177947"/>
              <a:gd name="connsiteY0" fmla="*/ 0 h 1123220"/>
              <a:gd name="connsiteX1" fmla="*/ 9177947 w 9177947"/>
              <a:gd name="connsiteY1" fmla="*/ 15669 h 1123220"/>
              <a:gd name="connsiteX2" fmla="*/ 9136503 w 9177947"/>
              <a:gd name="connsiteY2" fmla="*/ 1123220 h 1123220"/>
              <a:gd name="connsiteX3" fmla="*/ 0 w 9177947"/>
              <a:gd name="connsiteY3" fmla="*/ 561694 h 1123220"/>
              <a:gd name="connsiteX4" fmla="*/ 20809 w 9177947"/>
              <a:gd name="connsiteY4" fmla="*/ 0 h 1123220"/>
              <a:gd name="connsiteX0" fmla="*/ 20809 w 9190623"/>
              <a:gd name="connsiteY0" fmla="*/ 0 h 1123220"/>
              <a:gd name="connsiteX1" fmla="*/ 9190623 w 9190623"/>
              <a:gd name="connsiteY1" fmla="*/ 16444 h 1123220"/>
              <a:gd name="connsiteX2" fmla="*/ 9136503 w 9190623"/>
              <a:gd name="connsiteY2" fmla="*/ 1123220 h 1123220"/>
              <a:gd name="connsiteX3" fmla="*/ 0 w 9190623"/>
              <a:gd name="connsiteY3" fmla="*/ 561694 h 1123220"/>
              <a:gd name="connsiteX4" fmla="*/ 20809 w 9190623"/>
              <a:gd name="connsiteY4" fmla="*/ 0 h 1123220"/>
              <a:gd name="connsiteX0" fmla="*/ 20809 w 9190623"/>
              <a:gd name="connsiteY0" fmla="*/ 0 h 1101107"/>
              <a:gd name="connsiteX1" fmla="*/ 9190623 w 9190623"/>
              <a:gd name="connsiteY1" fmla="*/ 16444 h 1101107"/>
              <a:gd name="connsiteX2" fmla="*/ 9086960 w 9190623"/>
              <a:gd name="connsiteY2" fmla="*/ 1101107 h 1101107"/>
              <a:gd name="connsiteX3" fmla="*/ 0 w 9190623"/>
              <a:gd name="connsiteY3" fmla="*/ 561694 h 1101107"/>
              <a:gd name="connsiteX4" fmla="*/ 20809 w 9190623"/>
              <a:gd name="connsiteY4" fmla="*/ 0 h 1101107"/>
              <a:gd name="connsiteX0" fmla="*/ 20809 w 9190623"/>
              <a:gd name="connsiteY0" fmla="*/ 0 h 1115720"/>
              <a:gd name="connsiteX1" fmla="*/ 9190623 w 9190623"/>
              <a:gd name="connsiteY1" fmla="*/ 16444 h 1115720"/>
              <a:gd name="connsiteX2" fmla="*/ 9117876 w 9190623"/>
              <a:gd name="connsiteY2" fmla="*/ 1115720 h 1115720"/>
              <a:gd name="connsiteX3" fmla="*/ 0 w 9190623"/>
              <a:gd name="connsiteY3" fmla="*/ 561694 h 1115720"/>
              <a:gd name="connsiteX4" fmla="*/ 20809 w 9190623"/>
              <a:gd name="connsiteY4" fmla="*/ 0 h 1115720"/>
              <a:gd name="connsiteX0" fmla="*/ 20809 w 9190623"/>
              <a:gd name="connsiteY0" fmla="*/ 0 h 1128784"/>
              <a:gd name="connsiteX1" fmla="*/ 9190623 w 9190623"/>
              <a:gd name="connsiteY1" fmla="*/ 16444 h 1128784"/>
              <a:gd name="connsiteX2" fmla="*/ 9123440 w 9190623"/>
              <a:gd name="connsiteY2" fmla="*/ 1128784 h 1128784"/>
              <a:gd name="connsiteX3" fmla="*/ 0 w 9190623"/>
              <a:gd name="connsiteY3" fmla="*/ 561694 h 1128784"/>
              <a:gd name="connsiteX4" fmla="*/ 20809 w 9190623"/>
              <a:gd name="connsiteY4" fmla="*/ 0 h 1128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0623" h="1128784">
                <a:moveTo>
                  <a:pt x="20809" y="0"/>
                </a:moveTo>
                <a:lnTo>
                  <a:pt x="9190623" y="16444"/>
                </a:lnTo>
                <a:lnTo>
                  <a:pt x="9123440" y="1128784"/>
                </a:lnTo>
                <a:lnTo>
                  <a:pt x="0" y="561694"/>
                </a:lnTo>
                <a:lnTo>
                  <a:pt x="20809" y="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8"/>
          <p:cNvSpPr/>
          <p:nvPr userDrawn="1"/>
        </p:nvSpPr>
        <p:spPr>
          <a:xfrm rot="21390170">
            <a:off x="-30668" y="-281778"/>
            <a:ext cx="9166066" cy="561862"/>
          </a:xfrm>
          <a:custGeom>
            <a:avLst/>
            <a:gdLst>
              <a:gd name="connsiteX0" fmla="*/ 0 w 10917358"/>
              <a:gd name="connsiteY0" fmla="*/ 0 h 1574499"/>
              <a:gd name="connsiteX1" fmla="*/ 10917358 w 10917358"/>
              <a:gd name="connsiteY1" fmla="*/ 0 h 1574499"/>
              <a:gd name="connsiteX2" fmla="*/ 10917358 w 10917358"/>
              <a:gd name="connsiteY2" fmla="*/ 1574499 h 1574499"/>
              <a:gd name="connsiteX3" fmla="*/ 0 w 10917358"/>
              <a:gd name="connsiteY3" fmla="*/ 1574499 h 1574499"/>
              <a:gd name="connsiteX4" fmla="*/ 0 w 10917358"/>
              <a:gd name="connsiteY4" fmla="*/ 0 h 1574499"/>
              <a:gd name="connsiteX0" fmla="*/ 1545984 w 10917358"/>
              <a:gd name="connsiteY0" fmla="*/ 0 h 1597196"/>
              <a:gd name="connsiteX1" fmla="*/ 10917358 w 10917358"/>
              <a:gd name="connsiteY1" fmla="*/ 22697 h 1597196"/>
              <a:gd name="connsiteX2" fmla="*/ 10917358 w 10917358"/>
              <a:gd name="connsiteY2" fmla="*/ 1597196 h 1597196"/>
              <a:gd name="connsiteX3" fmla="*/ 0 w 10917358"/>
              <a:gd name="connsiteY3" fmla="*/ 1597196 h 1597196"/>
              <a:gd name="connsiteX4" fmla="*/ 1545984 w 10917358"/>
              <a:gd name="connsiteY4" fmla="*/ 0 h 1597196"/>
              <a:gd name="connsiteX0" fmla="*/ 53712 w 9425086"/>
              <a:gd name="connsiteY0" fmla="*/ 0 h 1597196"/>
              <a:gd name="connsiteX1" fmla="*/ 9425086 w 9425086"/>
              <a:gd name="connsiteY1" fmla="*/ 22697 h 1597196"/>
              <a:gd name="connsiteX2" fmla="*/ 9425086 w 9425086"/>
              <a:gd name="connsiteY2" fmla="*/ 1597196 h 1597196"/>
              <a:gd name="connsiteX3" fmla="*/ 0 w 9425086"/>
              <a:gd name="connsiteY3" fmla="*/ 1581870 h 1597196"/>
              <a:gd name="connsiteX4" fmla="*/ 53712 w 9425086"/>
              <a:gd name="connsiteY4" fmla="*/ 0 h 1597196"/>
              <a:gd name="connsiteX0" fmla="*/ 432528 w 9425086"/>
              <a:gd name="connsiteY0" fmla="*/ 53716 h 1574499"/>
              <a:gd name="connsiteX1" fmla="*/ 9425086 w 9425086"/>
              <a:gd name="connsiteY1" fmla="*/ 0 h 1574499"/>
              <a:gd name="connsiteX2" fmla="*/ 9425086 w 9425086"/>
              <a:gd name="connsiteY2" fmla="*/ 1574499 h 1574499"/>
              <a:gd name="connsiteX3" fmla="*/ 0 w 9425086"/>
              <a:gd name="connsiteY3" fmla="*/ 1559173 h 1574499"/>
              <a:gd name="connsiteX4" fmla="*/ 432528 w 9425086"/>
              <a:gd name="connsiteY4" fmla="*/ 53716 h 1574499"/>
              <a:gd name="connsiteX0" fmla="*/ 34548 w 9425086"/>
              <a:gd name="connsiteY0" fmla="*/ 988110 h 1574499"/>
              <a:gd name="connsiteX1" fmla="*/ 9425086 w 9425086"/>
              <a:gd name="connsiteY1" fmla="*/ 0 h 1574499"/>
              <a:gd name="connsiteX2" fmla="*/ 9425086 w 9425086"/>
              <a:gd name="connsiteY2" fmla="*/ 1574499 h 1574499"/>
              <a:gd name="connsiteX3" fmla="*/ 0 w 9425086"/>
              <a:gd name="connsiteY3" fmla="*/ 1559173 h 1574499"/>
              <a:gd name="connsiteX4" fmla="*/ 34548 w 9425086"/>
              <a:gd name="connsiteY4" fmla="*/ 988110 h 1574499"/>
              <a:gd name="connsiteX0" fmla="*/ 34548 w 9425086"/>
              <a:gd name="connsiteY0" fmla="*/ 0 h 586389"/>
              <a:gd name="connsiteX1" fmla="*/ 9194786 w 9425086"/>
              <a:gd name="connsiteY1" fmla="*/ 340017 h 586389"/>
              <a:gd name="connsiteX2" fmla="*/ 9425086 w 9425086"/>
              <a:gd name="connsiteY2" fmla="*/ 586389 h 586389"/>
              <a:gd name="connsiteX3" fmla="*/ 0 w 9425086"/>
              <a:gd name="connsiteY3" fmla="*/ 571063 h 586389"/>
              <a:gd name="connsiteX4" fmla="*/ 34548 w 9425086"/>
              <a:gd name="connsiteY4" fmla="*/ 0 h 586389"/>
              <a:gd name="connsiteX0" fmla="*/ 34548 w 9194786"/>
              <a:gd name="connsiteY0" fmla="*/ 0 h 571063"/>
              <a:gd name="connsiteX1" fmla="*/ 9194786 w 9194786"/>
              <a:gd name="connsiteY1" fmla="*/ 340017 h 571063"/>
              <a:gd name="connsiteX2" fmla="*/ 9192253 w 9194786"/>
              <a:gd name="connsiteY2" fmla="*/ 561507 h 571063"/>
              <a:gd name="connsiteX3" fmla="*/ 0 w 9194786"/>
              <a:gd name="connsiteY3" fmla="*/ 571063 h 571063"/>
              <a:gd name="connsiteX4" fmla="*/ 34548 w 9194786"/>
              <a:gd name="connsiteY4" fmla="*/ 0 h 571063"/>
              <a:gd name="connsiteX0" fmla="*/ 34548 w 9192841"/>
              <a:gd name="connsiteY0" fmla="*/ 0 h 571063"/>
              <a:gd name="connsiteX1" fmla="*/ 9192841 w 9192841"/>
              <a:gd name="connsiteY1" fmla="*/ 371856 h 571063"/>
              <a:gd name="connsiteX2" fmla="*/ 9192253 w 9192841"/>
              <a:gd name="connsiteY2" fmla="*/ 561507 h 571063"/>
              <a:gd name="connsiteX3" fmla="*/ 0 w 9192841"/>
              <a:gd name="connsiteY3" fmla="*/ 571063 h 571063"/>
              <a:gd name="connsiteX4" fmla="*/ 34548 w 9192841"/>
              <a:gd name="connsiteY4" fmla="*/ 0 h 571063"/>
              <a:gd name="connsiteX0" fmla="*/ 21484 w 9179777"/>
              <a:gd name="connsiteY0" fmla="*/ 0 h 565499"/>
              <a:gd name="connsiteX1" fmla="*/ 9179777 w 9179777"/>
              <a:gd name="connsiteY1" fmla="*/ 371856 h 565499"/>
              <a:gd name="connsiteX2" fmla="*/ 9179189 w 9179777"/>
              <a:gd name="connsiteY2" fmla="*/ 561507 h 565499"/>
              <a:gd name="connsiteX3" fmla="*/ 0 w 9179777"/>
              <a:gd name="connsiteY3" fmla="*/ 565499 h 565499"/>
              <a:gd name="connsiteX4" fmla="*/ 21484 w 9179777"/>
              <a:gd name="connsiteY4" fmla="*/ 0 h 565499"/>
              <a:gd name="connsiteX0" fmla="*/ 34161 w 9179777"/>
              <a:gd name="connsiteY0" fmla="*/ 0 h 564724"/>
              <a:gd name="connsiteX1" fmla="*/ 9179777 w 9179777"/>
              <a:gd name="connsiteY1" fmla="*/ 371081 h 564724"/>
              <a:gd name="connsiteX2" fmla="*/ 9179189 w 9179777"/>
              <a:gd name="connsiteY2" fmla="*/ 560732 h 564724"/>
              <a:gd name="connsiteX3" fmla="*/ 0 w 9179777"/>
              <a:gd name="connsiteY3" fmla="*/ 564724 h 564724"/>
              <a:gd name="connsiteX4" fmla="*/ 34161 w 9179777"/>
              <a:gd name="connsiteY4" fmla="*/ 0 h 564724"/>
              <a:gd name="connsiteX0" fmla="*/ 34161 w 9205369"/>
              <a:gd name="connsiteY0" fmla="*/ 0 h 564724"/>
              <a:gd name="connsiteX1" fmla="*/ 9179777 w 9205369"/>
              <a:gd name="connsiteY1" fmla="*/ 371081 h 564724"/>
              <a:gd name="connsiteX2" fmla="*/ 9205350 w 9205369"/>
              <a:gd name="connsiteY2" fmla="*/ 548880 h 564724"/>
              <a:gd name="connsiteX3" fmla="*/ 0 w 9205369"/>
              <a:gd name="connsiteY3" fmla="*/ 564724 h 564724"/>
              <a:gd name="connsiteX4" fmla="*/ 34161 w 9205369"/>
              <a:gd name="connsiteY4" fmla="*/ 0 h 564724"/>
              <a:gd name="connsiteX0" fmla="*/ 34161 w 9179777"/>
              <a:gd name="connsiteY0" fmla="*/ 0 h 593248"/>
              <a:gd name="connsiteX1" fmla="*/ 9179777 w 9179777"/>
              <a:gd name="connsiteY1" fmla="*/ 371081 h 593248"/>
              <a:gd name="connsiteX2" fmla="*/ 9158211 w 9179777"/>
              <a:gd name="connsiteY2" fmla="*/ 593248 h 593248"/>
              <a:gd name="connsiteX3" fmla="*/ 0 w 9179777"/>
              <a:gd name="connsiteY3" fmla="*/ 564724 h 593248"/>
              <a:gd name="connsiteX4" fmla="*/ 34161 w 9179777"/>
              <a:gd name="connsiteY4" fmla="*/ 0 h 593248"/>
              <a:gd name="connsiteX0" fmla="*/ 34161 w 9168917"/>
              <a:gd name="connsiteY0" fmla="*/ 0 h 593248"/>
              <a:gd name="connsiteX1" fmla="*/ 9168917 w 9168917"/>
              <a:gd name="connsiteY1" fmla="*/ 560116 h 593248"/>
              <a:gd name="connsiteX2" fmla="*/ 9158211 w 9168917"/>
              <a:gd name="connsiteY2" fmla="*/ 593248 h 593248"/>
              <a:gd name="connsiteX3" fmla="*/ 0 w 9168917"/>
              <a:gd name="connsiteY3" fmla="*/ 564724 h 593248"/>
              <a:gd name="connsiteX4" fmla="*/ 34161 w 9168917"/>
              <a:gd name="connsiteY4" fmla="*/ 0 h 593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8917" h="593248">
                <a:moveTo>
                  <a:pt x="34161" y="0"/>
                </a:moveTo>
                <a:lnTo>
                  <a:pt x="9168917" y="560116"/>
                </a:lnTo>
                <a:cubicBezTo>
                  <a:pt x="9168073" y="633946"/>
                  <a:pt x="9159055" y="519418"/>
                  <a:pt x="9158211" y="593248"/>
                </a:cubicBezTo>
                <a:lnTo>
                  <a:pt x="0" y="564724"/>
                </a:lnTo>
                <a:lnTo>
                  <a:pt x="34161" y="0"/>
                </a:lnTo>
                <a:close/>
              </a:path>
            </a:pathLst>
          </a:custGeom>
          <a:solidFill>
            <a:srgbClr val="6E33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9"/>
          <p:cNvSpPr/>
          <p:nvPr userDrawn="1"/>
        </p:nvSpPr>
        <p:spPr>
          <a:xfrm rot="252544">
            <a:off x="943987" y="-330265"/>
            <a:ext cx="8233453" cy="604376"/>
          </a:xfrm>
          <a:custGeom>
            <a:avLst/>
            <a:gdLst>
              <a:gd name="connsiteX0" fmla="*/ 0 w 12294602"/>
              <a:gd name="connsiteY0" fmla="*/ 0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0 w 12294602"/>
              <a:gd name="connsiteY4" fmla="*/ 0 h 1574499"/>
              <a:gd name="connsiteX0" fmla="*/ 2340752 w 12294602"/>
              <a:gd name="connsiteY0" fmla="*/ 1384285 h 1574499"/>
              <a:gd name="connsiteX1" fmla="*/ 12294602 w 12294602"/>
              <a:gd name="connsiteY1" fmla="*/ 0 h 1574499"/>
              <a:gd name="connsiteX2" fmla="*/ 12294602 w 12294602"/>
              <a:gd name="connsiteY2" fmla="*/ 1574499 h 1574499"/>
              <a:gd name="connsiteX3" fmla="*/ 0 w 12294602"/>
              <a:gd name="connsiteY3" fmla="*/ 1574499 h 1574499"/>
              <a:gd name="connsiteX4" fmla="*/ 2340752 w 12294602"/>
              <a:gd name="connsiteY4" fmla="*/ 1384285 h 1574499"/>
              <a:gd name="connsiteX0" fmla="*/ 315869 w 10269719"/>
              <a:gd name="connsiteY0" fmla="*/ 1384285 h 1574499"/>
              <a:gd name="connsiteX1" fmla="*/ 10269719 w 10269719"/>
              <a:gd name="connsiteY1" fmla="*/ 0 h 1574499"/>
              <a:gd name="connsiteX2" fmla="*/ 10269719 w 10269719"/>
              <a:gd name="connsiteY2" fmla="*/ 1574499 h 1574499"/>
              <a:gd name="connsiteX3" fmla="*/ 0 w 10269719"/>
              <a:gd name="connsiteY3" fmla="*/ 1564076 h 1574499"/>
              <a:gd name="connsiteX4" fmla="*/ 315869 w 10269719"/>
              <a:gd name="connsiteY4" fmla="*/ 1384285 h 1574499"/>
              <a:gd name="connsiteX0" fmla="*/ 315869 w 10269719"/>
              <a:gd name="connsiteY0" fmla="*/ 1384285 h 1575096"/>
              <a:gd name="connsiteX1" fmla="*/ 10269719 w 10269719"/>
              <a:gd name="connsiteY1" fmla="*/ 0 h 1575096"/>
              <a:gd name="connsiteX2" fmla="*/ 8233453 w 10269719"/>
              <a:gd name="connsiteY2" fmla="*/ 1575096 h 1575096"/>
              <a:gd name="connsiteX3" fmla="*/ 0 w 10269719"/>
              <a:gd name="connsiteY3" fmla="*/ 1564076 h 1575096"/>
              <a:gd name="connsiteX4" fmla="*/ 315869 w 10269719"/>
              <a:gd name="connsiteY4" fmla="*/ 1384285 h 1575096"/>
              <a:gd name="connsiteX0" fmla="*/ 315869 w 8233453"/>
              <a:gd name="connsiteY0" fmla="*/ 557822 h 748633"/>
              <a:gd name="connsiteX1" fmla="*/ 8166296 w 8233453"/>
              <a:gd name="connsiteY1" fmla="*/ 0 h 748633"/>
              <a:gd name="connsiteX2" fmla="*/ 8233453 w 8233453"/>
              <a:gd name="connsiteY2" fmla="*/ 748633 h 748633"/>
              <a:gd name="connsiteX3" fmla="*/ 0 w 8233453"/>
              <a:gd name="connsiteY3" fmla="*/ 737613 h 748633"/>
              <a:gd name="connsiteX4" fmla="*/ 315869 w 8233453"/>
              <a:gd name="connsiteY4" fmla="*/ 557822 h 748633"/>
              <a:gd name="connsiteX0" fmla="*/ 359386 w 8233453"/>
              <a:gd name="connsiteY0" fmla="*/ 714539 h 748633"/>
              <a:gd name="connsiteX1" fmla="*/ 8166296 w 8233453"/>
              <a:gd name="connsiteY1" fmla="*/ 0 h 748633"/>
              <a:gd name="connsiteX2" fmla="*/ 8233453 w 8233453"/>
              <a:gd name="connsiteY2" fmla="*/ 748633 h 748633"/>
              <a:gd name="connsiteX3" fmla="*/ 0 w 8233453"/>
              <a:gd name="connsiteY3" fmla="*/ 737613 h 748633"/>
              <a:gd name="connsiteX4" fmla="*/ 359386 w 8233453"/>
              <a:gd name="connsiteY4" fmla="*/ 714539 h 748633"/>
              <a:gd name="connsiteX0" fmla="*/ 359386 w 8233453"/>
              <a:gd name="connsiteY0" fmla="*/ 369576 h 403670"/>
              <a:gd name="connsiteX1" fmla="*/ 8064340 w 8233453"/>
              <a:gd name="connsiteY1" fmla="*/ 0 h 403670"/>
              <a:gd name="connsiteX2" fmla="*/ 8233453 w 8233453"/>
              <a:gd name="connsiteY2" fmla="*/ 403670 h 403670"/>
              <a:gd name="connsiteX3" fmla="*/ 0 w 8233453"/>
              <a:gd name="connsiteY3" fmla="*/ 392650 h 403670"/>
              <a:gd name="connsiteX4" fmla="*/ 359386 w 8233453"/>
              <a:gd name="connsiteY4" fmla="*/ 369576 h 403670"/>
              <a:gd name="connsiteX0" fmla="*/ 359386 w 8233453"/>
              <a:gd name="connsiteY0" fmla="*/ 544950 h 579044"/>
              <a:gd name="connsiteX1" fmla="*/ 8197879 w 8233453"/>
              <a:gd name="connsiteY1" fmla="*/ 0 h 579044"/>
              <a:gd name="connsiteX2" fmla="*/ 8233453 w 8233453"/>
              <a:gd name="connsiteY2" fmla="*/ 579044 h 579044"/>
              <a:gd name="connsiteX3" fmla="*/ 0 w 8233453"/>
              <a:gd name="connsiteY3" fmla="*/ 568024 h 579044"/>
              <a:gd name="connsiteX4" fmla="*/ 359386 w 8233453"/>
              <a:gd name="connsiteY4" fmla="*/ 544950 h 579044"/>
              <a:gd name="connsiteX0" fmla="*/ 359386 w 8233453"/>
              <a:gd name="connsiteY0" fmla="*/ 570282 h 604376"/>
              <a:gd name="connsiteX1" fmla="*/ 8196014 w 8233453"/>
              <a:gd name="connsiteY1" fmla="*/ 0 h 604376"/>
              <a:gd name="connsiteX2" fmla="*/ 8233453 w 8233453"/>
              <a:gd name="connsiteY2" fmla="*/ 604376 h 604376"/>
              <a:gd name="connsiteX3" fmla="*/ 0 w 8233453"/>
              <a:gd name="connsiteY3" fmla="*/ 593356 h 604376"/>
              <a:gd name="connsiteX4" fmla="*/ 359386 w 8233453"/>
              <a:gd name="connsiteY4" fmla="*/ 570282 h 604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3453" h="604376">
                <a:moveTo>
                  <a:pt x="359386" y="570282"/>
                </a:moveTo>
                <a:lnTo>
                  <a:pt x="8196014" y="0"/>
                </a:lnTo>
                <a:lnTo>
                  <a:pt x="8233453" y="604376"/>
                </a:lnTo>
                <a:lnTo>
                  <a:pt x="0" y="593356"/>
                </a:lnTo>
                <a:lnTo>
                  <a:pt x="359386" y="570282"/>
                </a:lnTo>
                <a:close/>
              </a:path>
            </a:pathLst>
          </a:custGeom>
          <a:solidFill>
            <a:srgbClr val="DDB82F">
              <a:alpha val="7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29841" y="457200"/>
            <a:ext cx="2949178" cy="1600200"/>
          </a:xfrm>
        </p:spPr>
        <p:txBody>
          <a:bodyPr anchor="b"/>
          <a:lstStyle>
            <a:lvl1pPr>
              <a:defRPr sz="3200" b="1"/>
            </a:lvl1pPr>
          </a:lstStyle>
          <a:p>
            <a:r>
              <a:rPr lang="en-US" dirty="0"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74135" y="5583279"/>
            <a:ext cx="2126385" cy="1502646"/>
          </a:xfrm>
          <a:prstGeom prst="rect">
            <a:avLst/>
          </a:prstGeom>
        </p:spPr>
      </p:pic>
      <p:sp>
        <p:nvSpPr>
          <p:cNvPr id="13" name="Title 1"/>
          <p:cNvSpPr txBox="1">
            <a:spLocks/>
          </p:cNvSpPr>
          <p:nvPr userDrawn="1"/>
        </p:nvSpPr>
        <p:spPr>
          <a:xfrm>
            <a:off x="628649" y="6097409"/>
            <a:ext cx="7886700" cy="9267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Arial" panose="020B0604020202020204" pitchFamily="34" charset="0"/>
              </a:defRPr>
            </a:lvl1pPr>
          </a:lstStyle>
          <a:p>
            <a:r>
              <a:rPr lang="en-GB" sz="1200" b="1" dirty="0" smtClean="0">
                <a:solidFill>
                  <a:schemeClr val="bg1"/>
                </a:solidFill>
              </a:rPr>
              <a:t>Andy Abrahams </a:t>
            </a:r>
            <a:r>
              <a:rPr lang="en-GB" sz="1200" b="0" dirty="0" smtClean="0">
                <a:solidFill>
                  <a:schemeClr val="bg1"/>
                </a:solidFill>
              </a:rPr>
              <a:t>– Elected Mayor        </a:t>
            </a:r>
            <a:r>
              <a:rPr lang="en-GB" sz="1200" b="1" dirty="0" smtClean="0">
                <a:solidFill>
                  <a:schemeClr val="bg1"/>
                </a:solidFill>
              </a:rPr>
              <a:t>Hayley</a:t>
            </a:r>
            <a:r>
              <a:rPr lang="en-GB" sz="1200" b="1" baseline="0" dirty="0" smtClean="0">
                <a:solidFill>
                  <a:schemeClr val="bg1"/>
                </a:solidFill>
              </a:rPr>
              <a:t> Barsby </a:t>
            </a:r>
            <a:r>
              <a:rPr lang="en-GB" sz="1200" b="0" baseline="0" dirty="0" smtClean="0">
                <a:solidFill>
                  <a:schemeClr val="bg1"/>
                </a:solidFill>
              </a:rPr>
              <a:t>– Chief </a:t>
            </a:r>
            <a:r>
              <a:rPr lang="en-GB" sz="1200" b="0" dirty="0" smtClean="0">
                <a:solidFill>
                  <a:schemeClr val="bg1"/>
                </a:solidFill>
              </a:rPr>
              <a:t>Executive Officer</a:t>
            </a:r>
            <a:endParaRPr lang="en-GB" sz="1200" b="0" dirty="0">
              <a:solidFill>
                <a:schemeClr val="bg1"/>
              </a:solidFill>
            </a:endParaRPr>
          </a:p>
        </p:txBody>
      </p:sp>
    </p:spTree>
    <p:extLst>
      <p:ext uri="{BB962C8B-B14F-4D97-AF65-F5344CB8AC3E}">
        <p14:creationId xmlns:p14="http://schemas.microsoft.com/office/powerpoint/2010/main" val="712538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image" Target="../media/image6.png"/><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51569112"/>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62" r:id="rId3"/>
    <p:sldLayoutId id="2147483664" r:id="rId4"/>
    <p:sldLayoutId id="2147483665" r:id="rId5"/>
    <p:sldLayoutId id="2147483666" r:id="rId6"/>
    <p:sldLayoutId id="2147483667" r:id="rId7"/>
    <p:sldLayoutId id="2147483668" r:id="rId8"/>
    <p:sldLayoutId id="2147483669" r:id="rId9"/>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bwMode="auto">
          <a:xfrm>
            <a:off x="457200" y="1343025"/>
            <a:ext cx="8229600" cy="432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Text here (level one)</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51" name="Rectangle 11"/>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pic>
        <p:nvPicPr>
          <p:cNvPr id="10254" name="Picture 14" descr="PowerPoint Banner Small"/>
          <p:cNvPicPr>
            <a:picLocks noChangeAspect="1" noChangeArrowheads="1"/>
          </p:cNvPicPr>
          <p:nvPr userDrawn="1"/>
        </p:nvPicPr>
        <p:blipFill>
          <a:blip r:embed="rId15">
            <a:extLst>
              <a:ext uri="{28A0092B-C50C-407E-A947-70E740481C1C}">
                <a14:useLocalDpi xmlns:a14="http://schemas.microsoft.com/office/drawing/2010/main"/>
              </a:ext>
            </a:extLst>
          </a:blip>
          <a:srcRect/>
          <a:stretch>
            <a:fillRect/>
          </a:stretch>
        </p:blipFill>
        <p:spPr bwMode="auto">
          <a:xfrm>
            <a:off x="0" y="5905500"/>
            <a:ext cx="91440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70202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txStyles>
    <p:titleStyle>
      <a:lvl1pPr algn="ctr" rtl="0" eaLnBrk="1" fontAlgn="base" hangingPunct="1">
        <a:spcBef>
          <a:spcPct val="0"/>
        </a:spcBef>
        <a:spcAft>
          <a:spcPct val="0"/>
        </a:spcAft>
        <a:defRPr sz="3600" kern="1200">
          <a:solidFill>
            <a:schemeClr val="tx1"/>
          </a:solidFill>
          <a:latin typeface="+mj-lt"/>
          <a:ea typeface="+mj-ea"/>
          <a:cs typeface="+mj-cs"/>
        </a:defRPr>
      </a:lvl1pPr>
      <a:lvl2pPr algn="ctr" rtl="0" eaLnBrk="1" fontAlgn="base" hangingPunct="1">
        <a:spcBef>
          <a:spcPct val="0"/>
        </a:spcBef>
        <a:spcAft>
          <a:spcPct val="0"/>
        </a:spcAft>
        <a:defRPr sz="3600">
          <a:solidFill>
            <a:schemeClr val="tx1"/>
          </a:solidFill>
          <a:latin typeface="Arial Black" panose="020B0A04020102020204" pitchFamily="34" charset="0"/>
        </a:defRPr>
      </a:lvl2pPr>
      <a:lvl3pPr algn="ctr" rtl="0" eaLnBrk="1" fontAlgn="base" hangingPunct="1">
        <a:spcBef>
          <a:spcPct val="0"/>
        </a:spcBef>
        <a:spcAft>
          <a:spcPct val="0"/>
        </a:spcAft>
        <a:defRPr sz="3600">
          <a:solidFill>
            <a:schemeClr val="tx1"/>
          </a:solidFill>
          <a:latin typeface="Arial Black" panose="020B0A04020102020204" pitchFamily="34" charset="0"/>
        </a:defRPr>
      </a:lvl3pPr>
      <a:lvl4pPr algn="ctr" rtl="0" eaLnBrk="1" fontAlgn="base" hangingPunct="1">
        <a:spcBef>
          <a:spcPct val="0"/>
        </a:spcBef>
        <a:spcAft>
          <a:spcPct val="0"/>
        </a:spcAft>
        <a:defRPr sz="3600">
          <a:solidFill>
            <a:schemeClr val="tx1"/>
          </a:solidFill>
          <a:latin typeface="Arial Black" panose="020B0A04020102020204" pitchFamily="34" charset="0"/>
        </a:defRPr>
      </a:lvl4pPr>
      <a:lvl5pPr algn="ctr" rtl="0" eaLnBrk="1" fontAlgn="base" hangingPunct="1">
        <a:spcBef>
          <a:spcPct val="0"/>
        </a:spcBef>
        <a:spcAft>
          <a:spcPct val="0"/>
        </a:spcAft>
        <a:defRPr sz="3600">
          <a:solidFill>
            <a:schemeClr val="tx1"/>
          </a:solidFill>
          <a:latin typeface="Arial Black" panose="020B0A04020102020204" pitchFamily="34" charset="0"/>
        </a:defRPr>
      </a:lvl5pPr>
      <a:lvl6pPr marL="457200" algn="ctr" rtl="0" eaLnBrk="1" fontAlgn="base" hangingPunct="1">
        <a:spcBef>
          <a:spcPct val="0"/>
        </a:spcBef>
        <a:spcAft>
          <a:spcPct val="0"/>
        </a:spcAft>
        <a:defRPr sz="3600">
          <a:solidFill>
            <a:schemeClr val="tx1"/>
          </a:solidFill>
          <a:latin typeface="Arial Black" panose="020B0A04020102020204" pitchFamily="34" charset="0"/>
        </a:defRPr>
      </a:lvl6pPr>
      <a:lvl7pPr marL="914400" algn="ctr" rtl="0" eaLnBrk="1" fontAlgn="base" hangingPunct="1">
        <a:spcBef>
          <a:spcPct val="0"/>
        </a:spcBef>
        <a:spcAft>
          <a:spcPct val="0"/>
        </a:spcAft>
        <a:defRPr sz="3600">
          <a:solidFill>
            <a:schemeClr val="tx1"/>
          </a:solidFill>
          <a:latin typeface="Arial Black" panose="020B0A04020102020204" pitchFamily="34" charset="0"/>
        </a:defRPr>
      </a:lvl7pPr>
      <a:lvl8pPr marL="1371600" algn="ctr" rtl="0" eaLnBrk="1" fontAlgn="base" hangingPunct="1">
        <a:spcBef>
          <a:spcPct val="0"/>
        </a:spcBef>
        <a:spcAft>
          <a:spcPct val="0"/>
        </a:spcAft>
        <a:defRPr sz="3600">
          <a:solidFill>
            <a:schemeClr val="tx1"/>
          </a:solidFill>
          <a:latin typeface="Arial Black" panose="020B0A04020102020204" pitchFamily="34" charset="0"/>
        </a:defRPr>
      </a:lvl8pPr>
      <a:lvl9pPr marL="1828800" algn="ctr" rtl="0" eaLnBrk="1" fontAlgn="base" hangingPunct="1">
        <a:spcBef>
          <a:spcPct val="0"/>
        </a:spcBef>
        <a:spcAft>
          <a:spcPct val="0"/>
        </a:spcAft>
        <a:defRPr sz="3600">
          <a:solidFill>
            <a:schemeClr val="tx1"/>
          </a:solidFill>
          <a:latin typeface="Arial Black" panose="020B0A040201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34.jpg"/><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38.jpg"/></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42.jpe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52.png"/><Relationship Id="rId4" Type="http://schemas.openxmlformats.org/officeDocument/2006/relationships/image" Target="../media/image54.png"/><Relationship Id="rId9"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22.xml"/><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consultations/proposed-reforms-to-permitted-development-rights-to-support-the-deployment-of-5g-and-extend-mobile-coverage" TargetMode="External"/><Relationship Id="rId2" Type="http://schemas.openxmlformats.org/officeDocument/2006/relationships/hyperlink" Target="https://www.gov.uk/government/publications/framework-for-uk-fibre-delivery-street-works" TargetMode="External"/><Relationship Id="rId1" Type="http://schemas.openxmlformats.org/officeDocument/2006/relationships/slideLayout" Target="../slideLayouts/slideLayout22.xml"/><Relationship Id="rId6" Type="http://schemas.openxmlformats.org/officeDocument/2006/relationships/hyperlink" Target="https://www.virginmedia.com/lightning/network-expansion/property-developers" TargetMode="External"/><Relationship Id="rId5" Type="http://schemas.openxmlformats.org/officeDocument/2006/relationships/hyperlink" Target="https://www.openreach.com/fibre-broadband/fibre-for-developers/registering-your-site" TargetMode="External"/><Relationship Id="rId4" Type="http://schemas.openxmlformats.org/officeDocument/2006/relationships/hyperlink" Target="https://www.ofcom.org.uk/phones-telecoms-and-internet/information-for-industry/policy/electronic-comm-code"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71.jpeg"/></Relationships>
</file>

<file path=ppt/slides/_rels/slide55.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8.xml"/><Relationship Id="rId1" Type="http://schemas.openxmlformats.org/officeDocument/2006/relationships/slideLayout" Target="../slideLayouts/slideLayout16.xml"/><Relationship Id="rId4" Type="http://schemas.openxmlformats.org/officeDocument/2006/relationships/image" Target="../media/image85.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7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5.xml"/><Relationship Id="rId1" Type="http://schemas.openxmlformats.org/officeDocument/2006/relationships/slideLayout" Target="../slideLayouts/slideLayout16.xml"/><Relationship Id="rId4" Type="http://schemas.openxmlformats.org/officeDocument/2006/relationships/image" Target="../media/image9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8000" dirty="0" smtClean="0"/>
              <a:t>Planning and Regeneration Update </a:t>
            </a:r>
            <a:endParaRPr lang="en-GB" sz="8000" dirty="0"/>
          </a:p>
        </p:txBody>
      </p:sp>
      <p:sp>
        <p:nvSpPr>
          <p:cNvPr id="3" name="Text Placeholder 2"/>
          <p:cNvSpPr>
            <a:spLocks noGrp="1"/>
          </p:cNvSpPr>
          <p:nvPr>
            <p:ph type="body" idx="1"/>
          </p:nvPr>
        </p:nvSpPr>
        <p:spPr/>
        <p:txBody>
          <a:bodyPr>
            <a:normAutofit fontScale="70000" lnSpcReduction="20000"/>
          </a:bodyPr>
          <a:lstStyle/>
          <a:p>
            <a:r>
              <a:rPr lang="en-GB" sz="3200" dirty="0" smtClean="0"/>
              <a:t>Martyn Saxton </a:t>
            </a:r>
          </a:p>
          <a:p>
            <a:r>
              <a:rPr lang="en-GB" sz="3200" dirty="0" smtClean="0"/>
              <a:t>Head of Planning &amp; Regeneration</a:t>
            </a:r>
            <a:endParaRPr lang="en-GB" sz="3200" dirty="0"/>
          </a:p>
        </p:txBody>
      </p:sp>
    </p:spTree>
    <p:extLst>
      <p:ext uri="{BB962C8B-B14F-4D97-AF65-F5344CB8AC3E}">
        <p14:creationId xmlns:p14="http://schemas.microsoft.com/office/powerpoint/2010/main" val="1182759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0" y="0"/>
            <a:ext cx="9144000" cy="685800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2" name="Title 1"/>
          <p:cNvSpPr>
            <a:spLocks noGrp="1"/>
          </p:cNvSpPr>
          <p:nvPr>
            <p:ph type="ctrTitle"/>
          </p:nvPr>
        </p:nvSpPr>
        <p:spPr>
          <a:xfrm>
            <a:off x="189781" y="2373745"/>
            <a:ext cx="8764438" cy="2110510"/>
          </a:xfrm>
        </p:spPr>
        <p:txBody>
          <a:bodyPr anchor="ctr">
            <a:normAutofit fontScale="90000"/>
          </a:bodyPr>
          <a:lstStyle/>
          <a:p>
            <a:r>
              <a:rPr lang="en-GB" b="1" dirty="0">
                <a:solidFill>
                  <a:schemeClr val="bg1"/>
                </a:solidFill>
                <a:latin typeface="+mn-lt"/>
              </a:rPr>
              <a:t>Smart City – An Essential Enabler for Enhanced  Urban Living</a:t>
            </a:r>
            <a:br>
              <a:rPr lang="en-GB" b="1" dirty="0">
                <a:solidFill>
                  <a:schemeClr val="bg1"/>
                </a:solidFill>
                <a:latin typeface="+mn-lt"/>
              </a:rPr>
            </a:br>
            <a:r>
              <a:rPr lang="en-GB" b="1" dirty="0">
                <a:solidFill>
                  <a:schemeClr val="bg1"/>
                </a:solidFill>
                <a:latin typeface="+mn-lt"/>
              </a:rPr>
              <a:t/>
            </a:r>
            <a:br>
              <a:rPr lang="en-GB" b="1" dirty="0">
                <a:solidFill>
                  <a:schemeClr val="bg1"/>
                </a:solidFill>
                <a:latin typeface="+mn-lt"/>
              </a:rPr>
            </a:br>
            <a:r>
              <a:rPr lang="en-GB" sz="3600" b="1" dirty="0">
                <a:solidFill>
                  <a:schemeClr val="bg1"/>
                </a:solidFill>
                <a:latin typeface="+mn-lt"/>
              </a:rPr>
              <a:t>Andy Dean</a:t>
            </a:r>
            <a:br>
              <a:rPr lang="en-GB" sz="3600" b="1" dirty="0">
                <a:solidFill>
                  <a:schemeClr val="bg1"/>
                </a:solidFill>
                <a:latin typeface="+mn-lt"/>
              </a:rPr>
            </a:br>
            <a:r>
              <a:rPr lang="en-GB" sz="3600" b="1" dirty="0">
                <a:solidFill>
                  <a:schemeClr val="bg1"/>
                </a:solidFill>
                <a:latin typeface="+mn-lt"/>
              </a:rPr>
              <a:t>Programme Manager, Smart Campus</a:t>
            </a:r>
            <a:br>
              <a:rPr lang="en-GB" sz="3600" b="1" dirty="0">
                <a:solidFill>
                  <a:schemeClr val="bg1"/>
                </a:solidFill>
                <a:latin typeface="+mn-lt"/>
              </a:rPr>
            </a:br>
            <a:r>
              <a:rPr lang="en-GB" sz="3600" b="1" dirty="0">
                <a:solidFill>
                  <a:schemeClr val="bg1"/>
                </a:solidFill>
                <a:latin typeface="+mn-lt"/>
              </a:rPr>
              <a:t>andy.dean@ntu.ac.uk</a:t>
            </a:r>
            <a:br>
              <a:rPr lang="en-GB" sz="3600" b="1" dirty="0">
                <a:solidFill>
                  <a:schemeClr val="bg1"/>
                </a:solidFill>
                <a:latin typeface="+mn-lt"/>
              </a:rPr>
            </a:br>
            <a:r>
              <a:rPr lang="en-GB" sz="3600" b="1" dirty="0">
                <a:solidFill>
                  <a:schemeClr val="bg1"/>
                </a:solidFill>
                <a:latin typeface="+mn-lt"/>
              </a:rPr>
              <a:t>07920 563820</a:t>
            </a:r>
            <a:r>
              <a:rPr lang="en-GB" b="1" dirty="0">
                <a:solidFill>
                  <a:schemeClr val="bg1"/>
                </a:solidFill>
                <a:latin typeface="+mn-lt"/>
              </a:rPr>
              <a:t/>
            </a:r>
            <a:br>
              <a:rPr lang="en-GB" b="1" dirty="0">
                <a:solidFill>
                  <a:schemeClr val="bg1"/>
                </a:solidFill>
                <a:latin typeface="+mn-lt"/>
              </a:rPr>
            </a:br>
            <a:endParaRPr lang="en-GB" b="1" dirty="0">
              <a:solidFill>
                <a:srgbClr val="004877"/>
              </a:solidFill>
              <a:latin typeface="+mn-lt"/>
            </a:endParaRPr>
          </a:p>
        </p:txBody>
      </p:sp>
    </p:spTree>
    <p:extLst>
      <p:ext uri="{BB962C8B-B14F-4D97-AF65-F5344CB8AC3E}">
        <p14:creationId xmlns:p14="http://schemas.microsoft.com/office/powerpoint/2010/main" val="30805698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Content</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18" name="Text Placeholder 4"/>
          <p:cNvSpPr txBox="1">
            <a:spLocks/>
          </p:cNvSpPr>
          <p:nvPr/>
        </p:nvSpPr>
        <p:spPr>
          <a:xfrm>
            <a:off x="628650" y="1260353"/>
            <a:ext cx="7886700" cy="468393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004877"/>
              </a:buClr>
              <a:buNone/>
              <a:tabLst>
                <a:tab pos="531813" algn="l"/>
              </a:tabLst>
            </a:pPr>
            <a:r>
              <a:rPr lang="en-GB" dirty="0">
                <a:solidFill>
                  <a:srgbClr val="E8005A"/>
                </a:solidFill>
              </a:rPr>
              <a:t>	</a:t>
            </a:r>
          </a:p>
          <a:p>
            <a:pPr marL="874713" lvl="1" indent="-342900">
              <a:buClr>
                <a:srgbClr val="E8005A"/>
              </a:buClr>
              <a:buFont typeface="Calibri" panose="020F0502020204030204" pitchFamily="34" charset="0"/>
              <a:buChar char="●"/>
              <a:tabLst>
                <a:tab pos="900113" algn="l"/>
              </a:tabLst>
            </a:pPr>
            <a:r>
              <a:rPr lang="en-GB" dirty="0">
                <a:solidFill>
                  <a:srgbClr val="004877"/>
                </a:solidFill>
              </a:rPr>
              <a:t>	 What is a Smart City</a:t>
            </a:r>
            <a:endParaRPr lang="en-GB" dirty="0">
              <a:solidFill>
                <a:srgbClr val="004579"/>
              </a:solidFill>
            </a:endParaRPr>
          </a:p>
          <a:p>
            <a:pPr marL="874713" lvl="1" indent="-342900">
              <a:buClr>
                <a:srgbClr val="E8005A"/>
              </a:buClr>
              <a:buFont typeface="Calibri" panose="020F0502020204030204" pitchFamily="34" charset="0"/>
              <a:buChar char="●"/>
              <a:tabLst>
                <a:tab pos="900113" algn="l"/>
              </a:tabLst>
            </a:pPr>
            <a:r>
              <a:rPr lang="en-GB" dirty="0">
                <a:solidFill>
                  <a:srgbClr val="004877"/>
                </a:solidFill>
              </a:rPr>
              <a:t>  Why bother creating Smart Cities</a:t>
            </a:r>
          </a:p>
          <a:p>
            <a:pPr marL="874713" lvl="1" indent="-342900">
              <a:buClr>
                <a:srgbClr val="E8005A"/>
              </a:buClr>
              <a:buFont typeface="Calibri" panose="020F0502020204030204" pitchFamily="34" charset="0"/>
              <a:buChar char="●"/>
              <a:tabLst>
                <a:tab pos="900113" algn="l"/>
              </a:tabLst>
            </a:pPr>
            <a:r>
              <a:rPr lang="en-GB" dirty="0">
                <a:solidFill>
                  <a:srgbClr val="004877"/>
                </a:solidFill>
              </a:rPr>
              <a:t>  Smart Cities -Hype verses reality</a:t>
            </a:r>
          </a:p>
          <a:p>
            <a:pPr marL="874713" lvl="1" indent="-342900">
              <a:buClr>
                <a:srgbClr val="E8005A"/>
              </a:buClr>
              <a:buFont typeface="Calibri" panose="020F0502020204030204" pitchFamily="34" charset="0"/>
              <a:buChar char="●"/>
              <a:tabLst>
                <a:tab pos="900113" algn="l"/>
              </a:tabLst>
            </a:pPr>
            <a:r>
              <a:rPr lang="en-GB" dirty="0">
                <a:solidFill>
                  <a:srgbClr val="004877"/>
                </a:solidFill>
              </a:rPr>
              <a:t>  The importance of digital connectivity</a:t>
            </a:r>
          </a:p>
          <a:p>
            <a:pPr marL="874713" lvl="1" indent="-342900">
              <a:buClr>
                <a:srgbClr val="E8005A"/>
              </a:buClr>
              <a:buFont typeface="Calibri" panose="020F0502020204030204" pitchFamily="34" charset="0"/>
              <a:buChar char="●"/>
              <a:tabLst>
                <a:tab pos="900113" algn="l"/>
              </a:tabLst>
            </a:pPr>
            <a:r>
              <a:rPr lang="en-GB" dirty="0">
                <a:solidFill>
                  <a:srgbClr val="004877"/>
                </a:solidFill>
              </a:rPr>
              <a:t>  Smart City, some typical features</a:t>
            </a:r>
          </a:p>
          <a:p>
            <a:pPr marL="1331913" lvl="2" indent="-342900">
              <a:buClr>
                <a:srgbClr val="E8005A"/>
              </a:buClr>
              <a:buFont typeface="Calibri" panose="020F0502020204030204" pitchFamily="34" charset="0"/>
              <a:buChar char="●"/>
              <a:tabLst>
                <a:tab pos="900113" algn="l"/>
              </a:tabLst>
            </a:pPr>
            <a:r>
              <a:rPr lang="en-GB" dirty="0">
                <a:solidFill>
                  <a:srgbClr val="004877"/>
                </a:solidFill>
              </a:rPr>
              <a:t>  Wayfinding</a:t>
            </a:r>
          </a:p>
          <a:p>
            <a:pPr marL="1331913" lvl="2" indent="-342900">
              <a:buClr>
                <a:srgbClr val="E8005A"/>
              </a:buClr>
              <a:buFont typeface="Calibri" panose="020F0502020204030204" pitchFamily="34" charset="0"/>
              <a:buChar char="●"/>
              <a:tabLst>
                <a:tab pos="900113" algn="l"/>
              </a:tabLst>
            </a:pPr>
            <a:r>
              <a:rPr lang="en-GB" dirty="0">
                <a:solidFill>
                  <a:srgbClr val="004877"/>
                </a:solidFill>
              </a:rPr>
              <a:t>  Smart Parking</a:t>
            </a:r>
          </a:p>
          <a:p>
            <a:pPr marL="1331913" lvl="2" indent="-342900">
              <a:buClr>
                <a:srgbClr val="E8005A"/>
              </a:buClr>
              <a:buFont typeface="Calibri" panose="020F0502020204030204" pitchFamily="34" charset="0"/>
              <a:buChar char="●"/>
              <a:tabLst>
                <a:tab pos="900113" algn="l"/>
              </a:tabLst>
            </a:pPr>
            <a:r>
              <a:rPr lang="en-GB" dirty="0">
                <a:solidFill>
                  <a:srgbClr val="004877"/>
                </a:solidFill>
              </a:rPr>
              <a:t>  Location Based Services</a:t>
            </a:r>
          </a:p>
          <a:p>
            <a:pPr marL="1331913" lvl="2" indent="-342900">
              <a:buClr>
                <a:srgbClr val="E8005A"/>
              </a:buClr>
              <a:buFont typeface="Calibri" panose="020F0502020204030204" pitchFamily="34" charset="0"/>
              <a:buChar char="●"/>
              <a:tabLst>
                <a:tab pos="900113" algn="l"/>
              </a:tabLst>
            </a:pPr>
            <a:r>
              <a:rPr lang="en-GB" dirty="0">
                <a:solidFill>
                  <a:srgbClr val="004877"/>
                </a:solidFill>
              </a:rPr>
              <a:t>  Energy storage</a:t>
            </a:r>
          </a:p>
          <a:p>
            <a:pPr marL="1331913" lvl="2" indent="-342900">
              <a:buClr>
                <a:srgbClr val="E8005A"/>
              </a:buClr>
              <a:buFont typeface="Calibri" panose="020F0502020204030204" pitchFamily="34" charset="0"/>
              <a:buChar char="●"/>
              <a:tabLst>
                <a:tab pos="900113" algn="l"/>
              </a:tabLst>
            </a:pPr>
            <a:r>
              <a:rPr lang="en-GB" dirty="0">
                <a:solidFill>
                  <a:srgbClr val="004877"/>
                </a:solidFill>
              </a:rPr>
              <a:t>  Urban farming</a:t>
            </a:r>
          </a:p>
          <a:p>
            <a:pPr marL="874713" lvl="1" indent="-342900">
              <a:buClr>
                <a:srgbClr val="E8005A"/>
              </a:buClr>
              <a:buFont typeface="Calibri" panose="020F0502020204030204" pitchFamily="34" charset="0"/>
              <a:buChar char="●"/>
              <a:tabLst>
                <a:tab pos="900113" algn="l"/>
              </a:tabLst>
            </a:pPr>
            <a:r>
              <a:rPr lang="en-GB" dirty="0">
                <a:solidFill>
                  <a:srgbClr val="004877"/>
                </a:solidFill>
              </a:rPr>
              <a:t>  Smart City example - Glasgow </a:t>
            </a:r>
          </a:p>
          <a:p>
            <a:pPr marL="874713" lvl="1" indent="-342900">
              <a:buClr>
                <a:srgbClr val="E8005A"/>
              </a:buClr>
              <a:buFont typeface="Calibri" panose="020F0502020204030204" pitchFamily="34" charset="0"/>
              <a:buChar char="●"/>
              <a:tabLst>
                <a:tab pos="900113" algn="l"/>
              </a:tabLst>
            </a:pPr>
            <a:r>
              <a:rPr lang="en-GB" dirty="0">
                <a:solidFill>
                  <a:srgbClr val="004877"/>
                </a:solidFill>
              </a:rPr>
              <a:t>  Smart City - Vision of a utopian solution</a:t>
            </a:r>
          </a:p>
          <a:p>
            <a:pPr marL="874713" lvl="1" indent="-342900">
              <a:buClr>
                <a:srgbClr val="E8005A"/>
              </a:buClr>
              <a:buFont typeface="Calibri" panose="020F0502020204030204" pitchFamily="34" charset="0"/>
              <a:buChar char="●"/>
              <a:tabLst>
                <a:tab pos="900113" algn="l"/>
              </a:tabLst>
            </a:pPr>
            <a:endParaRPr lang="en-GB" dirty="0">
              <a:solidFill>
                <a:srgbClr val="004877"/>
              </a:solidFill>
            </a:endParaRPr>
          </a:p>
          <a:p>
            <a:pPr marL="874713" lvl="1" indent="-342900">
              <a:buClr>
                <a:srgbClr val="E8005A"/>
              </a:buClr>
              <a:buFont typeface="Calibri" panose="020F0502020204030204" pitchFamily="34" charset="0"/>
              <a:buChar char="●"/>
              <a:tabLst>
                <a:tab pos="900113" algn="l"/>
              </a:tabLst>
            </a:pPr>
            <a:endParaRPr lang="en-GB" dirty="0">
              <a:solidFill>
                <a:srgbClr val="004877"/>
              </a:solidFill>
            </a:endParaRPr>
          </a:p>
          <a:p>
            <a:pPr marL="800100" lvl="1" indent="-342900">
              <a:buFont typeface="Courier New" panose="02070309020205020404" pitchFamily="49" charset="0"/>
              <a:buChar char="o"/>
            </a:pPr>
            <a:endParaRPr lang="en-GB" dirty="0">
              <a:solidFill>
                <a:srgbClr val="004877"/>
              </a:solidFill>
            </a:endParaRPr>
          </a:p>
          <a:p>
            <a:pPr marL="457200" lvl="1" indent="0">
              <a:buNone/>
            </a:pPr>
            <a:endParaRPr lang="en-GB" dirty="0">
              <a:solidFill>
                <a:srgbClr val="004877"/>
              </a:solidFill>
            </a:endParaRPr>
          </a:p>
          <a:p>
            <a:pPr marL="800100" lvl="1" indent="-342900"/>
            <a:endParaRPr lang="en-GB" dirty="0"/>
          </a:p>
        </p:txBody>
      </p:sp>
    </p:spTree>
    <p:extLst>
      <p:ext uri="{BB962C8B-B14F-4D97-AF65-F5344CB8AC3E}">
        <p14:creationId xmlns:p14="http://schemas.microsoft.com/office/powerpoint/2010/main" val="3341382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What is a </a:t>
            </a:r>
            <a:r>
              <a:rPr lang="en-GB" sz="2800" b="1" i="1" dirty="0">
                <a:solidFill>
                  <a:schemeClr val="bg1"/>
                </a:solidFill>
                <a:latin typeface="Calibri" panose="020F0502020204030204" pitchFamily="34" charset="0"/>
              </a:rPr>
              <a:t>SMART CITY?</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18" name="Text Placeholder 4"/>
          <p:cNvSpPr txBox="1">
            <a:spLocks/>
          </p:cNvSpPr>
          <p:nvPr/>
        </p:nvSpPr>
        <p:spPr>
          <a:xfrm>
            <a:off x="95250" y="3395682"/>
            <a:ext cx="9048750" cy="435363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000"/>
              </a:spcBef>
              <a:buNone/>
            </a:pPr>
            <a:endParaRPr lang="en-GB" sz="3600" i="1" dirty="0">
              <a:solidFill>
                <a:srgbClr val="004877"/>
              </a:solidFill>
            </a:endParaRPr>
          </a:p>
        </p:txBody>
      </p:sp>
      <p:pic>
        <p:nvPicPr>
          <p:cNvPr id="3" name="Picture 2">
            <a:extLst>
              <a:ext uri="{FF2B5EF4-FFF2-40B4-BE49-F238E27FC236}">
                <a16:creationId xmlns:a16="http://schemas.microsoft.com/office/drawing/2014/main" id="{42CB3B6B-D002-4863-B5EB-F4D3ED2634B5}"/>
              </a:ext>
            </a:extLst>
          </p:cNvPr>
          <p:cNvPicPr>
            <a:picLocks noChangeAspect="1"/>
          </p:cNvPicPr>
          <p:nvPr/>
        </p:nvPicPr>
        <p:blipFill>
          <a:blip r:embed="rId3"/>
          <a:stretch>
            <a:fillRect/>
          </a:stretch>
        </p:blipFill>
        <p:spPr>
          <a:xfrm>
            <a:off x="807021" y="1683117"/>
            <a:ext cx="7357597" cy="4270008"/>
          </a:xfrm>
          <a:prstGeom prst="rect">
            <a:avLst/>
          </a:prstGeom>
        </p:spPr>
      </p:pic>
    </p:spTree>
    <p:extLst>
      <p:ext uri="{BB962C8B-B14F-4D97-AF65-F5344CB8AC3E}">
        <p14:creationId xmlns:p14="http://schemas.microsoft.com/office/powerpoint/2010/main" val="34859016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Benefits of a Smart City – Reason to Bother!</a:t>
            </a:r>
            <a:endParaRPr lang="en-GB" sz="2800" b="1" i="1" dirty="0">
              <a:solidFill>
                <a:schemeClr val="bg1"/>
              </a:solidFill>
              <a:latin typeface="Calibri" panose="020F0502020204030204" pitchFamily="34" charset="0"/>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18" name="Text Placeholder 4"/>
          <p:cNvSpPr txBox="1">
            <a:spLocks/>
          </p:cNvSpPr>
          <p:nvPr/>
        </p:nvSpPr>
        <p:spPr>
          <a:xfrm>
            <a:off x="95250" y="3395682"/>
            <a:ext cx="9048750" cy="435363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000"/>
              </a:spcBef>
              <a:buNone/>
            </a:pPr>
            <a:endParaRPr lang="en-GB" sz="3600" i="1" dirty="0">
              <a:solidFill>
                <a:srgbClr val="004877"/>
              </a:solidFill>
            </a:endParaRPr>
          </a:p>
        </p:txBody>
      </p:sp>
      <p:sp>
        <p:nvSpPr>
          <p:cNvPr id="2" name="Rectangle 1">
            <a:extLst>
              <a:ext uri="{FF2B5EF4-FFF2-40B4-BE49-F238E27FC236}">
                <a16:creationId xmlns:a16="http://schemas.microsoft.com/office/drawing/2014/main" id="{464E4F7A-9F7C-4214-888C-FF3AC6A19DE0}"/>
              </a:ext>
            </a:extLst>
          </p:cNvPr>
          <p:cNvSpPr/>
          <p:nvPr/>
        </p:nvSpPr>
        <p:spPr>
          <a:xfrm>
            <a:off x="323851" y="1592318"/>
            <a:ext cx="8610600" cy="4062651"/>
          </a:xfrm>
          <a:prstGeom prst="rect">
            <a:avLst/>
          </a:prstGeom>
        </p:spPr>
        <p:txBody>
          <a:bodyPr wrap="square" numCol="1">
            <a:spAutoFit/>
          </a:bodyPr>
          <a:lstStyle/>
          <a:p>
            <a:pPr>
              <a:buFont typeface="+mj-lt"/>
              <a:buAutoNum type="arabicPeriod"/>
            </a:pPr>
            <a:r>
              <a:rPr lang="en-GB" sz="2400" dirty="0">
                <a:solidFill>
                  <a:srgbClr val="004579"/>
                </a:solidFill>
                <a:latin typeface="&amp;quot"/>
              </a:rPr>
              <a:t>    More effective, data-driven decision-making.  </a:t>
            </a:r>
          </a:p>
          <a:p>
            <a:pPr>
              <a:buFont typeface="+mj-lt"/>
              <a:buAutoNum type="arabicPeriod"/>
            </a:pPr>
            <a:r>
              <a:rPr lang="en-GB" sz="2400" dirty="0">
                <a:solidFill>
                  <a:srgbClr val="004579"/>
                </a:solidFill>
                <a:latin typeface="&amp;quot"/>
              </a:rPr>
              <a:t>    Enhanced citizen and government engagement.</a:t>
            </a:r>
          </a:p>
          <a:p>
            <a:pPr>
              <a:buFont typeface="+mj-lt"/>
              <a:buAutoNum type="arabicPeriod"/>
            </a:pPr>
            <a:r>
              <a:rPr lang="en-GB" sz="2400" dirty="0">
                <a:solidFill>
                  <a:srgbClr val="004579"/>
                </a:solidFill>
                <a:latin typeface="&amp;quot"/>
              </a:rPr>
              <a:t>    Safer communities.</a:t>
            </a:r>
          </a:p>
          <a:p>
            <a:pPr>
              <a:buFont typeface="+mj-lt"/>
              <a:buAutoNum type="arabicPeriod"/>
            </a:pPr>
            <a:r>
              <a:rPr lang="en-GB" sz="2400" dirty="0">
                <a:solidFill>
                  <a:srgbClr val="004579"/>
                </a:solidFill>
                <a:latin typeface="&amp;quot"/>
              </a:rPr>
              <a:t>    Reduced environmental footprint.</a:t>
            </a:r>
          </a:p>
          <a:p>
            <a:pPr>
              <a:buFont typeface="+mj-lt"/>
              <a:buAutoNum type="arabicPeriod"/>
            </a:pPr>
            <a:r>
              <a:rPr lang="en-GB" sz="2400" dirty="0">
                <a:solidFill>
                  <a:srgbClr val="004579"/>
                </a:solidFill>
                <a:latin typeface="&amp;quot"/>
              </a:rPr>
              <a:t>    Improved transportation.</a:t>
            </a:r>
          </a:p>
          <a:p>
            <a:pPr>
              <a:buFont typeface="+mj-lt"/>
              <a:buAutoNum type="arabicPeriod"/>
            </a:pPr>
            <a:r>
              <a:rPr lang="en-GB" sz="2400" dirty="0">
                <a:solidFill>
                  <a:srgbClr val="004579"/>
                </a:solidFill>
                <a:latin typeface="&amp;quot"/>
              </a:rPr>
              <a:t>    Increased digital equity.</a:t>
            </a:r>
          </a:p>
          <a:p>
            <a:pPr>
              <a:buFont typeface="+mj-lt"/>
              <a:buAutoNum type="arabicPeriod"/>
            </a:pPr>
            <a:r>
              <a:rPr lang="en-GB" sz="2400" dirty="0">
                <a:solidFill>
                  <a:srgbClr val="004579"/>
                </a:solidFill>
                <a:latin typeface="&amp;quot"/>
              </a:rPr>
              <a:t>    New economic development opportunities.</a:t>
            </a:r>
          </a:p>
          <a:p>
            <a:pPr>
              <a:buFont typeface="+mj-lt"/>
              <a:buAutoNum type="arabicPeriod"/>
            </a:pPr>
            <a:r>
              <a:rPr lang="en-GB" sz="2400" dirty="0">
                <a:solidFill>
                  <a:srgbClr val="004579"/>
                </a:solidFill>
                <a:latin typeface="&amp;quot"/>
              </a:rPr>
              <a:t>    Efficient public utilities.</a:t>
            </a:r>
          </a:p>
          <a:p>
            <a:pPr>
              <a:buFont typeface="+mj-lt"/>
              <a:buAutoNum type="arabicPeriod"/>
            </a:pPr>
            <a:r>
              <a:rPr lang="en-GB" sz="2400" dirty="0">
                <a:solidFill>
                  <a:srgbClr val="004579"/>
                </a:solidFill>
                <a:latin typeface="&amp;quot"/>
              </a:rPr>
              <a:t>    Improved infrastructure.</a:t>
            </a:r>
          </a:p>
          <a:p>
            <a:pPr>
              <a:buFont typeface="+mj-lt"/>
              <a:buAutoNum type="arabicPeriod"/>
            </a:pPr>
            <a:r>
              <a:rPr lang="en-GB" sz="2400" dirty="0">
                <a:solidFill>
                  <a:srgbClr val="004579"/>
                </a:solidFill>
                <a:latin typeface="&amp;quot"/>
              </a:rPr>
              <a:t>  Increased workforce engagement </a:t>
            </a:r>
          </a:p>
          <a:p>
            <a:pPr>
              <a:buFont typeface="+mj-lt"/>
              <a:buAutoNum type="arabicPeriod"/>
            </a:pPr>
            <a:endParaRPr lang="en-GB" dirty="0">
              <a:solidFill>
                <a:srgbClr val="444444"/>
              </a:solidFill>
              <a:latin typeface="&amp;quot"/>
            </a:endParaRPr>
          </a:p>
        </p:txBody>
      </p:sp>
    </p:spTree>
    <p:extLst>
      <p:ext uri="{BB962C8B-B14F-4D97-AF65-F5344CB8AC3E}">
        <p14:creationId xmlns:p14="http://schemas.microsoft.com/office/powerpoint/2010/main" val="36804123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dirty="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 Hype vs Reality</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2" name="Rectangle 1">
            <a:extLst>
              <a:ext uri="{FF2B5EF4-FFF2-40B4-BE49-F238E27FC236}">
                <a16:creationId xmlns:a16="http://schemas.microsoft.com/office/drawing/2014/main" id="{147EB095-E1D5-4E5B-9F32-1CE35813BC25}"/>
              </a:ext>
            </a:extLst>
          </p:cNvPr>
          <p:cNvSpPr/>
          <p:nvPr/>
        </p:nvSpPr>
        <p:spPr>
          <a:xfrm>
            <a:off x="142875" y="1466850"/>
            <a:ext cx="8839200" cy="5016758"/>
          </a:xfrm>
          <a:prstGeom prst="rect">
            <a:avLst/>
          </a:prstGeom>
        </p:spPr>
        <p:txBody>
          <a:bodyPr wrap="square">
            <a:spAutoFit/>
          </a:bodyPr>
          <a:lstStyle/>
          <a:p>
            <a:pPr>
              <a:buClr>
                <a:srgbClr val="004877"/>
              </a:buClr>
              <a:tabLst>
                <a:tab pos="531813" algn="l"/>
              </a:tabLst>
            </a:pPr>
            <a:r>
              <a:rPr lang="en-GB" sz="2000" dirty="0">
                <a:solidFill>
                  <a:srgbClr val="004579"/>
                </a:solidFill>
              </a:rPr>
              <a:t>A city is not smart simply by installing a number of technology based features.</a:t>
            </a:r>
          </a:p>
          <a:p>
            <a:pPr>
              <a:buClr>
                <a:srgbClr val="004877"/>
              </a:buClr>
              <a:tabLst>
                <a:tab pos="531813" algn="l"/>
              </a:tabLst>
            </a:pPr>
            <a:endParaRPr lang="en-GB" sz="2000" dirty="0">
              <a:solidFill>
                <a:srgbClr val="004579"/>
              </a:solidFill>
            </a:endParaRPr>
          </a:p>
          <a:p>
            <a:pPr>
              <a:buClr>
                <a:srgbClr val="004877"/>
              </a:buClr>
              <a:tabLst>
                <a:tab pos="531813" algn="l"/>
              </a:tabLst>
            </a:pPr>
            <a:r>
              <a:rPr lang="en-GB" sz="2000" dirty="0">
                <a:solidFill>
                  <a:srgbClr val="004579"/>
                </a:solidFill>
              </a:rPr>
              <a:t>Connectivity of the technologies and features is what makes it smart and enables….</a:t>
            </a:r>
          </a:p>
          <a:p>
            <a:pPr>
              <a:buClr>
                <a:srgbClr val="004877"/>
              </a:buClr>
              <a:tabLst>
                <a:tab pos="531813" algn="l"/>
              </a:tabLst>
            </a:pPr>
            <a:endParaRPr lang="en-GB" sz="2000" dirty="0">
              <a:solidFill>
                <a:srgbClr val="004579"/>
              </a:solidFill>
            </a:endParaRPr>
          </a:p>
          <a:p>
            <a:pPr marL="900113" lvl="1" indent="-368300">
              <a:buClr>
                <a:srgbClr val="E8005A"/>
              </a:buClr>
              <a:buFont typeface="Calibri" panose="020F0502020204030204" pitchFamily="34" charset="0"/>
              <a:buChar char="●"/>
            </a:pPr>
            <a:r>
              <a:rPr lang="en-GB" sz="2000" dirty="0">
                <a:solidFill>
                  <a:srgbClr val="004877"/>
                </a:solidFill>
              </a:rPr>
              <a:t>Key decisions based on multiple data sources  (</a:t>
            </a:r>
            <a:r>
              <a:rPr lang="en-GB" sz="2000" dirty="0" err="1">
                <a:solidFill>
                  <a:srgbClr val="004877"/>
                </a:solidFill>
              </a:rPr>
              <a:t>Eg.</a:t>
            </a:r>
            <a:r>
              <a:rPr lang="en-GB" sz="2000" dirty="0">
                <a:solidFill>
                  <a:srgbClr val="004877"/>
                </a:solidFill>
              </a:rPr>
              <a:t> energy use)</a:t>
            </a:r>
          </a:p>
          <a:p>
            <a:pPr marL="900113" lvl="1" indent="-368300">
              <a:buClr>
                <a:srgbClr val="E8005A"/>
              </a:buClr>
              <a:buFont typeface="Calibri" panose="020F0502020204030204" pitchFamily="34" charset="0"/>
              <a:buChar char="●"/>
            </a:pPr>
            <a:r>
              <a:rPr lang="en-GB" sz="2000" dirty="0">
                <a:solidFill>
                  <a:srgbClr val="004877"/>
                </a:solidFill>
              </a:rPr>
              <a:t>Increased efficiency across many of the functions (</a:t>
            </a:r>
            <a:r>
              <a:rPr lang="en-GB" sz="2000" dirty="0" err="1">
                <a:solidFill>
                  <a:srgbClr val="004877"/>
                </a:solidFill>
              </a:rPr>
              <a:t>Eg.</a:t>
            </a:r>
            <a:r>
              <a:rPr lang="en-GB" sz="2000" dirty="0">
                <a:solidFill>
                  <a:srgbClr val="004877"/>
                </a:solidFill>
              </a:rPr>
              <a:t> traffic management)</a:t>
            </a:r>
          </a:p>
          <a:p>
            <a:pPr marL="900113" lvl="1" indent="-368300">
              <a:buClr>
                <a:srgbClr val="E8005A"/>
              </a:buClr>
              <a:buFont typeface="Calibri" panose="020F0502020204030204" pitchFamily="34" charset="0"/>
              <a:buChar char="●"/>
            </a:pPr>
            <a:r>
              <a:rPr lang="en-GB" sz="2000" dirty="0">
                <a:solidFill>
                  <a:srgbClr val="004877"/>
                </a:solidFill>
              </a:rPr>
              <a:t>Benefits to citizens, based on real time data about facilities and services.</a:t>
            </a:r>
          </a:p>
          <a:p>
            <a:pPr marL="531813" lvl="1">
              <a:buClr>
                <a:srgbClr val="E8005A"/>
              </a:buClr>
            </a:pPr>
            <a:endParaRPr lang="en-GB" sz="2000" dirty="0">
              <a:solidFill>
                <a:srgbClr val="004877"/>
              </a:solidFill>
            </a:endParaRPr>
          </a:p>
          <a:p>
            <a:pPr marL="531813" lvl="1">
              <a:buClr>
                <a:srgbClr val="E8005A"/>
              </a:buClr>
            </a:pPr>
            <a:r>
              <a:rPr lang="en-GB" sz="2000" b="1" i="1" dirty="0">
                <a:solidFill>
                  <a:srgbClr val="004877"/>
                </a:solidFill>
              </a:rPr>
              <a:t>It’s about understanding real time demand for services and flexing supply to suit the demand.</a:t>
            </a:r>
          </a:p>
          <a:p>
            <a:pPr marL="531813" lvl="1">
              <a:buClr>
                <a:srgbClr val="E8005A"/>
              </a:buClr>
            </a:pPr>
            <a:endParaRPr lang="en-GB" sz="2000" b="1" i="1" dirty="0">
              <a:solidFill>
                <a:srgbClr val="004877"/>
              </a:solidFill>
            </a:endParaRPr>
          </a:p>
          <a:p>
            <a:pPr marL="74613">
              <a:buClr>
                <a:srgbClr val="E8005A"/>
              </a:buClr>
            </a:pPr>
            <a:r>
              <a:rPr lang="en-GB" sz="2000" dirty="0">
                <a:solidFill>
                  <a:srgbClr val="004877"/>
                </a:solidFill>
              </a:rPr>
              <a:t>Challenges</a:t>
            </a:r>
            <a:endParaRPr lang="en-GB" sz="2000" dirty="0">
              <a:solidFill>
                <a:srgbClr val="004579"/>
              </a:solidFill>
            </a:endParaRPr>
          </a:p>
          <a:p>
            <a:pPr marL="874713" lvl="1" indent="-342900">
              <a:buClr>
                <a:srgbClr val="E8005A"/>
              </a:buClr>
              <a:buFont typeface="Calibri" panose="020F0502020204030204" pitchFamily="34" charset="0"/>
              <a:buChar char="●"/>
              <a:tabLst>
                <a:tab pos="900113" algn="l"/>
              </a:tabLst>
            </a:pPr>
            <a:r>
              <a:rPr lang="en-GB" sz="2000" dirty="0">
                <a:solidFill>
                  <a:srgbClr val="004579"/>
                </a:solidFill>
              </a:rPr>
              <a:t>Multiple stakeholders with different needs</a:t>
            </a:r>
          </a:p>
          <a:p>
            <a:pPr marL="874713" lvl="1" indent="-342900">
              <a:buClr>
                <a:srgbClr val="E8005A"/>
              </a:buClr>
              <a:buFont typeface="Calibri" panose="020F0502020204030204" pitchFamily="34" charset="0"/>
              <a:buChar char="●"/>
              <a:tabLst>
                <a:tab pos="900113" algn="l"/>
              </a:tabLst>
            </a:pPr>
            <a:r>
              <a:rPr lang="en-GB" sz="2000" dirty="0">
                <a:solidFill>
                  <a:srgbClr val="004877"/>
                </a:solidFill>
              </a:rPr>
              <a:t>Who controls the power and decision making</a:t>
            </a:r>
          </a:p>
          <a:p>
            <a:pPr marL="874713" lvl="1" indent="-342900">
              <a:buClr>
                <a:srgbClr val="E8005A"/>
              </a:buClr>
              <a:buFont typeface="Calibri" panose="020F0502020204030204" pitchFamily="34" charset="0"/>
              <a:buChar char="●"/>
              <a:tabLst>
                <a:tab pos="900113" algn="l"/>
              </a:tabLst>
            </a:pPr>
            <a:r>
              <a:rPr lang="en-GB" sz="2000" dirty="0">
                <a:solidFill>
                  <a:srgbClr val="004877"/>
                </a:solidFill>
              </a:rPr>
              <a:t>Citizen engagement</a:t>
            </a:r>
          </a:p>
          <a:p>
            <a:pPr marL="874713" lvl="1" indent="-342900">
              <a:buClr>
                <a:srgbClr val="E8005A"/>
              </a:buClr>
              <a:buFont typeface="Calibri" panose="020F0502020204030204" pitchFamily="34" charset="0"/>
              <a:buChar char="●"/>
              <a:tabLst>
                <a:tab pos="900113" algn="l"/>
              </a:tabLst>
            </a:pPr>
            <a:r>
              <a:rPr lang="en-GB" sz="2000" dirty="0">
                <a:solidFill>
                  <a:srgbClr val="004877"/>
                </a:solidFill>
              </a:rPr>
              <a:t>Technology adoption</a:t>
            </a:r>
          </a:p>
        </p:txBody>
      </p:sp>
    </p:spTree>
    <p:extLst>
      <p:ext uri="{BB962C8B-B14F-4D97-AF65-F5344CB8AC3E}">
        <p14:creationId xmlns:p14="http://schemas.microsoft.com/office/powerpoint/2010/main" val="10176934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The Importance of Digital Connectivity</a:t>
            </a:r>
            <a:endParaRPr lang="en-GB" sz="2800" b="1" i="1" dirty="0">
              <a:solidFill>
                <a:schemeClr val="bg1"/>
              </a:solidFill>
              <a:latin typeface="Calibri" panose="020F0502020204030204" pitchFamily="34" charset="0"/>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18" name="Text Placeholder 4"/>
          <p:cNvSpPr txBox="1">
            <a:spLocks/>
          </p:cNvSpPr>
          <p:nvPr/>
        </p:nvSpPr>
        <p:spPr>
          <a:xfrm>
            <a:off x="95250" y="3395682"/>
            <a:ext cx="9048750" cy="435363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000"/>
              </a:spcBef>
              <a:buNone/>
            </a:pPr>
            <a:endParaRPr lang="en-GB" sz="3600" i="1" dirty="0">
              <a:solidFill>
                <a:srgbClr val="004877"/>
              </a:solidFill>
            </a:endParaRPr>
          </a:p>
        </p:txBody>
      </p:sp>
      <p:sp>
        <p:nvSpPr>
          <p:cNvPr id="2" name="Rectangle 1">
            <a:extLst>
              <a:ext uri="{FF2B5EF4-FFF2-40B4-BE49-F238E27FC236}">
                <a16:creationId xmlns:a16="http://schemas.microsoft.com/office/drawing/2014/main" id="{464E4F7A-9F7C-4214-888C-FF3AC6A19DE0}"/>
              </a:ext>
            </a:extLst>
          </p:cNvPr>
          <p:cNvSpPr/>
          <p:nvPr/>
        </p:nvSpPr>
        <p:spPr>
          <a:xfrm>
            <a:off x="333375" y="1592318"/>
            <a:ext cx="8715375" cy="4524315"/>
          </a:xfrm>
          <a:prstGeom prst="rect">
            <a:avLst/>
          </a:prstGeom>
        </p:spPr>
        <p:txBody>
          <a:bodyPr wrap="square" numCol="1">
            <a:spAutoFit/>
          </a:bodyPr>
          <a:lstStyle/>
          <a:p>
            <a:r>
              <a:rPr lang="en-GB" dirty="0">
                <a:solidFill>
                  <a:srgbClr val="004579"/>
                </a:solidFill>
                <a:latin typeface="&amp;quot"/>
              </a:rPr>
              <a:t>Smart Cities are in early evolution, with strong  ongoing debates regarding definition.</a:t>
            </a:r>
          </a:p>
          <a:p>
            <a:endParaRPr lang="en-GB" dirty="0">
              <a:solidFill>
                <a:srgbClr val="004579"/>
              </a:solidFill>
              <a:latin typeface="&amp;quot"/>
            </a:endParaRPr>
          </a:p>
          <a:p>
            <a:r>
              <a:rPr lang="en-GB" dirty="0">
                <a:solidFill>
                  <a:srgbClr val="004579"/>
                </a:solidFill>
                <a:latin typeface="&amp;quot"/>
              </a:rPr>
              <a:t>What is becoming increasingly clearer is that CONNECTIVITY of features and technologies is paramount and key to making a city truly SMART.</a:t>
            </a: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r>
              <a:rPr lang="en-GB" b="1" i="1" dirty="0">
                <a:solidFill>
                  <a:srgbClr val="004579"/>
                </a:solidFill>
                <a:latin typeface="&amp;quot"/>
              </a:rPr>
              <a:t>A city with a set of implemented functional technologies, may be a high tech city, but it is not necessarily SMART……   </a:t>
            </a:r>
          </a:p>
          <a:p>
            <a:endParaRPr lang="en-GB" dirty="0">
              <a:solidFill>
                <a:srgbClr val="444444"/>
              </a:solidFill>
              <a:latin typeface="&amp;quot"/>
            </a:endParaRPr>
          </a:p>
        </p:txBody>
      </p:sp>
      <p:pic>
        <p:nvPicPr>
          <p:cNvPr id="3" name="Picture 2">
            <a:extLst>
              <a:ext uri="{FF2B5EF4-FFF2-40B4-BE49-F238E27FC236}">
                <a16:creationId xmlns:a16="http://schemas.microsoft.com/office/drawing/2014/main" id="{A1E9F611-210B-4735-8F38-6AC13EA5A0FF}"/>
              </a:ext>
            </a:extLst>
          </p:cNvPr>
          <p:cNvPicPr>
            <a:picLocks noChangeAspect="1"/>
          </p:cNvPicPr>
          <p:nvPr/>
        </p:nvPicPr>
        <p:blipFill>
          <a:blip r:embed="rId3"/>
          <a:stretch>
            <a:fillRect/>
          </a:stretch>
        </p:blipFill>
        <p:spPr>
          <a:xfrm>
            <a:off x="95250" y="3073036"/>
            <a:ext cx="2486025" cy="1392174"/>
          </a:xfrm>
          <a:prstGeom prst="rect">
            <a:avLst/>
          </a:prstGeom>
        </p:spPr>
      </p:pic>
      <p:pic>
        <p:nvPicPr>
          <p:cNvPr id="4" name="Picture 3">
            <a:extLst>
              <a:ext uri="{FF2B5EF4-FFF2-40B4-BE49-F238E27FC236}">
                <a16:creationId xmlns:a16="http://schemas.microsoft.com/office/drawing/2014/main" id="{44811BB5-DA5B-41A3-96C5-197D8EBB6B80}"/>
              </a:ext>
            </a:extLst>
          </p:cNvPr>
          <p:cNvPicPr>
            <a:picLocks noChangeAspect="1"/>
          </p:cNvPicPr>
          <p:nvPr/>
        </p:nvPicPr>
        <p:blipFill>
          <a:blip r:embed="rId4"/>
          <a:stretch>
            <a:fillRect/>
          </a:stretch>
        </p:blipFill>
        <p:spPr>
          <a:xfrm>
            <a:off x="2955338" y="3058974"/>
            <a:ext cx="2486025" cy="1491615"/>
          </a:xfrm>
          <a:prstGeom prst="rect">
            <a:avLst/>
          </a:prstGeom>
        </p:spPr>
      </p:pic>
      <p:pic>
        <p:nvPicPr>
          <p:cNvPr id="5" name="Picture 4">
            <a:extLst>
              <a:ext uri="{FF2B5EF4-FFF2-40B4-BE49-F238E27FC236}">
                <a16:creationId xmlns:a16="http://schemas.microsoft.com/office/drawing/2014/main" id="{E5FD5E9E-DDE1-440D-9E5F-1AD5956143A3}"/>
              </a:ext>
            </a:extLst>
          </p:cNvPr>
          <p:cNvPicPr>
            <a:picLocks noChangeAspect="1"/>
          </p:cNvPicPr>
          <p:nvPr/>
        </p:nvPicPr>
        <p:blipFill>
          <a:blip r:embed="rId5"/>
          <a:stretch>
            <a:fillRect/>
          </a:stretch>
        </p:blipFill>
        <p:spPr>
          <a:xfrm>
            <a:off x="5886450" y="3058974"/>
            <a:ext cx="2924175" cy="1562100"/>
          </a:xfrm>
          <a:prstGeom prst="rect">
            <a:avLst/>
          </a:prstGeom>
        </p:spPr>
      </p:pic>
    </p:spTree>
    <p:extLst>
      <p:ext uri="{BB962C8B-B14F-4D97-AF65-F5344CB8AC3E}">
        <p14:creationId xmlns:p14="http://schemas.microsoft.com/office/powerpoint/2010/main" val="22695941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The Importance of Digital Connectivity</a:t>
            </a:r>
            <a:endParaRPr lang="en-GB" sz="2800" b="1" i="1" dirty="0">
              <a:solidFill>
                <a:schemeClr val="bg1"/>
              </a:solidFill>
              <a:latin typeface="Calibri" panose="020F0502020204030204" pitchFamily="34" charset="0"/>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18" name="Text Placeholder 4"/>
          <p:cNvSpPr txBox="1">
            <a:spLocks/>
          </p:cNvSpPr>
          <p:nvPr/>
        </p:nvSpPr>
        <p:spPr>
          <a:xfrm>
            <a:off x="95250" y="3395682"/>
            <a:ext cx="9048750" cy="4353636"/>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1000"/>
              </a:spcBef>
              <a:buNone/>
            </a:pPr>
            <a:endParaRPr lang="en-GB" sz="3600" i="1" dirty="0">
              <a:solidFill>
                <a:srgbClr val="004877"/>
              </a:solidFill>
            </a:endParaRPr>
          </a:p>
        </p:txBody>
      </p:sp>
      <p:sp>
        <p:nvSpPr>
          <p:cNvPr id="2" name="Rectangle 1">
            <a:extLst>
              <a:ext uri="{FF2B5EF4-FFF2-40B4-BE49-F238E27FC236}">
                <a16:creationId xmlns:a16="http://schemas.microsoft.com/office/drawing/2014/main" id="{464E4F7A-9F7C-4214-888C-FF3AC6A19DE0}"/>
              </a:ext>
            </a:extLst>
          </p:cNvPr>
          <p:cNvSpPr/>
          <p:nvPr/>
        </p:nvSpPr>
        <p:spPr>
          <a:xfrm>
            <a:off x="261937" y="1613685"/>
            <a:ext cx="8715375" cy="4247317"/>
          </a:xfrm>
          <a:prstGeom prst="rect">
            <a:avLst/>
          </a:prstGeom>
        </p:spPr>
        <p:txBody>
          <a:bodyPr wrap="square" numCol="1">
            <a:spAutoFit/>
          </a:bodyPr>
          <a:lstStyle/>
          <a:p>
            <a:r>
              <a:rPr lang="en-GB" dirty="0">
                <a:solidFill>
                  <a:srgbClr val="004579"/>
                </a:solidFill>
                <a:latin typeface="&amp;quot"/>
              </a:rPr>
              <a:t>According to thought leaders, it is the use of captured data that enables decisions, to enhance city living that makes a city truly SMART.</a:t>
            </a:r>
          </a:p>
          <a:p>
            <a:endParaRPr lang="en-GB" dirty="0">
              <a:solidFill>
                <a:srgbClr val="004579"/>
              </a:solidFill>
              <a:latin typeface="&amp;quot"/>
            </a:endParaRPr>
          </a:p>
          <a:p>
            <a:r>
              <a:rPr lang="en-GB" dirty="0">
                <a:solidFill>
                  <a:srgbClr val="004579"/>
                </a:solidFill>
                <a:latin typeface="&amp;quot"/>
              </a:rPr>
              <a:t>Enablers – IoT,  Low Power Wide Area networks, as well as 5G, that allow technologies based on  a multitude of digital platforms to communicate.</a:t>
            </a: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004579"/>
              </a:solidFill>
              <a:latin typeface="&amp;quot"/>
            </a:endParaRPr>
          </a:p>
          <a:p>
            <a:endParaRPr lang="en-GB" dirty="0">
              <a:solidFill>
                <a:srgbClr val="444444"/>
              </a:solidFill>
              <a:latin typeface="&amp;quot"/>
            </a:endParaRPr>
          </a:p>
        </p:txBody>
      </p:sp>
      <p:pic>
        <p:nvPicPr>
          <p:cNvPr id="6" name="Picture 5">
            <a:extLst>
              <a:ext uri="{FF2B5EF4-FFF2-40B4-BE49-F238E27FC236}">
                <a16:creationId xmlns:a16="http://schemas.microsoft.com/office/drawing/2014/main" id="{C03FC8CB-5A95-4FD1-8E78-6DB8EE14BA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27987" y="3256129"/>
            <a:ext cx="5562100" cy="3363745"/>
          </a:xfrm>
          <a:prstGeom prst="rect">
            <a:avLst/>
          </a:prstGeom>
        </p:spPr>
      </p:pic>
      <p:sp>
        <p:nvSpPr>
          <p:cNvPr id="7" name="Rectangle 6">
            <a:extLst>
              <a:ext uri="{FF2B5EF4-FFF2-40B4-BE49-F238E27FC236}">
                <a16:creationId xmlns:a16="http://schemas.microsoft.com/office/drawing/2014/main" id="{52CCE9C2-E467-407F-A290-F6D2FA0E26CB}"/>
              </a:ext>
            </a:extLst>
          </p:cNvPr>
          <p:cNvSpPr/>
          <p:nvPr/>
        </p:nvSpPr>
        <p:spPr>
          <a:xfrm>
            <a:off x="6975804" y="3915884"/>
            <a:ext cx="1776390" cy="369332"/>
          </a:xfrm>
          <a:prstGeom prst="rect">
            <a:avLst/>
          </a:prstGeom>
        </p:spPr>
        <p:txBody>
          <a:bodyPr wrap="square">
            <a:spAutoFit/>
          </a:bodyPr>
          <a:lstStyle/>
          <a:p>
            <a:r>
              <a:rPr lang="en-GB" dirty="0">
                <a:solidFill>
                  <a:srgbClr val="004579"/>
                </a:solidFill>
                <a:latin typeface="ff-din-web-pro"/>
              </a:rPr>
              <a:t> </a:t>
            </a:r>
            <a:endParaRPr lang="en-GB" dirty="0">
              <a:solidFill>
                <a:srgbClr val="004579"/>
              </a:solidFill>
            </a:endParaRPr>
          </a:p>
        </p:txBody>
      </p:sp>
    </p:spTree>
    <p:extLst>
      <p:ext uri="{BB962C8B-B14F-4D97-AF65-F5344CB8AC3E}">
        <p14:creationId xmlns:p14="http://schemas.microsoft.com/office/powerpoint/2010/main" val="1083869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Some Typical Features</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pic>
        <p:nvPicPr>
          <p:cNvPr id="8" name="Picture 7">
            <a:extLst>
              <a:ext uri="{FF2B5EF4-FFF2-40B4-BE49-F238E27FC236}">
                <a16:creationId xmlns:a16="http://schemas.microsoft.com/office/drawing/2014/main" id="{3D12AEB0-A34C-4C2A-8A07-1E54C86FABF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51896" y="2788111"/>
            <a:ext cx="2369261" cy="2369261"/>
          </a:xfrm>
          <a:prstGeom prst="rect">
            <a:avLst/>
          </a:prstGeom>
        </p:spPr>
      </p:pic>
      <p:sp>
        <p:nvSpPr>
          <p:cNvPr id="19" name="Rectangle: Rounded Corners 18">
            <a:extLst>
              <a:ext uri="{FF2B5EF4-FFF2-40B4-BE49-F238E27FC236}">
                <a16:creationId xmlns:a16="http://schemas.microsoft.com/office/drawing/2014/main" id="{60418A3D-3753-4B85-A4A4-D5EBC9C6A0D5}"/>
              </a:ext>
            </a:extLst>
          </p:cNvPr>
          <p:cNvSpPr/>
          <p:nvPr/>
        </p:nvSpPr>
        <p:spPr>
          <a:xfrm>
            <a:off x="304799" y="2265661"/>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Rubbish collection</a:t>
            </a:r>
          </a:p>
        </p:txBody>
      </p:sp>
      <p:sp>
        <p:nvSpPr>
          <p:cNvPr id="26" name="Rectangle: Rounded Corners 25">
            <a:extLst>
              <a:ext uri="{FF2B5EF4-FFF2-40B4-BE49-F238E27FC236}">
                <a16:creationId xmlns:a16="http://schemas.microsoft.com/office/drawing/2014/main" id="{2AF90F95-CE28-4F7C-960C-276916515F2E}"/>
              </a:ext>
            </a:extLst>
          </p:cNvPr>
          <p:cNvSpPr/>
          <p:nvPr/>
        </p:nvSpPr>
        <p:spPr>
          <a:xfrm>
            <a:off x="304799" y="1342965"/>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Traffic management</a:t>
            </a:r>
          </a:p>
        </p:txBody>
      </p:sp>
      <p:sp>
        <p:nvSpPr>
          <p:cNvPr id="27" name="Rectangle: Rounded Corners 26">
            <a:extLst>
              <a:ext uri="{FF2B5EF4-FFF2-40B4-BE49-F238E27FC236}">
                <a16:creationId xmlns:a16="http://schemas.microsoft.com/office/drawing/2014/main" id="{D59FECEF-14CD-4A5B-A6C5-19990EBFFB28}"/>
              </a:ext>
            </a:extLst>
          </p:cNvPr>
          <p:cNvSpPr/>
          <p:nvPr/>
        </p:nvSpPr>
        <p:spPr>
          <a:xfrm>
            <a:off x="6760923" y="1342965"/>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Location based services</a:t>
            </a:r>
          </a:p>
        </p:txBody>
      </p:sp>
      <p:sp>
        <p:nvSpPr>
          <p:cNvPr id="28" name="Rectangle: Rounded Corners 27">
            <a:extLst>
              <a:ext uri="{FF2B5EF4-FFF2-40B4-BE49-F238E27FC236}">
                <a16:creationId xmlns:a16="http://schemas.microsoft.com/office/drawing/2014/main" id="{DFF538CA-9C97-41F9-853C-1FA642F9363C}"/>
              </a:ext>
            </a:extLst>
          </p:cNvPr>
          <p:cNvSpPr/>
          <p:nvPr/>
        </p:nvSpPr>
        <p:spPr>
          <a:xfrm>
            <a:off x="6760922" y="2265660"/>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Urban farming</a:t>
            </a:r>
          </a:p>
        </p:txBody>
      </p:sp>
      <p:sp>
        <p:nvSpPr>
          <p:cNvPr id="29" name="Rectangle: Rounded Corners 28">
            <a:extLst>
              <a:ext uri="{FF2B5EF4-FFF2-40B4-BE49-F238E27FC236}">
                <a16:creationId xmlns:a16="http://schemas.microsoft.com/office/drawing/2014/main" id="{2E14982B-264F-49EA-9B6E-6C51B601AC49}"/>
              </a:ext>
            </a:extLst>
          </p:cNvPr>
          <p:cNvSpPr/>
          <p:nvPr/>
        </p:nvSpPr>
        <p:spPr>
          <a:xfrm>
            <a:off x="6760922" y="3182167"/>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Smart parking</a:t>
            </a:r>
          </a:p>
        </p:txBody>
      </p:sp>
      <p:sp>
        <p:nvSpPr>
          <p:cNvPr id="30" name="Rectangle: Rounded Corners 29">
            <a:extLst>
              <a:ext uri="{FF2B5EF4-FFF2-40B4-BE49-F238E27FC236}">
                <a16:creationId xmlns:a16="http://schemas.microsoft.com/office/drawing/2014/main" id="{CEE6B34B-72B8-406B-95A0-12F190A65FBB}"/>
              </a:ext>
            </a:extLst>
          </p:cNvPr>
          <p:cNvSpPr/>
          <p:nvPr/>
        </p:nvSpPr>
        <p:spPr>
          <a:xfrm>
            <a:off x="304799" y="3188357"/>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Energy distribution</a:t>
            </a:r>
          </a:p>
        </p:txBody>
      </p:sp>
      <p:sp>
        <p:nvSpPr>
          <p:cNvPr id="31" name="Rectangle: Rounded Corners 30">
            <a:extLst>
              <a:ext uri="{FF2B5EF4-FFF2-40B4-BE49-F238E27FC236}">
                <a16:creationId xmlns:a16="http://schemas.microsoft.com/office/drawing/2014/main" id="{3DC7119E-418E-4D88-B10F-123B514DC012}"/>
              </a:ext>
            </a:extLst>
          </p:cNvPr>
          <p:cNvSpPr/>
          <p:nvPr/>
        </p:nvSpPr>
        <p:spPr>
          <a:xfrm>
            <a:off x="304799" y="4114001"/>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Air quality management</a:t>
            </a:r>
          </a:p>
        </p:txBody>
      </p:sp>
      <p:sp>
        <p:nvSpPr>
          <p:cNvPr id="32" name="Rectangle: Rounded Corners 31">
            <a:extLst>
              <a:ext uri="{FF2B5EF4-FFF2-40B4-BE49-F238E27FC236}">
                <a16:creationId xmlns:a16="http://schemas.microsoft.com/office/drawing/2014/main" id="{561E3097-BDC6-49AC-B79C-8E2C9C211170}"/>
              </a:ext>
            </a:extLst>
          </p:cNvPr>
          <p:cNvSpPr/>
          <p:nvPr/>
        </p:nvSpPr>
        <p:spPr>
          <a:xfrm>
            <a:off x="304799" y="5039645"/>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Driverless electric vehicles</a:t>
            </a:r>
          </a:p>
        </p:txBody>
      </p:sp>
      <p:sp>
        <p:nvSpPr>
          <p:cNvPr id="33" name="Rectangle: Rounded Corners 32">
            <a:extLst>
              <a:ext uri="{FF2B5EF4-FFF2-40B4-BE49-F238E27FC236}">
                <a16:creationId xmlns:a16="http://schemas.microsoft.com/office/drawing/2014/main" id="{CBFCE7FF-1842-4EB7-B829-E16448389DCD}"/>
              </a:ext>
            </a:extLst>
          </p:cNvPr>
          <p:cNvSpPr/>
          <p:nvPr/>
        </p:nvSpPr>
        <p:spPr>
          <a:xfrm>
            <a:off x="304799" y="5965289"/>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Wayfinding</a:t>
            </a:r>
          </a:p>
        </p:txBody>
      </p:sp>
      <p:sp>
        <p:nvSpPr>
          <p:cNvPr id="34" name="Rectangle: Rounded Corners 33">
            <a:extLst>
              <a:ext uri="{FF2B5EF4-FFF2-40B4-BE49-F238E27FC236}">
                <a16:creationId xmlns:a16="http://schemas.microsoft.com/office/drawing/2014/main" id="{C6F4D64D-46FE-4A4C-8F13-2984CFDF1D33}"/>
              </a:ext>
            </a:extLst>
          </p:cNvPr>
          <p:cNvSpPr/>
          <p:nvPr/>
        </p:nvSpPr>
        <p:spPr>
          <a:xfrm>
            <a:off x="6760922" y="4114000"/>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Energy storage</a:t>
            </a:r>
          </a:p>
        </p:txBody>
      </p:sp>
      <p:sp>
        <p:nvSpPr>
          <p:cNvPr id="35" name="Rectangle: Rounded Corners 34">
            <a:extLst>
              <a:ext uri="{FF2B5EF4-FFF2-40B4-BE49-F238E27FC236}">
                <a16:creationId xmlns:a16="http://schemas.microsoft.com/office/drawing/2014/main" id="{9B81A0BF-8A41-45A4-98A6-23A03B35D61C}"/>
              </a:ext>
            </a:extLst>
          </p:cNvPr>
          <p:cNvSpPr/>
          <p:nvPr/>
        </p:nvSpPr>
        <p:spPr>
          <a:xfrm>
            <a:off x="6760922" y="5039645"/>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District heating</a:t>
            </a:r>
          </a:p>
        </p:txBody>
      </p:sp>
      <p:sp>
        <p:nvSpPr>
          <p:cNvPr id="36" name="Rectangle: Rounded Corners 35">
            <a:extLst>
              <a:ext uri="{FF2B5EF4-FFF2-40B4-BE49-F238E27FC236}">
                <a16:creationId xmlns:a16="http://schemas.microsoft.com/office/drawing/2014/main" id="{F5D0D428-87E1-4496-B324-1A19DD63FEDC}"/>
              </a:ext>
            </a:extLst>
          </p:cNvPr>
          <p:cNvSpPr/>
          <p:nvPr/>
        </p:nvSpPr>
        <p:spPr>
          <a:xfrm>
            <a:off x="2480360" y="1342965"/>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Building management systems</a:t>
            </a:r>
          </a:p>
        </p:txBody>
      </p:sp>
      <p:sp>
        <p:nvSpPr>
          <p:cNvPr id="37" name="Rectangle: Rounded Corners 36">
            <a:extLst>
              <a:ext uri="{FF2B5EF4-FFF2-40B4-BE49-F238E27FC236}">
                <a16:creationId xmlns:a16="http://schemas.microsoft.com/office/drawing/2014/main" id="{563ED7D2-1680-4E49-B728-4644ACB79226}"/>
              </a:ext>
            </a:extLst>
          </p:cNvPr>
          <p:cNvSpPr/>
          <p:nvPr/>
        </p:nvSpPr>
        <p:spPr>
          <a:xfrm>
            <a:off x="4655921" y="1342965"/>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Movement detection</a:t>
            </a:r>
          </a:p>
        </p:txBody>
      </p:sp>
      <p:sp>
        <p:nvSpPr>
          <p:cNvPr id="38" name="Rectangle: Rounded Corners 37">
            <a:extLst>
              <a:ext uri="{FF2B5EF4-FFF2-40B4-BE49-F238E27FC236}">
                <a16:creationId xmlns:a16="http://schemas.microsoft.com/office/drawing/2014/main" id="{3056D074-96AA-4E50-B15F-53391D5D09E9}"/>
              </a:ext>
            </a:extLst>
          </p:cNvPr>
          <p:cNvSpPr/>
          <p:nvPr/>
        </p:nvSpPr>
        <p:spPr>
          <a:xfrm>
            <a:off x="2480359" y="5965288"/>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Smart retail</a:t>
            </a:r>
          </a:p>
        </p:txBody>
      </p:sp>
      <p:sp>
        <p:nvSpPr>
          <p:cNvPr id="39" name="Rectangle: Rounded Corners 38">
            <a:extLst>
              <a:ext uri="{FF2B5EF4-FFF2-40B4-BE49-F238E27FC236}">
                <a16:creationId xmlns:a16="http://schemas.microsoft.com/office/drawing/2014/main" id="{B46AE423-91EB-40E4-A2A1-0F83CC805860}"/>
              </a:ext>
            </a:extLst>
          </p:cNvPr>
          <p:cNvSpPr/>
          <p:nvPr/>
        </p:nvSpPr>
        <p:spPr>
          <a:xfrm>
            <a:off x="4655919" y="5959850"/>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Renewable energy</a:t>
            </a:r>
          </a:p>
        </p:txBody>
      </p:sp>
      <p:sp>
        <p:nvSpPr>
          <p:cNvPr id="40" name="Rectangle: Rounded Corners 39">
            <a:extLst>
              <a:ext uri="{FF2B5EF4-FFF2-40B4-BE49-F238E27FC236}">
                <a16:creationId xmlns:a16="http://schemas.microsoft.com/office/drawing/2014/main" id="{10DFC637-1A1E-4909-8ED9-804B9B664706}"/>
              </a:ext>
            </a:extLst>
          </p:cNvPr>
          <p:cNvSpPr/>
          <p:nvPr/>
        </p:nvSpPr>
        <p:spPr>
          <a:xfrm>
            <a:off x="6760922" y="5981189"/>
            <a:ext cx="1743075" cy="79057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Centralised operations</a:t>
            </a:r>
          </a:p>
        </p:txBody>
      </p:sp>
    </p:spTree>
    <p:extLst>
      <p:ext uri="{BB962C8B-B14F-4D97-AF65-F5344CB8AC3E}">
        <p14:creationId xmlns:p14="http://schemas.microsoft.com/office/powerpoint/2010/main" val="24032120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Wayfinding</a:t>
            </a:r>
            <a:endParaRPr lang="en-GB" sz="2800" b="1" i="1" dirty="0">
              <a:solidFill>
                <a:schemeClr val="bg1"/>
              </a:solidFill>
              <a:latin typeface="Calibri" panose="020F0502020204030204" pitchFamily="34" charset="0"/>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18" name="Text Placeholder 4"/>
          <p:cNvSpPr txBox="1">
            <a:spLocks/>
          </p:cNvSpPr>
          <p:nvPr/>
        </p:nvSpPr>
        <p:spPr>
          <a:xfrm>
            <a:off x="304800" y="1717200"/>
            <a:ext cx="8286750" cy="6534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GB" dirty="0">
                <a:solidFill>
                  <a:srgbClr val="004877"/>
                </a:solidFill>
              </a:rPr>
              <a:t>Google maps gives you information…….but it is not connected</a:t>
            </a:r>
          </a:p>
        </p:txBody>
      </p:sp>
      <p:pic>
        <p:nvPicPr>
          <p:cNvPr id="2" name="Picture 1">
            <a:extLst>
              <a:ext uri="{FF2B5EF4-FFF2-40B4-BE49-F238E27FC236}">
                <a16:creationId xmlns:a16="http://schemas.microsoft.com/office/drawing/2014/main" id="{19816175-579E-400D-A118-4775354833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6452" y="2517690"/>
            <a:ext cx="8822532" cy="4193254"/>
          </a:xfrm>
          <a:prstGeom prst="rect">
            <a:avLst/>
          </a:prstGeom>
        </p:spPr>
      </p:pic>
    </p:spTree>
    <p:extLst>
      <p:ext uri="{BB962C8B-B14F-4D97-AF65-F5344CB8AC3E}">
        <p14:creationId xmlns:p14="http://schemas.microsoft.com/office/powerpoint/2010/main" val="4148163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Features - Wayfinding</a:t>
            </a:r>
            <a:endParaRPr lang="en-GB" sz="2800" b="1" i="1" dirty="0">
              <a:solidFill>
                <a:schemeClr val="bg1"/>
              </a:solidFill>
              <a:latin typeface="Calibri" panose="020F0502020204030204" pitchFamily="34" charset="0"/>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18" name="Text Placeholder 4"/>
          <p:cNvSpPr txBox="1">
            <a:spLocks/>
          </p:cNvSpPr>
          <p:nvPr/>
        </p:nvSpPr>
        <p:spPr>
          <a:xfrm>
            <a:off x="325040" y="1566313"/>
            <a:ext cx="8493919" cy="3098453"/>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004877"/>
              </a:buClr>
              <a:buNone/>
              <a:tabLst>
                <a:tab pos="531813" algn="l"/>
              </a:tabLst>
            </a:pPr>
            <a:r>
              <a:rPr lang="en-GB" dirty="0">
                <a:solidFill>
                  <a:srgbClr val="004579"/>
                </a:solidFill>
              </a:rPr>
              <a:t>Wayfinding gives you detailed real time information</a:t>
            </a:r>
          </a:p>
          <a:p>
            <a:pPr marL="900113" lvl="1" indent="-368300">
              <a:buClr>
                <a:srgbClr val="E8005A"/>
              </a:buClr>
              <a:buFont typeface="Calibri" panose="020F0502020204030204" pitchFamily="34" charset="0"/>
              <a:buChar char="●"/>
            </a:pPr>
            <a:r>
              <a:rPr lang="en-GB" dirty="0">
                <a:solidFill>
                  <a:srgbClr val="004877"/>
                </a:solidFill>
              </a:rPr>
              <a:t>Where buildings etc are.</a:t>
            </a:r>
          </a:p>
          <a:p>
            <a:pPr marL="900113" lvl="1" indent="-368300">
              <a:buClr>
                <a:srgbClr val="E8005A"/>
              </a:buClr>
              <a:buFont typeface="Calibri" panose="020F0502020204030204" pitchFamily="34" charset="0"/>
              <a:buChar char="●"/>
            </a:pPr>
            <a:r>
              <a:rPr lang="en-GB" dirty="0">
                <a:solidFill>
                  <a:srgbClr val="004877"/>
                </a:solidFill>
              </a:rPr>
              <a:t>Rooms in buildings.</a:t>
            </a:r>
          </a:p>
          <a:p>
            <a:pPr marL="900113" lvl="1" indent="-368300">
              <a:buClr>
                <a:srgbClr val="E8005A"/>
              </a:buClr>
              <a:buFont typeface="Calibri" panose="020F0502020204030204" pitchFamily="34" charset="0"/>
              <a:buChar char="●"/>
            </a:pPr>
            <a:r>
              <a:rPr lang="en-GB" dirty="0">
                <a:solidFill>
                  <a:srgbClr val="004877"/>
                </a:solidFill>
              </a:rPr>
              <a:t>Assets in rooms.</a:t>
            </a:r>
          </a:p>
          <a:p>
            <a:pPr marL="900113" lvl="1" indent="-368300">
              <a:buClr>
                <a:srgbClr val="E8005A"/>
              </a:buClr>
              <a:buFont typeface="Calibri" panose="020F0502020204030204" pitchFamily="34" charset="0"/>
              <a:buChar char="●"/>
            </a:pPr>
            <a:r>
              <a:rPr lang="en-GB" dirty="0">
                <a:solidFill>
                  <a:srgbClr val="004877"/>
                </a:solidFill>
              </a:rPr>
              <a:t>Broken lifts.</a:t>
            </a:r>
          </a:p>
          <a:p>
            <a:pPr marL="900113" lvl="1" indent="-368300">
              <a:buClr>
                <a:srgbClr val="E8005A"/>
              </a:buClr>
              <a:buFont typeface="Calibri" panose="020F0502020204030204" pitchFamily="34" charset="0"/>
              <a:buChar char="●"/>
            </a:pPr>
            <a:r>
              <a:rPr lang="en-GB" dirty="0">
                <a:solidFill>
                  <a:srgbClr val="004877"/>
                </a:solidFill>
              </a:rPr>
              <a:t>Event based information.</a:t>
            </a:r>
          </a:p>
          <a:p>
            <a:pPr marL="457200" lvl="1" indent="0">
              <a:buNone/>
            </a:pPr>
            <a:endParaRPr lang="en-GB" dirty="0">
              <a:solidFill>
                <a:srgbClr val="004877"/>
              </a:solidFill>
            </a:endParaRPr>
          </a:p>
          <a:p>
            <a:pPr marL="0" indent="0">
              <a:buNone/>
            </a:pPr>
            <a:r>
              <a:rPr lang="en-GB" dirty="0">
                <a:solidFill>
                  <a:srgbClr val="004877"/>
                </a:solidFill>
              </a:rPr>
              <a:t>Options based routing</a:t>
            </a:r>
          </a:p>
          <a:p>
            <a:pPr marL="900113" lvl="1" indent="-368300">
              <a:buClr>
                <a:srgbClr val="E8005A"/>
              </a:buClr>
              <a:buFont typeface="Calibri" panose="020F0502020204030204" pitchFamily="34" charset="0"/>
              <a:buChar char="●"/>
            </a:pPr>
            <a:r>
              <a:rPr lang="en-GB" dirty="0" err="1">
                <a:solidFill>
                  <a:srgbClr val="004877"/>
                </a:solidFill>
              </a:rPr>
              <a:t>Eg.</a:t>
            </a:r>
            <a:r>
              <a:rPr lang="en-GB" dirty="0">
                <a:solidFill>
                  <a:srgbClr val="004877"/>
                </a:solidFill>
              </a:rPr>
              <a:t> Avoiding stairs.</a:t>
            </a:r>
          </a:p>
          <a:p>
            <a:pPr marL="900113" lvl="1" indent="-368300">
              <a:buClr>
                <a:srgbClr val="E8005A"/>
              </a:buClr>
              <a:buFont typeface="Calibri" panose="020F0502020204030204" pitchFamily="34" charset="0"/>
              <a:buChar char="●"/>
            </a:pPr>
            <a:r>
              <a:rPr lang="en-GB" dirty="0" err="1">
                <a:solidFill>
                  <a:srgbClr val="004877"/>
                </a:solidFill>
              </a:rPr>
              <a:t>Eg.</a:t>
            </a:r>
            <a:r>
              <a:rPr lang="en-GB" dirty="0">
                <a:solidFill>
                  <a:srgbClr val="004877"/>
                </a:solidFill>
              </a:rPr>
              <a:t> Minimising outside exposure.</a:t>
            </a:r>
          </a:p>
          <a:p>
            <a:pPr marL="531813" lvl="1" indent="0">
              <a:buClr>
                <a:srgbClr val="E8005A"/>
              </a:buClr>
              <a:buNone/>
            </a:pPr>
            <a:endParaRPr lang="en-GB" dirty="0">
              <a:solidFill>
                <a:srgbClr val="004877"/>
              </a:solidFill>
            </a:endParaRPr>
          </a:p>
          <a:p>
            <a:pPr marL="457200" lvl="1" indent="0">
              <a:buNone/>
            </a:pPr>
            <a:endParaRPr lang="en-GB" dirty="0">
              <a:solidFill>
                <a:srgbClr val="004579"/>
              </a:solidFill>
            </a:endParaRPr>
          </a:p>
        </p:txBody>
      </p:sp>
      <p:pic>
        <p:nvPicPr>
          <p:cNvPr id="6" name="Picture 5">
            <a:extLst>
              <a:ext uri="{FF2B5EF4-FFF2-40B4-BE49-F238E27FC236}">
                <a16:creationId xmlns:a16="http://schemas.microsoft.com/office/drawing/2014/main" id="{A4C4830A-4448-4E7F-8212-2C8C083363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5563" y="5241578"/>
            <a:ext cx="3019425" cy="1499118"/>
          </a:xfrm>
          <a:prstGeom prst="rect">
            <a:avLst/>
          </a:prstGeom>
        </p:spPr>
      </p:pic>
      <p:pic>
        <p:nvPicPr>
          <p:cNvPr id="12" name="Picture 11">
            <a:extLst>
              <a:ext uri="{FF2B5EF4-FFF2-40B4-BE49-F238E27FC236}">
                <a16:creationId xmlns:a16="http://schemas.microsoft.com/office/drawing/2014/main" id="{DD413BA1-70A0-4818-BEDD-FE1F4488C4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33843" y="2521975"/>
            <a:ext cx="2770156" cy="3485935"/>
          </a:xfrm>
          <a:prstGeom prst="rect">
            <a:avLst/>
          </a:prstGeom>
        </p:spPr>
      </p:pic>
    </p:spTree>
    <p:extLst>
      <p:ext uri="{BB962C8B-B14F-4D97-AF65-F5344CB8AC3E}">
        <p14:creationId xmlns:p14="http://schemas.microsoft.com/office/powerpoint/2010/main" val="23521292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15771" y="305669"/>
            <a:ext cx="7886700" cy="926761"/>
          </a:xfrm>
        </p:spPr>
        <p:txBody>
          <a:bodyPr>
            <a:normAutofit/>
          </a:bodyPr>
          <a:lstStyle>
            <a:lvl1pPr>
              <a:defRPr/>
            </a:lvl1pPr>
          </a:lstStyle>
          <a:p>
            <a:pPr algn="ctr"/>
            <a:endParaRPr lang="en-GB" b="1" dirty="0"/>
          </a:p>
        </p:txBody>
      </p:sp>
      <p:sp>
        <p:nvSpPr>
          <p:cNvPr id="5" name="Content Placeholder 2"/>
          <p:cNvSpPr>
            <a:spLocks noGrp="1"/>
          </p:cNvSpPr>
          <p:nvPr>
            <p:ph idx="1"/>
          </p:nvPr>
        </p:nvSpPr>
        <p:spPr>
          <a:xfrm>
            <a:off x="628650" y="1068946"/>
            <a:ext cx="7886700" cy="5215944"/>
          </a:xfrm>
        </p:spPr>
        <p:txBody>
          <a:bodyPr>
            <a:normAutofit/>
          </a:bodyPr>
          <a:lstStyle/>
          <a:p>
            <a:r>
              <a:rPr lang="en-GB" sz="3200" dirty="0" smtClean="0"/>
              <a:t>Local Plan</a:t>
            </a:r>
            <a:r>
              <a:rPr lang="en-GB" sz="3200" dirty="0"/>
              <a:t> </a:t>
            </a:r>
            <a:endParaRPr lang="en-GB" sz="3200" dirty="0" smtClean="0"/>
          </a:p>
          <a:p>
            <a:pPr lvl="1">
              <a:buFontTx/>
              <a:buChar char="-"/>
            </a:pPr>
            <a:endParaRPr lang="en-GB" sz="800" dirty="0" smtClean="0"/>
          </a:p>
          <a:p>
            <a:pPr lvl="1">
              <a:buFontTx/>
              <a:buChar char="-"/>
            </a:pPr>
            <a:r>
              <a:rPr lang="en-GB" dirty="0" smtClean="0"/>
              <a:t>Examination on Publication Draft May 2019</a:t>
            </a:r>
          </a:p>
          <a:p>
            <a:pPr lvl="1">
              <a:buFontTx/>
              <a:buChar char="-"/>
            </a:pPr>
            <a:r>
              <a:rPr lang="en-GB" dirty="0" smtClean="0"/>
              <a:t>Consulted on Modifications - Autumn 2019</a:t>
            </a:r>
          </a:p>
          <a:p>
            <a:pPr lvl="1">
              <a:buFontTx/>
              <a:buChar char="-"/>
            </a:pPr>
            <a:r>
              <a:rPr lang="en-GB" dirty="0" smtClean="0"/>
              <a:t>Adopt March 2020</a:t>
            </a:r>
          </a:p>
          <a:p>
            <a:pPr lvl="1">
              <a:buFontTx/>
              <a:buChar char="-"/>
            </a:pPr>
            <a:endParaRPr lang="en-GB" sz="1200" dirty="0" smtClean="0"/>
          </a:p>
          <a:p>
            <a:r>
              <a:rPr lang="en-GB" sz="3200" dirty="0" smtClean="0"/>
              <a:t>Gypsy &amp; Traveller </a:t>
            </a:r>
            <a:r>
              <a:rPr lang="en-GB" sz="3200" dirty="0"/>
              <a:t>&amp;</a:t>
            </a:r>
            <a:r>
              <a:rPr lang="en-GB" sz="3200" dirty="0" smtClean="0"/>
              <a:t> Travelling </a:t>
            </a:r>
            <a:r>
              <a:rPr lang="en-GB" sz="3200" dirty="0" err="1" smtClean="0"/>
              <a:t>Showpeople</a:t>
            </a:r>
            <a:r>
              <a:rPr lang="en-GB" sz="3200" dirty="0" smtClean="0"/>
              <a:t> SPD</a:t>
            </a:r>
          </a:p>
          <a:p>
            <a:pPr marL="457200" lvl="1" indent="0">
              <a:buNone/>
            </a:pPr>
            <a:endParaRPr lang="en-GB" sz="1000" dirty="0" smtClean="0"/>
          </a:p>
          <a:p>
            <a:pPr lvl="1">
              <a:buFontTx/>
              <a:buChar char="-"/>
            </a:pPr>
            <a:r>
              <a:rPr lang="en-GB" dirty="0" smtClean="0"/>
              <a:t>Consultation on 15 potential sites Aug / Sep 2019</a:t>
            </a:r>
          </a:p>
          <a:p>
            <a:pPr lvl="1">
              <a:buFontTx/>
              <a:buChar char="-"/>
            </a:pPr>
            <a:r>
              <a:rPr lang="en-GB" dirty="0" smtClean="0"/>
              <a:t>Regulation 19 Consultation – preferred sites Spring 2020</a:t>
            </a:r>
            <a:endParaRPr lang="en-GB" dirty="0"/>
          </a:p>
          <a:p>
            <a:pPr marL="0" indent="0">
              <a:buNone/>
            </a:pPr>
            <a:endParaRPr lang="en-GB" dirty="0" smtClean="0"/>
          </a:p>
          <a:p>
            <a:endParaRPr lang="en-GB" sz="3200" dirty="0"/>
          </a:p>
          <a:p>
            <a:pPr lvl="1">
              <a:buFontTx/>
              <a:buChar char="-"/>
            </a:pPr>
            <a:endParaRPr lang="en-GB" dirty="0"/>
          </a:p>
          <a:p>
            <a:pPr lvl="1">
              <a:buFontTx/>
              <a:buChar char="-"/>
            </a:pPr>
            <a:endParaRPr lang="en-GB" dirty="0"/>
          </a:p>
          <a:p>
            <a:pPr marL="457200" lvl="1" indent="0">
              <a:buNone/>
            </a:pPr>
            <a:endParaRPr lang="en-GB" dirty="0"/>
          </a:p>
          <a:p>
            <a:pPr marL="0" indent="0">
              <a:buNone/>
            </a:pPr>
            <a:endParaRPr lang="en-GB" dirty="0" smtClean="0"/>
          </a:p>
        </p:txBody>
      </p:sp>
    </p:spTree>
    <p:extLst>
      <p:ext uri="{BB962C8B-B14F-4D97-AF65-F5344CB8AC3E}">
        <p14:creationId xmlns:p14="http://schemas.microsoft.com/office/powerpoint/2010/main" val="38437233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Features - Wayfinding</a:t>
            </a:r>
            <a:endParaRPr lang="en-GB" sz="2800" b="1" i="1" dirty="0">
              <a:solidFill>
                <a:schemeClr val="bg1"/>
              </a:solidFill>
              <a:latin typeface="Calibri" panose="020F0502020204030204" pitchFamily="34" charset="0"/>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18" name="Text Placeholder 4"/>
          <p:cNvSpPr txBox="1">
            <a:spLocks/>
          </p:cNvSpPr>
          <p:nvPr/>
        </p:nvSpPr>
        <p:spPr>
          <a:xfrm>
            <a:off x="290512" y="1374300"/>
            <a:ext cx="8562975" cy="89265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r>
              <a:rPr lang="en-GB" dirty="0">
                <a:solidFill>
                  <a:srgbClr val="004877"/>
                </a:solidFill>
              </a:rPr>
              <a:t>Wayfinding gives you detailed information…….and it is connected.</a:t>
            </a:r>
          </a:p>
          <a:p>
            <a:pPr marL="457200" lvl="1" indent="0">
              <a:buNone/>
            </a:pPr>
            <a:r>
              <a:rPr lang="en-GB" dirty="0">
                <a:solidFill>
                  <a:srgbClr val="004877"/>
                </a:solidFill>
              </a:rPr>
              <a:t>Service providers can be linked to the Wayfinding platform to give detailed and real time  information.</a:t>
            </a:r>
          </a:p>
        </p:txBody>
      </p:sp>
      <p:pic>
        <p:nvPicPr>
          <p:cNvPr id="3" name="Picture 2">
            <a:extLst>
              <a:ext uri="{FF2B5EF4-FFF2-40B4-BE49-F238E27FC236}">
                <a16:creationId xmlns:a16="http://schemas.microsoft.com/office/drawing/2014/main" id="{B16A195B-FEBA-41AD-8A9B-9B8124E940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76436" y="2543243"/>
            <a:ext cx="5376864" cy="3010583"/>
          </a:xfrm>
          <a:prstGeom prst="rect">
            <a:avLst/>
          </a:prstGeom>
        </p:spPr>
      </p:pic>
      <p:pic>
        <p:nvPicPr>
          <p:cNvPr id="4" name="Picture 3">
            <a:extLst>
              <a:ext uri="{FF2B5EF4-FFF2-40B4-BE49-F238E27FC236}">
                <a16:creationId xmlns:a16="http://schemas.microsoft.com/office/drawing/2014/main" id="{C2F20A5A-391D-4AEF-9D34-BB1D625DED48}"/>
              </a:ext>
            </a:extLst>
          </p:cNvPr>
          <p:cNvPicPr>
            <a:picLocks noChangeAspect="1"/>
          </p:cNvPicPr>
          <p:nvPr/>
        </p:nvPicPr>
        <p:blipFill>
          <a:blip r:embed="rId4"/>
          <a:stretch>
            <a:fillRect/>
          </a:stretch>
        </p:blipFill>
        <p:spPr>
          <a:xfrm>
            <a:off x="179734" y="2363080"/>
            <a:ext cx="1796702" cy="1370248"/>
          </a:xfrm>
          <a:prstGeom prst="rect">
            <a:avLst/>
          </a:prstGeom>
        </p:spPr>
      </p:pic>
      <p:pic>
        <p:nvPicPr>
          <p:cNvPr id="5" name="Picture 4">
            <a:extLst>
              <a:ext uri="{FF2B5EF4-FFF2-40B4-BE49-F238E27FC236}">
                <a16:creationId xmlns:a16="http://schemas.microsoft.com/office/drawing/2014/main" id="{A4222981-4C91-49DB-BD39-3FEE93CC133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277852" y="2143162"/>
            <a:ext cx="1686414" cy="1810084"/>
          </a:xfrm>
          <a:prstGeom prst="rect">
            <a:avLst/>
          </a:prstGeom>
        </p:spPr>
      </p:pic>
      <p:pic>
        <p:nvPicPr>
          <p:cNvPr id="7" name="Picture 6">
            <a:extLst>
              <a:ext uri="{FF2B5EF4-FFF2-40B4-BE49-F238E27FC236}">
                <a16:creationId xmlns:a16="http://schemas.microsoft.com/office/drawing/2014/main" id="{A2E03931-2AC4-43EF-B07D-7426361E3CD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9734" y="5265832"/>
            <a:ext cx="2598755" cy="1506466"/>
          </a:xfrm>
          <a:prstGeom prst="rect">
            <a:avLst/>
          </a:prstGeom>
        </p:spPr>
      </p:pic>
      <p:pic>
        <p:nvPicPr>
          <p:cNvPr id="8" name="Picture 7">
            <a:extLst>
              <a:ext uri="{FF2B5EF4-FFF2-40B4-BE49-F238E27FC236}">
                <a16:creationId xmlns:a16="http://schemas.microsoft.com/office/drawing/2014/main" id="{098E4B6F-3C1D-4BBE-B2BF-32D716020C2E}"/>
              </a:ext>
            </a:extLst>
          </p:cNvPr>
          <p:cNvPicPr>
            <a:picLocks noChangeAspect="1"/>
          </p:cNvPicPr>
          <p:nvPr/>
        </p:nvPicPr>
        <p:blipFill>
          <a:blip r:embed="rId7"/>
          <a:stretch>
            <a:fillRect/>
          </a:stretch>
        </p:blipFill>
        <p:spPr>
          <a:xfrm>
            <a:off x="6600569" y="5232599"/>
            <a:ext cx="2363697" cy="1572932"/>
          </a:xfrm>
          <a:prstGeom prst="rect">
            <a:avLst/>
          </a:prstGeom>
        </p:spPr>
      </p:pic>
    </p:spTree>
    <p:extLst>
      <p:ext uri="{BB962C8B-B14F-4D97-AF65-F5344CB8AC3E}">
        <p14:creationId xmlns:p14="http://schemas.microsoft.com/office/powerpoint/2010/main" val="38123015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Features – Smart Parking</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pic>
        <p:nvPicPr>
          <p:cNvPr id="5" name="Picture 4">
            <a:extLst>
              <a:ext uri="{FF2B5EF4-FFF2-40B4-BE49-F238E27FC236}">
                <a16:creationId xmlns:a16="http://schemas.microsoft.com/office/drawing/2014/main" id="{A3D6EA29-A5D9-41CD-9788-E5F6744FEC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975" y="1468986"/>
            <a:ext cx="4280264" cy="2568159"/>
          </a:xfrm>
          <a:prstGeom prst="rect">
            <a:avLst/>
          </a:prstGeom>
        </p:spPr>
      </p:pic>
      <p:sp>
        <p:nvSpPr>
          <p:cNvPr id="2" name="Rectangle 1">
            <a:extLst>
              <a:ext uri="{FF2B5EF4-FFF2-40B4-BE49-F238E27FC236}">
                <a16:creationId xmlns:a16="http://schemas.microsoft.com/office/drawing/2014/main" id="{1F970E5A-CB50-462E-9079-3752504B6B4F}"/>
              </a:ext>
            </a:extLst>
          </p:cNvPr>
          <p:cNvSpPr/>
          <p:nvPr/>
        </p:nvSpPr>
        <p:spPr>
          <a:xfrm>
            <a:off x="4949349" y="1382061"/>
            <a:ext cx="3423126" cy="923330"/>
          </a:xfrm>
          <a:prstGeom prst="rect">
            <a:avLst/>
          </a:prstGeom>
        </p:spPr>
        <p:txBody>
          <a:bodyPr wrap="square">
            <a:spAutoFit/>
          </a:bodyPr>
          <a:lstStyle/>
          <a:p>
            <a:pPr marL="874713" lvl="1" indent="-342900">
              <a:buClr>
                <a:srgbClr val="E8005A"/>
              </a:buClr>
              <a:buFont typeface="Calibri" panose="020F0502020204030204" pitchFamily="34" charset="0"/>
              <a:buChar char="●"/>
              <a:tabLst>
                <a:tab pos="900113" algn="l"/>
              </a:tabLst>
            </a:pPr>
            <a:r>
              <a:rPr lang="en-GB" dirty="0">
                <a:solidFill>
                  <a:srgbClr val="004579"/>
                </a:solidFill>
              </a:rPr>
              <a:t> On street solutions</a:t>
            </a:r>
          </a:p>
          <a:p>
            <a:pPr marL="874713" lvl="1" indent="-342900">
              <a:buClr>
                <a:srgbClr val="E8005A"/>
              </a:buClr>
              <a:buFont typeface="Calibri" panose="020F0502020204030204" pitchFamily="34" charset="0"/>
              <a:buChar char="●"/>
              <a:tabLst>
                <a:tab pos="900113" algn="l"/>
              </a:tabLst>
            </a:pPr>
            <a:r>
              <a:rPr lang="en-GB" dirty="0">
                <a:solidFill>
                  <a:srgbClr val="004877"/>
                </a:solidFill>
              </a:rPr>
              <a:t> Carousel solutions</a:t>
            </a:r>
          </a:p>
          <a:p>
            <a:pPr marL="874713" lvl="1" indent="-342900">
              <a:buClr>
                <a:srgbClr val="E8005A"/>
              </a:buClr>
              <a:buFont typeface="Calibri" panose="020F0502020204030204" pitchFamily="34" charset="0"/>
              <a:buChar char="●"/>
              <a:tabLst>
                <a:tab pos="900113" algn="l"/>
              </a:tabLst>
            </a:pPr>
            <a:r>
              <a:rPr lang="en-GB" dirty="0">
                <a:solidFill>
                  <a:srgbClr val="004877"/>
                </a:solidFill>
              </a:rPr>
              <a:t> Multi-storey solutions</a:t>
            </a:r>
          </a:p>
        </p:txBody>
      </p:sp>
      <p:pic>
        <p:nvPicPr>
          <p:cNvPr id="4" name="Picture 3">
            <a:extLst>
              <a:ext uri="{FF2B5EF4-FFF2-40B4-BE49-F238E27FC236}">
                <a16:creationId xmlns:a16="http://schemas.microsoft.com/office/drawing/2014/main" id="{DB4D987B-91B9-4AAB-9368-05ADB8613EC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54279" y="2305391"/>
            <a:ext cx="2457468" cy="2104684"/>
          </a:xfrm>
          <a:prstGeom prst="rect">
            <a:avLst/>
          </a:prstGeom>
        </p:spPr>
      </p:pic>
      <p:sp>
        <p:nvSpPr>
          <p:cNvPr id="3" name="Rectangle 2">
            <a:extLst>
              <a:ext uri="{FF2B5EF4-FFF2-40B4-BE49-F238E27FC236}">
                <a16:creationId xmlns:a16="http://schemas.microsoft.com/office/drawing/2014/main" id="{29DF36D9-300D-42A0-AD03-555B9FB49D10}"/>
              </a:ext>
            </a:extLst>
          </p:cNvPr>
          <p:cNvSpPr/>
          <p:nvPr/>
        </p:nvSpPr>
        <p:spPr>
          <a:xfrm>
            <a:off x="0" y="4237371"/>
            <a:ext cx="3165951" cy="1200329"/>
          </a:xfrm>
          <a:prstGeom prst="rect">
            <a:avLst/>
          </a:prstGeom>
        </p:spPr>
        <p:txBody>
          <a:bodyPr wrap="square">
            <a:spAutoFit/>
          </a:bodyPr>
          <a:lstStyle/>
          <a:p>
            <a:pPr marL="874713" lvl="1" indent="-342900">
              <a:buClr>
                <a:srgbClr val="E8005A"/>
              </a:buClr>
              <a:buFont typeface="Calibri" panose="020F0502020204030204" pitchFamily="34" charset="0"/>
              <a:buChar char="●"/>
              <a:tabLst>
                <a:tab pos="900113" algn="l"/>
              </a:tabLst>
            </a:pPr>
            <a:r>
              <a:rPr lang="en-GB" dirty="0">
                <a:solidFill>
                  <a:srgbClr val="004579"/>
                </a:solidFill>
              </a:rPr>
              <a:t>Real time availability</a:t>
            </a:r>
          </a:p>
          <a:p>
            <a:pPr marL="874713" lvl="1" indent="-342900">
              <a:buClr>
                <a:srgbClr val="E8005A"/>
              </a:buClr>
              <a:buFont typeface="Calibri" panose="020F0502020204030204" pitchFamily="34" charset="0"/>
              <a:buChar char="●"/>
              <a:tabLst>
                <a:tab pos="900113" algn="l"/>
              </a:tabLst>
            </a:pPr>
            <a:r>
              <a:rPr lang="en-GB" dirty="0">
                <a:solidFill>
                  <a:srgbClr val="004579"/>
                </a:solidFill>
              </a:rPr>
              <a:t>Pre-booking</a:t>
            </a:r>
          </a:p>
          <a:p>
            <a:pPr marL="874713" lvl="1" indent="-342900">
              <a:buClr>
                <a:srgbClr val="E8005A"/>
              </a:buClr>
              <a:buFont typeface="Calibri" panose="020F0502020204030204" pitchFamily="34" charset="0"/>
              <a:buChar char="●"/>
              <a:tabLst>
                <a:tab pos="900113" algn="l"/>
              </a:tabLst>
            </a:pPr>
            <a:r>
              <a:rPr lang="en-GB" dirty="0">
                <a:solidFill>
                  <a:srgbClr val="004579"/>
                </a:solidFill>
              </a:rPr>
              <a:t>Space signage</a:t>
            </a:r>
          </a:p>
          <a:p>
            <a:pPr marL="531813" lvl="1">
              <a:buClr>
                <a:srgbClr val="E8005A"/>
              </a:buClr>
              <a:tabLst>
                <a:tab pos="900113" algn="l"/>
              </a:tabLst>
            </a:pPr>
            <a:endParaRPr lang="en-GB" dirty="0">
              <a:solidFill>
                <a:srgbClr val="004877"/>
              </a:solidFill>
            </a:endParaRPr>
          </a:p>
        </p:txBody>
      </p:sp>
      <p:pic>
        <p:nvPicPr>
          <p:cNvPr id="6" name="Picture 5">
            <a:extLst>
              <a:ext uri="{FF2B5EF4-FFF2-40B4-BE49-F238E27FC236}">
                <a16:creationId xmlns:a16="http://schemas.microsoft.com/office/drawing/2014/main" id="{28119B29-2D6A-462B-BFDD-8969F1B4DD77}"/>
              </a:ext>
            </a:extLst>
          </p:cNvPr>
          <p:cNvPicPr>
            <a:picLocks noChangeAspect="1"/>
          </p:cNvPicPr>
          <p:nvPr/>
        </p:nvPicPr>
        <p:blipFill>
          <a:blip r:embed="rId5"/>
          <a:stretch>
            <a:fillRect/>
          </a:stretch>
        </p:blipFill>
        <p:spPr>
          <a:xfrm>
            <a:off x="3165951" y="4495660"/>
            <a:ext cx="3889817" cy="2283442"/>
          </a:xfrm>
          <a:prstGeom prst="rect">
            <a:avLst/>
          </a:prstGeom>
        </p:spPr>
      </p:pic>
    </p:spTree>
    <p:extLst>
      <p:ext uri="{BB962C8B-B14F-4D97-AF65-F5344CB8AC3E}">
        <p14:creationId xmlns:p14="http://schemas.microsoft.com/office/powerpoint/2010/main" val="25749570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Features - Location Based Services</a:t>
            </a:r>
            <a:endParaRPr lang="en-GB" sz="2800" b="1" i="1" dirty="0">
              <a:solidFill>
                <a:schemeClr val="bg1"/>
              </a:solidFill>
              <a:latin typeface="Calibri" panose="020F0502020204030204" pitchFamily="34" charset="0"/>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18" name="Text Placeholder 4"/>
          <p:cNvSpPr txBox="1">
            <a:spLocks/>
          </p:cNvSpPr>
          <p:nvPr/>
        </p:nvSpPr>
        <p:spPr>
          <a:xfrm>
            <a:off x="295275" y="1717200"/>
            <a:ext cx="8562975" cy="387838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004877"/>
              </a:buClr>
              <a:buNone/>
              <a:tabLst>
                <a:tab pos="531813" algn="l"/>
              </a:tabLst>
            </a:pPr>
            <a:r>
              <a:rPr lang="en-GB" dirty="0">
                <a:solidFill>
                  <a:srgbClr val="004579"/>
                </a:solidFill>
              </a:rPr>
              <a:t>Providing citizens with detailed real time information:</a:t>
            </a:r>
          </a:p>
          <a:p>
            <a:pPr marL="900113" lvl="1" indent="-368300">
              <a:buClr>
                <a:srgbClr val="E8005A"/>
              </a:buClr>
              <a:buFont typeface="Calibri" panose="020F0502020204030204" pitchFamily="34" charset="0"/>
              <a:buChar char="●"/>
            </a:pPr>
            <a:r>
              <a:rPr lang="en-GB" dirty="0">
                <a:solidFill>
                  <a:srgbClr val="004877"/>
                </a:solidFill>
              </a:rPr>
              <a:t>Parking.</a:t>
            </a:r>
          </a:p>
          <a:p>
            <a:pPr marL="900113" lvl="1" indent="-368300">
              <a:buClr>
                <a:srgbClr val="E8005A"/>
              </a:buClr>
              <a:buFont typeface="Calibri" panose="020F0502020204030204" pitchFamily="34" charset="0"/>
              <a:buChar char="●"/>
            </a:pPr>
            <a:r>
              <a:rPr lang="en-GB" dirty="0">
                <a:solidFill>
                  <a:srgbClr val="004877"/>
                </a:solidFill>
              </a:rPr>
              <a:t>Transport.</a:t>
            </a:r>
          </a:p>
          <a:p>
            <a:pPr marL="900113" lvl="1" indent="-368300">
              <a:buClr>
                <a:srgbClr val="E8005A"/>
              </a:buClr>
              <a:buFont typeface="Calibri" panose="020F0502020204030204" pitchFamily="34" charset="0"/>
              <a:buChar char="●"/>
            </a:pPr>
            <a:r>
              <a:rPr lang="en-GB" dirty="0">
                <a:solidFill>
                  <a:srgbClr val="004877"/>
                </a:solidFill>
              </a:rPr>
              <a:t>Appointments.</a:t>
            </a:r>
          </a:p>
          <a:p>
            <a:pPr marL="900113" lvl="1" indent="-368300">
              <a:buClr>
                <a:srgbClr val="E8005A"/>
              </a:buClr>
              <a:buFont typeface="Calibri" panose="020F0502020204030204" pitchFamily="34" charset="0"/>
              <a:buChar char="●"/>
            </a:pPr>
            <a:r>
              <a:rPr lang="en-GB" dirty="0">
                <a:solidFill>
                  <a:srgbClr val="004877"/>
                </a:solidFill>
              </a:rPr>
              <a:t>Retail and leisure services.</a:t>
            </a:r>
          </a:p>
          <a:p>
            <a:pPr marL="457200" lvl="1" indent="0">
              <a:buNone/>
            </a:pPr>
            <a:endParaRPr lang="en-GB" dirty="0">
              <a:solidFill>
                <a:srgbClr val="004877"/>
              </a:solidFill>
            </a:endParaRPr>
          </a:p>
          <a:p>
            <a:pPr marL="0" indent="0">
              <a:buNone/>
            </a:pPr>
            <a:r>
              <a:rPr lang="en-GB" dirty="0">
                <a:solidFill>
                  <a:srgbClr val="004579"/>
                </a:solidFill>
              </a:rPr>
              <a:t>Relies on service providers connecting to the wayfinding platform.  Simple and cost effective.</a:t>
            </a:r>
          </a:p>
          <a:p>
            <a:pPr marL="457200" lvl="1" indent="0">
              <a:buNone/>
            </a:pPr>
            <a:endParaRPr lang="en-GB" dirty="0">
              <a:solidFill>
                <a:srgbClr val="004579"/>
              </a:solidFill>
            </a:endParaRPr>
          </a:p>
          <a:p>
            <a:pPr marL="0" indent="0">
              <a:buNone/>
            </a:pPr>
            <a:r>
              <a:rPr lang="en-GB" dirty="0">
                <a:solidFill>
                  <a:srgbClr val="004579"/>
                </a:solidFill>
              </a:rPr>
              <a:t>Citizens can opt into preferred services.</a:t>
            </a:r>
          </a:p>
          <a:p>
            <a:pPr marL="800100" lvl="1" indent="-342900"/>
            <a:endParaRPr lang="en-GB" dirty="0"/>
          </a:p>
        </p:txBody>
      </p:sp>
    </p:spTree>
    <p:extLst>
      <p:ext uri="{BB962C8B-B14F-4D97-AF65-F5344CB8AC3E}">
        <p14:creationId xmlns:p14="http://schemas.microsoft.com/office/powerpoint/2010/main" val="12224783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Features - Location Based Services</a:t>
            </a:r>
            <a:endParaRPr lang="en-GB" sz="2800" b="1" i="1" dirty="0">
              <a:solidFill>
                <a:schemeClr val="bg1"/>
              </a:solidFill>
              <a:latin typeface="Calibri" panose="020F0502020204030204" pitchFamily="34" charset="0"/>
            </a:endParaRP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18" name="Text Placeholder 4"/>
          <p:cNvSpPr txBox="1">
            <a:spLocks/>
          </p:cNvSpPr>
          <p:nvPr/>
        </p:nvSpPr>
        <p:spPr>
          <a:xfrm>
            <a:off x="623887" y="1717200"/>
            <a:ext cx="8234363" cy="38783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dirty="0"/>
          </a:p>
        </p:txBody>
      </p:sp>
      <p:pic>
        <p:nvPicPr>
          <p:cNvPr id="2" name="Picture 1">
            <a:extLst>
              <a:ext uri="{FF2B5EF4-FFF2-40B4-BE49-F238E27FC236}">
                <a16:creationId xmlns:a16="http://schemas.microsoft.com/office/drawing/2014/main" id="{40AA3E81-E75E-4025-BDBF-B8EF1BBC5B2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1925" y="1476375"/>
            <a:ext cx="4238625" cy="2543175"/>
          </a:xfrm>
          <a:prstGeom prst="rect">
            <a:avLst/>
          </a:prstGeom>
        </p:spPr>
      </p:pic>
      <p:pic>
        <p:nvPicPr>
          <p:cNvPr id="3" name="Picture 2">
            <a:extLst>
              <a:ext uri="{FF2B5EF4-FFF2-40B4-BE49-F238E27FC236}">
                <a16:creationId xmlns:a16="http://schemas.microsoft.com/office/drawing/2014/main" id="{FCF6FB35-A9B9-40FF-B9F1-01D5884227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76799" y="1329302"/>
            <a:ext cx="3057525" cy="2374078"/>
          </a:xfrm>
          <a:prstGeom prst="rect">
            <a:avLst/>
          </a:prstGeom>
        </p:spPr>
      </p:pic>
      <p:pic>
        <p:nvPicPr>
          <p:cNvPr id="5" name="Picture 4">
            <a:extLst>
              <a:ext uri="{FF2B5EF4-FFF2-40B4-BE49-F238E27FC236}">
                <a16:creationId xmlns:a16="http://schemas.microsoft.com/office/drawing/2014/main" id="{4ACCCE23-7EF2-4C45-A961-079C7D638ECF}"/>
              </a:ext>
            </a:extLst>
          </p:cNvPr>
          <p:cNvPicPr>
            <a:picLocks noChangeAspect="1"/>
          </p:cNvPicPr>
          <p:nvPr/>
        </p:nvPicPr>
        <p:blipFill>
          <a:blip r:embed="rId5"/>
          <a:stretch>
            <a:fillRect/>
          </a:stretch>
        </p:blipFill>
        <p:spPr>
          <a:xfrm>
            <a:off x="4743452" y="3944205"/>
            <a:ext cx="3860007" cy="2265943"/>
          </a:xfrm>
          <a:prstGeom prst="rect">
            <a:avLst/>
          </a:prstGeom>
        </p:spPr>
      </p:pic>
      <p:pic>
        <p:nvPicPr>
          <p:cNvPr id="6" name="Picture 5">
            <a:extLst>
              <a:ext uri="{FF2B5EF4-FFF2-40B4-BE49-F238E27FC236}">
                <a16:creationId xmlns:a16="http://schemas.microsoft.com/office/drawing/2014/main" id="{86FF6A18-83D0-43A3-8F23-0DBBAE772222}"/>
              </a:ext>
            </a:extLst>
          </p:cNvPr>
          <p:cNvPicPr>
            <a:picLocks noChangeAspect="1"/>
          </p:cNvPicPr>
          <p:nvPr/>
        </p:nvPicPr>
        <p:blipFill>
          <a:blip r:embed="rId6"/>
          <a:stretch>
            <a:fillRect/>
          </a:stretch>
        </p:blipFill>
        <p:spPr>
          <a:xfrm>
            <a:off x="540541" y="4158921"/>
            <a:ext cx="3662370" cy="2437141"/>
          </a:xfrm>
          <a:prstGeom prst="rect">
            <a:avLst/>
          </a:prstGeom>
        </p:spPr>
      </p:pic>
    </p:spTree>
    <p:extLst>
      <p:ext uri="{BB962C8B-B14F-4D97-AF65-F5344CB8AC3E}">
        <p14:creationId xmlns:p14="http://schemas.microsoft.com/office/powerpoint/2010/main" val="5902808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Features – Energy Storage</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2" name="Rectangle 1">
            <a:extLst>
              <a:ext uri="{FF2B5EF4-FFF2-40B4-BE49-F238E27FC236}">
                <a16:creationId xmlns:a16="http://schemas.microsoft.com/office/drawing/2014/main" id="{D1CAE472-FE7E-4747-B339-0500B33AB96B}"/>
              </a:ext>
            </a:extLst>
          </p:cNvPr>
          <p:cNvSpPr/>
          <p:nvPr/>
        </p:nvSpPr>
        <p:spPr>
          <a:xfrm>
            <a:off x="161924" y="1395056"/>
            <a:ext cx="8772525" cy="2308324"/>
          </a:xfrm>
          <a:prstGeom prst="rect">
            <a:avLst/>
          </a:prstGeom>
        </p:spPr>
        <p:txBody>
          <a:bodyPr wrap="square">
            <a:spAutoFit/>
          </a:bodyPr>
          <a:lstStyle/>
          <a:p>
            <a:pPr algn="ctr" fontAlgn="base"/>
            <a:r>
              <a:rPr lang="en-GB" b="1" i="1" dirty="0">
                <a:solidFill>
                  <a:srgbClr val="004877"/>
                </a:solidFill>
                <a:latin typeface="inherit"/>
              </a:rPr>
              <a:t>‘2018.  What is thought to be Europe's largest community energy battery has been lifted into place in Nottingham’.</a:t>
            </a:r>
          </a:p>
          <a:p>
            <a:pPr algn="ctr" fontAlgn="base"/>
            <a:endParaRPr lang="en-GB" b="1" i="1" dirty="0">
              <a:solidFill>
                <a:srgbClr val="004877"/>
              </a:solidFill>
              <a:latin typeface="inherit"/>
            </a:endParaRPr>
          </a:p>
          <a:p>
            <a:pPr fontAlgn="base"/>
            <a:r>
              <a:rPr lang="en-GB" dirty="0">
                <a:solidFill>
                  <a:srgbClr val="004877"/>
                </a:solidFill>
                <a:latin typeface="inherit"/>
              </a:rPr>
              <a:t>The two-megawatt-hour battery is part of a renewable energy network in a 500-home development in the Trent Basin.</a:t>
            </a:r>
          </a:p>
          <a:p>
            <a:pPr fontAlgn="base"/>
            <a:endParaRPr lang="en-GB" dirty="0">
              <a:solidFill>
                <a:srgbClr val="004877"/>
              </a:solidFill>
              <a:latin typeface="inherit"/>
            </a:endParaRPr>
          </a:p>
          <a:p>
            <a:pPr fontAlgn="base"/>
            <a:r>
              <a:rPr lang="en-GB" dirty="0">
                <a:solidFill>
                  <a:srgbClr val="004877"/>
                </a:solidFill>
                <a:latin typeface="inherit"/>
              </a:rPr>
              <a:t>Solar panels, heat stores and ground source heat pumps will supply power at the site which is 30% cheaper than normal.</a:t>
            </a:r>
            <a:endParaRPr lang="en-GB" u="none" strike="noStrike" dirty="0">
              <a:solidFill>
                <a:srgbClr val="004877"/>
              </a:solidFill>
              <a:effectLst/>
              <a:latin typeface="inherit"/>
            </a:endParaRPr>
          </a:p>
        </p:txBody>
      </p:sp>
      <p:pic>
        <p:nvPicPr>
          <p:cNvPr id="3" name="Picture 2">
            <a:extLst>
              <a:ext uri="{FF2B5EF4-FFF2-40B4-BE49-F238E27FC236}">
                <a16:creationId xmlns:a16="http://schemas.microsoft.com/office/drawing/2014/main" id="{38C3617F-94C9-4C7B-9217-4405556D4032}"/>
              </a:ext>
            </a:extLst>
          </p:cNvPr>
          <p:cNvPicPr>
            <a:picLocks noChangeAspect="1"/>
          </p:cNvPicPr>
          <p:nvPr/>
        </p:nvPicPr>
        <p:blipFill>
          <a:blip r:embed="rId3"/>
          <a:stretch>
            <a:fillRect/>
          </a:stretch>
        </p:blipFill>
        <p:spPr>
          <a:xfrm>
            <a:off x="1733550" y="3743951"/>
            <a:ext cx="5181600" cy="2912687"/>
          </a:xfrm>
          <a:prstGeom prst="rect">
            <a:avLst/>
          </a:prstGeom>
        </p:spPr>
      </p:pic>
    </p:spTree>
    <p:extLst>
      <p:ext uri="{BB962C8B-B14F-4D97-AF65-F5344CB8AC3E}">
        <p14:creationId xmlns:p14="http://schemas.microsoft.com/office/powerpoint/2010/main" val="7557639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Features – Urban Farming</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pic>
        <p:nvPicPr>
          <p:cNvPr id="2" name="Picture 1">
            <a:extLst>
              <a:ext uri="{FF2B5EF4-FFF2-40B4-BE49-F238E27FC236}">
                <a16:creationId xmlns:a16="http://schemas.microsoft.com/office/drawing/2014/main" id="{F7C14CFA-2798-423F-9599-276D309323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0729" y="2534718"/>
            <a:ext cx="2586250" cy="1956525"/>
          </a:xfrm>
          <a:prstGeom prst="rect">
            <a:avLst/>
          </a:prstGeom>
        </p:spPr>
      </p:pic>
      <p:pic>
        <p:nvPicPr>
          <p:cNvPr id="3" name="Picture 2">
            <a:extLst>
              <a:ext uri="{FF2B5EF4-FFF2-40B4-BE49-F238E27FC236}">
                <a16:creationId xmlns:a16="http://schemas.microsoft.com/office/drawing/2014/main" id="{F58D3D27-838B-41BC-8916-6BAC4A79833C}"/>
              </a:ext>
            </a:extLst>
          </p:cNvPr>
          <p:cNvPicPr>
            <a:picLocks noChangeAspect="1"/>
          </p:cNvPicPr>
          <p:nvPr/>
        </p:nvPicPr>
        <p:blipFill>
          <a:blip r:embed="rId4"/>
          <a:stretch>
            <a:fillRect/>
          </a:stretch>
        </p:blipFill>
        <p:spPr>
          <a:xfrm>
            <a:off x="5687352" y="2356655"/>
            <a:ext cx="3300318" cy="4406095"/>
          </a:xfrm>
          <a:prstGeom prst="rect">
            <a:avLst/>
          </a:prstGeom>
        </p:spPr>
      </p:pic>
      <p:sp>
        <p:nvSpPr>
          <p:cNvPr id="4" name="Rectangle 3">
            <a:extLst>
              <a:ext uri="{FF2B5EF4-FFF2-40B4-BE49-F238E27FC236}">
                <a16:creationId xmlns:a16="http://schemas.microsoft.com/office/drawing/2014/main" id="{EDB6A3A0-C2AB-4693-9EAB-4506A74A27A9}"/>
              </a:ext>
            </a:extLst>
          </p:cNvPr>
          <p:cNvSpPr/>
          <p:nvPr/>
        </p:nvSpPr>
        <p:spPr>
          <a:xfrm>
            <a:off x="246441" y="1156326"/>
            <a:ext cx="8440031" cy="1200329"/>
          </a:xfrm>
          <a:prstGeom prst="rect">
            <a:avLst/>
          </a:prstGeom>
        </p:spPr>
        <p:txBody>
          <a:bodyPr wrap="square">
            <a:spAutoFit/>
          </a:bodyPr>
          <a:lstStyle/>
          <a:p>
            <a:pPr marL="874713" lvl="1" indent="-342900">
              <a:buClr>
                <a:srgbClr val="E8005A"/>
              </a:buClr>
              <a:buFont typeface="Calibri" panose="020F0502020204030204" pitchFamily="34" charset="0"/>
              <a:buChar char="●"/>
              <a:tabLst>
                <a:tab pos="900113" algn="l"/>
              </a:tabLst>
            </a:pPr>
            <a:endParaRPr lang="en-GB" dirty="0">
              <a:solidFill>
                <a:srgbClr val="004579"/>
              </a:solidFill>
            </a:endParaRPr>
          </a:p>
          <a:p>
            <a:pPr marL="874713" lvl="1" indent="-342900">
              <a:buClr>
                <a:srgbClr val="E8005A"/>
              </a:buClr>
              <a:buFont typeface="Calibri" panose="020F0502020204030204" pitchFamily="34" charset="0"/>
              <a:buChar char="●"/>
              <a:tabLst>
                <a:tab pos="900113" algn="l"/>
              </a:tabLst>
            </a:pPr>
            <a:r>
              <a:rPr lang="en-GB" dirty="0">
                <a:solidFill>
                  <a:srgbClr val="004877"/>
                </a:solidFill>
              </a:rPr>
              <a:t> Vertical ‘multi storey’ farming solutions, increased yield per m2 of space </a:t>
            </a:r>
          </a:p>
          <a:p>
            <a:pPr marL="874713" lvl="1" indent="-342900">
              <a:buClr>
                <a:srgbClr val="E8005A"/>
              </a:buClr>
              <a:buFont typeface="Calibri" panose="020F0502020204030204" pitchFamily="34" charset="0"/>
              <a:buChar char="●"/>
              <a:tabLst>
                <a:tab pos="900113" algn="l"/>
              </a:tabLst>
            </a:pPr>
            <a:r>
              <a:rPr lang="en-GB" dirty="0">
                <a:solidFill>
                  <a:srgbClr val="004877"/>
                </a:solidFill>
              </a:rPr>
              <a:t> Pick ‘n’ place robots for harvesting</a:t>
            </a:r>
          </a:p>
          <a:p>
            <a:pPr marL="874713" lvl="1" indent="-342900">
              <a:buClr>
                <a:srgbClr val="E8005A"/>
              </a:buClr>
              <a:buFont typeface="Calibri" panose="020F0502020204030204" pitchFamily="34" charset="0"/>
              <a:buChar char="●"/>
              <a:tabLst>
                <a:tab pos="900113" algn="l"/>
              </a:tabLst>
            </a:pPr>
            <a:r>
              <a:rPr lang="en-GB" dirty="0">
                <a:solidFill>
                  <a:srgbClr val="004877"/>
                </a:solidFill>
              </a:rPr>
              <a:t> Use of ‘dead space’</a:t>
            </a:r>
          </a:p>
        </p:txBody>
      </p:sp>
      <p:pic>
        <p:nvPicPr>
          <p:cNvPr id="8" name="Picture 7">
            <a:extLst>
              <a:ext uri="{FF2B5EF4-FFF2-40B4-BE49-F238E27FC236}">
                <a16:creationId xmlns:a16="http://schemas.microsoft.com/office/drawing/2014/main" id="{A74F210A-EF1F-423E-8E6D-F7DF228AD8B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91115" y="4669306"/>
            <a:ext cx="2851727" cy="1955992"/>
          </a:xfrm>
          <a:prstGeom prst="rect">
            <a:avLst/>
          </a:prstGeom>
        </p:spPr>
      </p:pic>
    </p:spTree>
    <p:extLst>
      <p:ext uri="{BB962C8B-B14F-4D97-AF65-F5344CB8AC3E}">
        <p14:creationId xmlns:p14="http://schemas.microsoft.com/office/powerpoint/2010/main" val="39560300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Example - Glasgow</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3" name="Rectangle 2">
            <a:extLst>
              <a:ext uri="{FF2B5EF4-FFF2-40B4-BE49-F238E27FC236}">
                <a16:creationId xmlns:a16="http://schemas.microsoft.com/office/drawing/2014/main" id="{37411A56-998E-41F9-8CC7-18EC9D6AFF27}"/>
              </a:ext>
            </a:extLst>
          </p:cNvPr>
          <p:cNvSpPr/>
          <p:nvPr/>
        </p:nvSpPr>
        <p:spPr>
          <a:xfrm>
            <a:off x="459581" y="1419224"/>
            <a:ext cx="8224838" cy="5878532"/>
          </a:xfrm>
          <a:prstGeom prst="rect">
            <a:avLst/>
          </a:prstGeom>
        </p:spPr>
        <p:txBody>
          <a:bodyPr wrap="square">
            <a:spAutoFit/>
          </a:bodyPr>
          <a:lstStyle/>
          <a:p>
            <a:pPr marL="442913" indent="-368300">
              <a:buClr>
                <a:srgbClr val="E8005A"/>
              </a:buClr>
              <a:buFont typeface="Calibri" panose="020F0502020204030204" pitchFamily="34" charset="0"/>
              <a:buChar char="●"/>
            </a:pPr>
            <a:r>
              <a:rPr lang="en-GB" sz="2000" dirty="0">
                <a:solidFill>
                  <a:srgbClr val="004877"/>
                </a:solidFill>
              </a:rPr>
              <a:t>2013, Glasgow won £24m from the Technology Strategy Board (now known as Innovate UK) to explore innovative ways to use technology and data to make life in the city safer, smarter and more sustainable.</a:t>
            </a:r>
          </a:p>
          <a:p>
            <a:pPr marL="74613">
              <a:buClr>
                <a:srgbClr val="E8005A"/>
              </a:buClr>
            </a:pPr>
            <a:endParaRPr lang="en-GB" sz="2000" dirty="0">
              <a:solidFill>
                <a:srgbClr val="004877"/>
              </a:solidFill>
            </a:endParaRPr>
          </a:p>
          <a:p>
            <a:pPr marL="442913" indent="-368300">
              <a:buClr>
                <a:srgbClr val="E8005A"/>
              </a:buClr>
              <a:buFont typeface="Calibri" panose="020F0502020204030204" pitchFamily="34" charset="0"/>
              <a:buChar char="●"/>
            </a:pPr>
            <a:r>
              <a:rPr lang="en-GB" sz="2000" dirty="0">
                <a:solidFill>
                  <a:srgbClr val="004877"/>
                </a:solidFill>
              </a:rPr>
              <a:t>Glasgow has been developing a series of initiatives to showcase the exciting potential offered by smart city technology, exploring ways to harness the power of data and technology to make the city </a:t>
            </a:r>
            <a:r>
              <a:rPr lang="en-GB" sz="2000" b="1" i="1" dirty="0">
                <a:solidFill>
                  <a:srgbClr val="004877"/>
                </a:solidFill>
              </a:rPr>
              <a:t>a better place to live, work and play.</a:t>
            </a:r>
          </a:p>
          <a:p>
            <a:pPr marL="74613">
              <a:buClr>
                <a:srgbClr val="E8005A"/>
              </a:buClr>
            </a:pPr>
            <a:endParaRPr lang="en-GB" sz="2000" b="1" i="1" dirty="0">
              <a:solidFill>
                <a:srgbClr val="004877"/>
              </a:solidFill>
            </a:endParaRPr>
          </a:p>
          <a:p>
            <a:pPr marL="442913" indent="-368300">
              <a:buClr>
                <a:srgbClr val="E8005A"/>
              </a:buClr>
              <a:buFont typeface="Calibri" panose="020F0502020204030204" pitchFamily="34" charset="0"/>
              <a:buChar char="●"/>
            </a:pPr>
            <a:r>
              <a:rPr lang="en-GB" sz="2000" dirty="0">
                <a:solidFill>
                  <a:srgbClr val="004877"/>
                </a:solidFill>
              </a:rPr>
              <a:t>Areas of Focus:</a:t>
            </a:r>
          </a:p>
          <a:p>
            <a:pPr marL="74613">
              <a:buClr>
                <a:srgbClr val="E8005A"/>
              </a:buClr>
            </a:pPr>
            <a:endParaRPr lang="en-GB" sz="2000" dirty="0">
              <a:solidFill>
                <a:srgbClr val="004877"/>
              </a:solidFill>
            </a:endParaRPr>
          </a:p>
          <a:p>
            <a:pPr marL="900113" lvl="1" indent="-368300">
              <a:buClr>
                <a:srgbClr val="E8005A"/>
              </a:buClr>
              <a:buFont typeface="Calibri" panose="020F0502020204030204" pitchFamily="34" charset="0"/>
              <a:buChar char="●"/>
            </a:pPr>
            <a:r>
              <a:rPr lang="en-GB" sz="2000" dirty="0">
                <a:solidFill>
                  <a:srgbClr val="004877"/>
                </a:solidFill>
              </a:rPr>
              <a:t>Transport</a:t>
            </a:r>
          </a:p>
          <a:p>
            <a:pPr marL="900113" lvl="1" indent="-368300">
              <a:buClr>
                <a:srgbClr val="E8005A"/>
              </a:buClr>
              <a:buFont typeface="Calibri" panose="020F0502020204030204" pitchFamily="34" charset="0"/>
              <a:buChar char="●"/>
            </a:pPr>
            <a:r>
              <a:rPr lang="en-GB" sz="2000" dirty="0">
                <a:solidFill>
                  <a:srgbClr val="004877"/>
                </a:solidFill>
              </a:rPr>
              <a:t>Health</a:t>
            </a:r>
          </a:p>
          <a:p>
            <a:pPr marL="900113" lvl="1" indent="-368300">
              <a:buClr>
                <a:srgbClr val="E8005A"/>
              </a:buClr>
              <a:buFont typeface="Calibri" panose="020F0502020204030204" pitchFamily="34" charset="0"/>
              <a:buChar char="●"/>
            </a:pPr>
            <a:r>
              <a:rPr lang="en-GB" sz="2000" dirty="0">
                <a:solidFill>
                  <a:srgbClr val="004877"/>
                </a:solidFill>
              </a:rPr>
              <a:t>Energy</a:t>
            </a:r>
          </a:p>
          <a:p>
            <a:pPr marL="900113" lvl="1" indent="-368300">
              <a:buClr>
                <a:srgbClr val="E8005A"/>
              </a:buClr>
              <a:buFont typeface="Calibri" panose="020F0502020204030204" pitchFamily="34" charset="0"/>
              <a:buChar char="●"/>
            </a:pPr>
            <a:r>
              <a:rPr lang="en-GB" sz="2000" dirty="0">
                <a:solidFill>
                  <a:srgbClr val="004877"/>
                </a:solidFill>
              </a:rPr>
              <a:t>Public safety</a:t>
            </a:r>
          </a:p>
          <a:p>
            <a:pPr marL="531813" lvl="1">
              <a:buClr>
                <a:srgbClr val="E8005A"/>
              </a:buClr>
            </a:pPr>
            <a:endParaRPr lang="en-GB" sz="2000" dirty="0">
              <a:solidFill>
                <a:srgbClr val="004877"/>
              </a:solidFill>
            </a:endParaRPr>
          </a:p>
          <a:p>
            <a:pPr marL="531813" lvl="1">
              <a:buClr>
                <a:srgbClr val="E8005A"/>
              </a:buClr>
            </a:pPr>
            <a:endParaRPr lang="en-GB" sz="2000" dirty="0">
              <a:solidFill>
                <a:srgbClr val="004877"/>
              </a:solidFill>
            </a:endParaRPr>
          </a:p>
          <a:p>
            <a:pPr lvl="1"/>
            <a:endParaRPr lang="en-GB" dirty="0">
              <a:solidFill>
                <a:srgbClr val="004877"/>
              </a:solidFill>
            </a:endParaRPr>
          </a:p>
          <a:p>
            <a:endParaRPr lang="en-GB" dirty="0">
              <a:solidFill>
                <a:srgbClr val="004877"/>
              </a:solidFill>
            </a:endParaRPr>
          </a:p>
        </p:txBody>
      </p:sp>
    </p:spTree>
    <p:extLst>
      <p:ext uri="{BB962C8B-B14F-4D97-AF65-F5344CB8AC3E}">
        <p14:creationId xmlns:p14="http://schemas.microsoft.com/office/powerpoint/2010/main" val="3408526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Example - Glasgow</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pic>
        <p:nvPicPr>
          <p:cNvPr id="2" name="Picture 1">
            <a:extLst>
              <a:ext uri="{FF2B5EF4-FFF2-40B4-BE49-F238E27FC236}">
                <a16:creationId xmlns:a16="http://schemas.microsoft.com/office/drawing/2014/main" id="{762F5620-FD4F-4B05-9F2A-88779543A856}"/>
              </a:ext>
            </a:extLst>
          </p:cNvPr>
          <p:cNvPicPr>
            <a:picLocks noChangeAspect="1"/>
          </p:cNvPicPr>
          <p:nvPr/>
        </p:nvPicPr>
        <p:blipFill>
          <a:blip r:embed="rId3"/>
          <a:stretch>
            <a:fillRect/>
          </a:stretch>
        </p:blipFill>
        <p:spPr>
          <a:xfrm>
            <a:off x="1236275" y="1304266"/>
            <a:ext cx="6627723" cy="5279585"/>
          </a:xfrm>
          <a:prstGeom prst="rect">
            <a:avLst/>
          </a:prstGeom>
        </p:spPr>
      </p:pic>
    </p:spTree>
    <p:extLst>
      <p:ext uri="{BB962C8B-B14F-4D97-AF65-F5344CB8AC3E}">
        <p14:creationId xmlns:p14="http://schemas.microsoft.com/office/powerpoint/2010/main" val="5580668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bwMode="auto">
          <a:xfrm>
            <a:off x="0" y="0"/>
            <a:ext cx="9144000" cy="126876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10" name="Title 6"/>
          <p:cNvSpPr>
            <a:spLocks noGrp="1"/>
          </p:cNvSpPr>
          <p:nvPr>
            <p:ph type="title"/>
          </p:nvPr>
        </p:nvSpPr>
        <p:spPr>
          <a:xfrm>
            <a:off x="0" y="0"/>
            <a:ext cx="9144000" cy="1260353"/>
          </a:xfrm>
        </p:spPr>
        <p:txBody>
          <a:bodyPr>
            <a:normAutofit/>
          </a:bodyPr>
          <a:lstStyle/>
          <a:p>
            <a:pPr>
              <a:tabLst>
                <a:tab pos="358775" algn="l"/>
              </a:tabLst>
            </a:pPr>
            <a:r>
              <a:rPr lang="en-GB" sz="2800" b="1" dirty="0">
                <a:solidFill>
                  <a:schemeClr val="bg1"/>
                </a:solidFill>
                <a:latin typeface="Calibri" panose="020F0502020204030204" pitchFamily="34" charset="0"/>
              </a:rPr>
              <a:t>	Smart City - Vision of a Utopian Solution</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63999" y="6138000"/>
            <a:ext cx="1280001" cy="720000"/>
          </a:xfrm>
          <a:prstGeom prst="rect">
            <a:avLst/>
          </a:prstGeom>
        </p:spPr>
      </p:pic>
      <p:sp>
        <p:nvSpPr>
          <p:cNvPr id="3" name="Rectangle 2">
            <a:extLst>
              <a:ext uri="{FF2B5EF4-FFF2-40B4-BE49-F238E27FC236}">
                <a16:creationId xmlns:a16="http://schemas.microsoft.com/office/drawing/2014/main" id="{F0F22144-0BE9-4AB8-83D7-B5B17C87B5FA}"/>
              </a:ext>
            </a:extLst>
          </p:cNvPr>
          <p:cNvSpPr/>
          <p:nvPr/>
        </p:nvSpPr>
        <p:spPr>
          <a:xfrm>
            <a:off x="180976" y="1348889"/>
            <a:ext cx="8296274" cy="3139321"/>
          </a:xfrm>
          <a:prstGeom prst="rect">
            <a:avLst/>
          </a:prstGeom>
        </p:spPr>
        <p:txBody>
          <a:bodyPr wrap="square">
            <a:spAutoFit/>
          </a:bodyPr>
          <a:lstStyle/>
          <a:p>
            <a:pPr marL="74613">
              <a:buClr>
                <a:srgbClr val="E8005A"/>
              </a:buClr>
              <a:tabLst>
                <a:tab pos="900113" algn="l"/>
              </a:tabLst>
            </a:pPr>
            <a:r>
              <a:rPr lang="en-GB" b="1" dirty="0">
                <a:solidFill>
                  <a:srgbClr val="004579"/>
                </a:solidFill>
                <a:latin typeface="DIN"/>
              </a:rPr>
              <a:t>Masdar City </a:t>
            </a:r>
            <a:r>
              <a:rPr lang="en-GB" dirty="0">
                <a:solidFill>
                  <a:srgbClr val="004579"/>
                </a:solidFill>
                <a:latin typeface="DIN"/>
              </a:rPr>
              <a:t>is one of the world’s most sustainable urban communities.  Developing as an alternative to  oil based energy, it’s a low-carbon development made up of a rapidly growing business  zone, focused on clean-tech and residential neighbourhood with restaurants, shops and public green spaces.</a:t>
            </a:r>
          </a:p>
          <a:p>
            <a:pPr marL="74613">
              <a:buClr>
                <a:srgbClr val="E8005A"/>
              </a:buClr>
              <a:tabLst>
                <a:tab pos="900113" algn="l"/>
              </a:tabLst>
            </a:pPr>
            <a:endParaRPr lang="en-GB" dirty="0">
              <a:solidFill>
                <a:srgbClr val="004579"/>
              </a:solidFill>
              <a:latin typeface="DIN"/>
            </a:endParaRPr>
          </a:p>
          <a:p>
            <a:pPr marL="74613">
              <a:buClr>
                <a:srgbClr val="E8005A"/>
              </a:buClr>
              <a:tabLst>
                <a:tab pos="900113" algn="l"/>
              </a:tabLst>
            </a:pPr>
            <a:r>
              <a:rPr lang="en-GB" dirty="0">
                <a:solidFill>
                  <a:srgbClr val="004579"/>
                </a:solidFill>
                <a:latin typeface="DIN"/>
              </a:rPr>
              <a:t>Desert location next to Abu Dhabi City</a:t>
            </a:r>
            <a:r>
              <a:rPr lang="en-GB" dirty="0">
                <a:solidFill>
                  <a:srgbClr val="004579"/>
                </a:solidFill>
              </a:rPr>
              <a:t/>
            </a:r>
            <a:br>
              <a:rPr lang="en-GB" dirty="0">
                <a:solidFill>
                  <a:srgbClr val="004579"/>
                </a:solidFill>
              </a:rPr>
            </a:br>
            <a:endParaRPr lang="en-GB" dirty="0">
              <a:solidFill>
                <a:srgbClr val="004579"/>
              </a:solidFill>
            </a:endParaRPr>
          </a:p>
          <a:p>
            <a:pPr marL="417513" indent="-342900">
              <a:buClr>
                <a:srgbClr val="E8005A"/>
              </a:buClr>
              <a:buFont typeface="Calibri" panose="020F0502020204030204" pitchFamily="34" charset="0"/>
              <a:buChar char="●"/>
              <a:tabLst>
                <a:tab pos="900113" algn="l"/>
              </a:tabLst>
            </a:pPr>
            <a:r>
              <a:rPr lang="en-GB" dirty="0">
                <a:solidFill>
                  <a:srgbClr val="004877"/>
                </a:solidFill>
              </a:rPr>
              <a:t>Pedestrianised areas</a:t>
            </a:r>
          </a:p>
          <a:p>
            <a:pPr marL="417513" indent="-342900">
              <a:buClr>
                <a:srgbClr val="E8005A"/>
              </a:buClr>
              <a:buFont typeface="Calibri" panose="020F0502020204030204" pitchFamily="34" charset="0"/>
              <a:buChar char="●"/>
              <a:tabLst>
                <a:tab pos="900113" algn="l"/>
              </a:tabLst>
            </a:pPr>
            <a:r>
              <a:rPr lang="en-GB" dirty="0">
                <a:solidFill>
                  <a:srgbClr val="004877"/>
                </a:solidFill>
              </a:rPr>
              <a:t>Driverless vehicles</a:t>
            </a:r>
          </a:p>
          <a:p>
            <a:pPr marL="417513" indent="-342900">
              <a:buClr>
                <a:srgbClr val="E8005A"/>
              </a:buClr>
              <a:buFont typeface="Calibri" panose="020F0502020204030204" pitchFamily="34" charset="0"/>
              <a:buChar char="●"/>
              <a:tabLst>
                <a:tab pos="900113" algn="l"/>
              </a:tabLst>
            </a:pPr>
            <a:r>
              <a:rPr lang="en-GB" dirty="0">
                <a:solidFill>
                  <a:srgbClr val="004877"/>
                </a:solidFill>
              </a:rPr>
              <a:t>Zero carbon (surrounded by wind farms and</a:t>
            </a:r>
          </a:p>
          <a:p>
            <a:pPr marL="74613">
              <a:buClr>
                <a:srgbClr val="E8005A"/>
              </a:buClr>
              <a:tabLst>
                <a:tab pos="900113" algn="l"/>
              </a:tabLst>
            </a:pPr>
            <a:r>
              <a:rPr lang="en-GB" dirty="0">
                <a:solidFill>
                  <a:srgbClr val="004877"/>
                </a:solidFill>
              </a:rPr>
              <a:t>       solar farms)</a:t>
            </a:r>
            <a:endParaRPr lang="en-GB" dirty="0"/>
          </a:p>
        </p:txBody>
      </p:sp>
      <p:pic>
        <p:nvPicPr>
          <p:cNvPr id="4" name="Picture 3">
            <a:extLst>
              <a:ext uri="{FF2B5EF4-FFF2-40B4-BE49-F238E27FC236}">
                <a16:creationId xmlns:a16="http://schemas.microsoft.com/office/drawing/2014/main" id="{2EEDAE8F-3ABD-45E7-A3D7-1D35377F2E79}"/>
              </a:ext>
            </a:extLst>
          </p:cNvPr>
          <p:cNvPicPr>
            <a:picLocks noChangeAspect="1"/>
          </p:cNvPicPr>
          <p:nvPr/>
        </p:nvPicPr>
        <p:blipFill>
          <a:blip r:embed="rId3"/>
          <a:stretch>
            <a:fillRect/>
          </a:stretch>
        </p:blipFill>
        <p:spPr>
          <a:xfrm>
            <a:off x="4762500" y="2595036"/>
            <a:ext cx="4305300" cy="3232349"/>
          </a:xfrm>
          <a:prstGeom prst="rect">
            <a:avLst/>
          </a:prstGeom>
        </p:spPr>
      </p:pic>
    </p:spTree>
    <p:extLst>
      <p:ext uri="{BB962C8B-B14F-4D97-AF65-F5344CB8AC3E}">
        <p14:creationId xmlns:p14="http://schemas.microsoft.com/office/powerpoint/2010/main" val="14895751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bwMode="auto">
          <a:xfrm>
            <a:off x="0" y="0"/>
            <a:ext cx="9144000" cy="6858000"/>
          </a:xfrm>
          <a:prstGeom prst="rect">
            <a:avLst/>
          </a:prstGeom>
          <a:solidFill>
            <a:srgbClr val="E8005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800" b="0" i="0" u="none" strike="noStrike" cap="none" normalizeH="0" baseline="0">
              <a:ln>
                <a:noFill/>
              </a:ln>
              <a:solidFill>
                <a:srgbClr val="004D75"/>
              </a:solidFill>
              <a:effectLst/>
              <a:latin typeface="Verdana" pitchFamily="34" charset="0"/>
              <a:cs typeface="Arial" charset="0"/>
            </a:endParaRPr>
          </a:p>
        </p:txBody>
      </p:sp>
      <p:sp>
        <p:nvSpPr>
          <p:cNvPr id="2" name="Title 1"/>
          <p:cNvSpPr>
            <a:spLocks noGrp="1"/>
          </p:cNvSpPr>
          <p:nvPr>
            <p:ph type="ctrTitle"/>
          </p:nvPr>
        </p:nvSpPr>
        <p:spPr>
          <a:xfrm>
            <a:off x="189781" y="2373745"/>
            <a:ext cx="8764438" cy="2110510"/>
          </a:xfrm>
        </p:spPr>
        <p:txBody>
          <a:bodyPr anchor="ctr">
            <a:normAutofit fontScale="90000"/>
          </a:bodyPr>
          <a:lstStyle/>
          <a:p>
            <a:r>
              <a:rPr lang="en-GB" b="1" dirty="0">
                <a:solidFill>
                  <a:schemeClr val="bg1"/>
                </a:solidFill>
                <a:latin typeface="+mn-lt"/>
              </a:rPr>
              <a:t>Smart City – An Essential Enabler for Enhanced  Urban Living</a:t>
            </a:r>
            <a:br>
              <a:rPr lang="en-GB" b="1" dirty="0">
                <a:solidFill>
                  <a:schemeClr val="bg1"/>
                </a:solidFill>
                <a:latin typeface="+mn-lt"/>
              </a:rPr>
            </a:br>
            <a:r>
              <a:rPr lang="en-GB" b="1" dirty="0">
                <a:solidFill>
                  <a:schemeClr val="bg1"/>
                </a:solidFill>
                <a:latin typeface="+mn-lt"/>
              </a:rPr>
              <a:t/>
            </a:r>
            <a:br>
              <a:rPr lang="en-GB" b="1" dirty="0">
                <a:solidFill>
                  <a:schemeClr val="bg1"/>
                </a:solidFill>
                <a:latin typeface="+mn-lt"/>
              </a:rPr>
            </a:br>
            <a:r>
              <a:rPr lang="en-GB" sz="3600" b="1" dirty="0">
                <a:solidFill>
                  <a:schemeClr val="bg1"/>
                </a:solidFill>
                <a:latin typeface="+mn-lt"/>
              </a:rPr>
              <a:t>Andy Dean</a:t>
            </a:r>
            <a:br>
              <a:rPr lang="en-GB" sz="3600" b="1" dirty="0">
                <a:solidFill>
                  <a:schemeClr val="bg1"/>
                </a:solidFill>
                <a:latin typeface="+mn-lt"/>
              </a:rPr>
            </a:br>
            <a:r>
              <a:rPr lang="en-GB" sz="3600" b="1" dirty="0">
                <a:solidFill>
                  <a:schemeClr val="bg1"/>
                </a:solidFill>
                <a:latin typeface="+mn-lt"/>
              </a:rPr>
              <a:t>Programme Manager, Smart Campus</a:t>
            </a:r>
            <a:br>
              <a:rPr lang="en-GB" sz="3600" b="1" dirty="0">
                <a:solidFill>
                  <a:schemeClr val="bg1"/>
                </a:solidFill>
                <a:latin typeface="+mn-lt"/>
              </a:rPr>
            </a:br>
            <a:r>
              <a:rPr lang="en-GB" sz="3600" b="1" dirty="0">
                <a:solidFill>
                  <a:schemeClr val="bg1"/>
                </a:solidFill>
                <a:latin typeface="+mn-lt"/>
              </a:rPr>
              <a:t>andy.dean@ntu.ac.uk</a:t>
            </a:r>
            <a:br>
              <a:rPr lang="en-GB" sz="3600" b="1" dirty="0">
                <a:solidFill>
                  <a:schemeClr val="bg1"/>
                </a:solidFill>
                <a:latin typeface="+mn-lt"/>
              </a:rPr>
            </a:br>
            <a:r>
              <a:rPr lang="en-GB" sz="3600" b="1" dirty="0">
                <a:solidFill>
                  <a:schemeClr val="bg1"/>
                </a:solidFill>
                <a:latin typeface="+mn-lt"/>
              </a:rPr>
              <a:t>07920 563820</a:t>
            </a:r>
            <a:r>
              <a:rPr lang="en-GB" b="1" dirty="0">
                <a:solidFill>
                  <a:schemeClr val="bg1"/>
                </a:solidFill>
                <a:latin typeface="+mn-lt"/>
              </a:rPr>
              <a:t/>
            </a:r>
            <a:br>
              <a:rPr lang="en-GB" b="1" dirty="0">
                <a:solidFill>
                  <a:schemeClr val="bg1"/>
                </a:solidFill>
                <a:latin typeface="+mn-lt"/>
              </a:rPr>
            </a:br>
            <a:endParaRPr lang="en-GB" b="1" dirty="0">
              <a:solidFill>
                <a:srgbClr val="004877"/>
              </a:solidFill>
              <a:latin typeface="+mn-lt"/>
            </a:endParaRPr>
          </a:p>
        </p:txBody>
      </p:sp>
    </p:spTree>
    <p:extLst>
      <p:ext uri="{BB962C8B-B14F-4D97-AF65-F5344CB8AC3E}">
        <p14:creationId xmlns:p14="http://schemas.microsoft.com/office/powerpoint/2010/main" val="36872075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64255" y="936982"/>
            <a:ext cx="7886700" cy="5103209"/>
          </a:xfrm>
        </p:spPr>
        <p:txBody>
          <a:bodyPr>
            <a:normAutofit fontScale="85000" lnSpcReduction="20000"/>
          </a:bodyPr>
          <a:lstStyle/>
          <a:p>
            <a:endParaRPr lang="en-GB" dirty="0" smtClean="0"/>
          </a:p>
          <a:p>
            <a:r>
              <a:rPr lang="en-GB" sz="3200" dirty="0" smtClean="0"/>
              <a:t>Town Centre Master Plan</a:t>
            </a:r>
          </a:p>
          <a:p>
            <a:pPr marL="0" indent="0">
              <a:buNone/>
            </a:pPr>
            <a:r>
              <a:rPr lang="en-GB" sz="2400" dirty="0"/>
              <a:t>	</a:t>
            </a:r>
            <a:r>
              <a:rPr lang="en-GB" sz="2400" dirty="0" smtClean="0"/>
              <a:t>- aim to revitalise the </a:t>
            </a:r>
            <a:r>
              <a:rPr lang="en-GB" sz="2400" dirty="0"/>
              <a:t>t</a:t>
            </a:r>
            <a:r>
              <a:rPr lang="en-GB" sz="2400" dirty="0" smtClean="0"/>
              <a:t>own centre/visitor economy</a:t>
            </a:r>
          </a:p>
          <a:p>
            <a:pPr marL="0" indent="0">
              <a:buNone/>
            </a:pPr>
            <a:r>
              <a:rPr lang="en-GB" sz="2400" dirty="0"/>
              <a:t>	</a:t>
            </a:r>
            <a:r>
              <a:rPr lang="en-GB" sz="2400" dirty="0" smtClean="0"/>
              <a:t>- links to FHSF &amp; Towns Fund</a:t>
            </a:r>
          </a:p>
          <a:p>
            <a:pPr marL="0" indent="0">
              <a:buNone/>
            </a:pPr>
            <a:r>
              <a:rPr lang="en-GB" sz="2400" dirty="0"/>
              <a:t>	</a:t>
            </a:r>
            <a:r>
              <a:rPr lang="en-GB" sz="2400" dirty="0" smtClean="0"/>
              <a:t>- evidence gathering –retail/parking etc</a:t>
            </a:r>
          </a:p>
          <a:p>
            <a:pPr marL="0" indent="0">
              <a:buNone/>
            </a:pPr>
            <a:endParaRPr lang="en-GB" sz="2400" dirty="0"/>
          </a:p>
          <a:p>
            <a:r>
              <a:rPr lang="en-GB" sz="3200" dirty="0" smtClean="0"/>
              <a:t>Future High Street Fund</a:t>
            </a:r>
          </a:p>
          <a:p>
            <a:pPr marL="0" indent="0">
              <a:buNone/>
            </a:pPr>
            <a:r>
              <a:rPr lang="en-GB" sz="2400" dirty="0" smtClean="0"/>
              <a:t>	- up to £25m from MHCLG - passed Stage 1 </a:t>
            </a:r>
          </a:p>
          <a:p>
            <a:pPr marL="0" indent="0">
              <a:buNone/>
            </a:pPr>
            <a:r>
              <a:rPr lang="en-GB" sz="2400" dirty="0"/>
              <a:t>	</a:t>
            </a:r>
            <a:r>
              <a:rPr lang="en-GB" sz="2400" dirty="0" smtClean="0"/>
              <a:t>	- investment in physical infrastructure</a:t>
            </a:r>
          </a:p>
          <a:p>
            <a:pPr marL="0" indent="0">
              <a:buNone/>
            </a:pPr>
            <a:r>
              <a:rPr lang="en-GB" sz="2400" dirty="0"/>
              <a:t>	</a:t>
            </a:r>
            <a:r>
              <a:rPr lang="en-GB" sz="2400" dirty="0" smtClean="0"/>
              <a:t>	- acquisition of land</a:t>
            </a:r>
          </a:p>
          <a:p>
            <a:pPr marL="0" indent="0">
              <a:buNone/>
            </a:pPr>
            <a:r>
              <a:rPr lang="en-GB" sz="2400" dirty="0"/>
              <a:t>	</a:t>
            </a:r>
            <a:r>
              <a:rPr lang="en-GB" sz="2400" dirty="0" smtClean="0"/>
              <a:t>	- improvements to transport access</a:t>
            </a:r>
          </a:p>
          <a:p>
            <a:pPr marL="0" indent="0">
              <a:buNone/>
            </a:pPr>
            <a:r>
              <a:rPr lang="en-GB" sz="2400" dirty="0"/>
              <a:t>	</a:t>
            </a:r>
            <a:r>
              <a:rPr lang="en-GB" sz="2400" dirty="0" smtClean="0"/>
              <a:t>	- support for COU for housing</a:t>
            </a:r>
          </a:p>
          <a:p>
            <a:pPr marL="0" indent="0">
              <a:buNone/>
            </a:pPr>
            <a:r>
              <a:rPr lang="en-GB" sz="2400" dirty="0"/>
              <a:t>	</a:t>
            </a:r>
            <a:r>
              <a:rPr lang="en-GB" sz="2400" dirty="0" smtClean="0"/>
              <a:t>- </a:t>
            </a:r>
            <a:r>
              <a:rPr lang="en-GB" sz="2400" dirty="0"/>
              <a:t>d</a:t>
            </a:r>
            <a:r>
              <a:rPr lang="en-GB" sz="2400" dirty="0" smtClean="0"/>
              <a:t>raft submission January 2020</a:t>
            </a:r>
          </a:p>
          <a:p>
            <a:pPr marL="0" indent="0">
              <a:buNone/>
            </a:pPr>
            <a:r>
              <a:rPr lang="en-GB" sz="2400" dirty="0"/>
              <a:t>	</a:t>
            </a:r>
            <a:r>
              <a:rPr lang="en-GB" sz="2400" dirty="0" smtClean="0"/>
              <a:t>- final submission due April 2020 </a:t>
            </a:r>
          </a:p>
          <a:p>
            <a:pPr marL="0" indent="0">
              <a:buNone/>
            </a:pPr>
            <a:endParaRPr lang="en-GB" sz="2400" dirty="0" smtClean="0"/>
          </a:p>
          <a:p>
            <a:pPr marL="0" indent="0">
              <a:buNone/>
            </a:pPr>
            <a:endParaRPr lang="en-GB" sz="2400" dirty="0"/>
          </a:p>
          <a:p>
            <a:pPr marL="0" indent="0">
              <a:buNone/>
            </a:pPr>
            <a:endParaRPr lang="en-GB" sz="3200" dirty="0"/>
          </a:p>
        </p:txBody>
      </p:sp>
      <p:sp>
        <p:nvSpPr>
          <p:cNvPr id="3" name="Title 2"/>
          <p:cNvSpPr>
            <a:spLocks noGrp="1"/>
          </p:cNvSpPr>
          <p:nvPr>
            <p:ph type="title"/>
          </p:nvPr>
        </p:nvSpPr>
        <p:spPr>
          <a:xfrm>
            <a:off x="628650" y="601883"/>
            <a:ext cx="7886700" cy="45719"/>
          </a:xfrm>
        </p:spPr>
        <p:txBody>
          <a:bodyPr>
            <a:normAutofit fontScale="90000"/>
          </a:bodyPr>
          <a:lstStyle/>
          <a:p>
            <a:endParaRPr lang="en-GB" dirty="0"/>
          </a:p>
        </p:txBody>
      </p:sp>
    </p:spTree>
    <p:extLst>
      <p:ext uri="{BB962C8B-B14F-4D97-AF65-F5344CB8AC3E}">
        <p14:creationId xmlns:p14="http://schemas.microsoft.com/office/powerpoint/2010/main" val="35773916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4"/>
          <p:cNvSpPr>
            <a:spLocks noGrp="1" noChangeArrowheads="1"/>
          </p:cNvSpPr>
          <p:nvPr>
            <p:ph type="ctrTitle"/>
          </p:nvPr>
        </p:nvSpPr>
        <p:spPr>
          <a:xfrm>
            <a:off x="685800" y="1501775"/>
            <a:ext cx="7772400" cy="1470025"/>
          </a:xfrm>
        </p:spPr>
        <p:txBody>
          <a:bodyPr/>
          <a:lstStyle/>
          <a:p>
            <a:r>
              <a:rPr lang="en-GB" dirty="0"/>
              <a:t>Highway and Transport smart investment </a:t>
            </a:r>
            <a:endParaRPr lang="en-GB" altLang="en-US" dirty="0"/>
          </a:p>
        </p:txBody>
      </p:sp>
      <p:sp>
        <p:nvSpPr>
          <p:cNvPr id="8197" name="Rectangle 5"/>
          <p:cNvSpPr>
            <a:spLocks noGrp="1" noChangeArrowheads="1"/>
          </p:cNvSpPr>
          <p:nvPr>
            <p:ph type="subTitle" idx="1"/>
          </p:nvPr>
        </p:nvSpPr>
        <p:spPr>
          <a:xfrm>
            <a:off x="1706451" y="3429000"/>
            <a:ext cx="6400800" cy="1752600"/>
          </a:xfrm>
        </p:spPr>
        <p:txBody>
          <a:bodyPr/>
          <a:lstStyle/>
          <a:p>
            <a:r>
              <a:rPr lang="en-GB" altLang="en-US" dirty="0"/>
              <a:t>Pete Mathieson , Team Manger Development and Partnerships</a:t>
            </a:r>
          </a:p>
        </p:txBody>
      </p:sp>
    </p:spTree>
    <p:extLst>
      <p:ext uri="{BB962C8B-B14F-4D97-AF65-F5344CB8AC3E}">
        <p14:creationId xmlns:p14="http://schemas.microsoft.com/office/powerpoint/2010/main" val="1722942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457200" y="1343025"/>
            <a:ext cx="5717097" cy="4327525"/>
          </a:xfrm>
        </p:spPr>
        <p:txBody>
          <a:bodyPr/>
          <a:lstStyle/>
          <a:p>
            <a:r>
              <a:rPr lang="en-GB" sz="1800" dirty="0"/>
              <a:t>Highway Authority  and  Local Transport  Authority </a:t>
            </a:r>
          </a:p>
          <a:p>
            <a:r>
              <a:rPr lang="en-GB" sz="1800" dirty="0"/>
              <a:t>Investment is guided by Local Transport Plan , Council Plan and Place Plan </a:t>
            </a:r>
          </a:p>
          <a:p>
            <a:r>
              <a:rPr lang="en-GB" sz="1800" dirty="0"/>
              <a:t>Council consulted by  Local Planning Authorities to manage impact of development</a:t>
            </a:r>
          </a:p>
          <a:p>
            <a:pPr marL="0" indent="0">
              <a:buNone/>
            </a:pPr>
            <a:r>
              <a:rPr lang="en-GB" sz="1800" dirty="0"/>
              <a:t>Key objectives </a:t>
            </a:r>
          </a:p>
          <a:p>
            <a:r>
              <a:rPr lang="en-GB" sz="1800" dirty="0"/>
              <a:t>Promoting growth and creating Jobs - Growth corridors </a:t>
            </a:r>
          </a:p>
          <a:p>
            <a:r>
              <a:rPr lang="en-GB" sz="1800" dirty="0"/>
              <a:t>Congestion management : Congestion costs UK economy £8bn per year</a:t>
            </a:r>
          </a:p>
          <a:p>
            <a:r>
              <a:rPr lang="en-GB" sz="1800" dirty="0"/>
              <a:t>Air quality improvements : Air quality costs UK economy £5.3bn per year </a:t>
            </a:r>
          </a:p>
          <a:p>
            <a:endParaRPr lang="en-GB" altLang="en-US" dirty="0"/>
          </a:p>
        </p:txBody>
      </p:sp>
      <p:sp>
        <p:nvSpPr>
          <p:cNvPr id="27652" name="Text Box 4"/>
          <p:cNvSpPr txBox="1">
            <a:spLocks noChangeArrowheads="1"/>
          </p:cNvSpPr>
          <p:nvPr/>
        </p:nvSpPr>
        <p:spPr bwMode="auto">
          <a:xfrm>
            <a:off x="2976563" y="6057900"/>
            <a:ext cx="59721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GB" altLang="en-US" sz="3200" b="0" i="0" u="none" strike="noStrike" kern="1200" cap="none" spc="0" normalizeH="0" baseline="0" noProof="0">
                <a:ln>
                  <a:noFill/>
                </a:ln>
                <a:solidFill>
                  <a:srgbClr val="FFFFFF"/>
                </a:solidFill>
                <a:effectLst/>
                <a:uLnTx/>
                <a:uFillTx/>
                <a:latin typeface="Arial" panose="020B0604020202020204" pitchFamily="34" charset="0"/>
                <a:ea typeface="+mn-ea"/>
                <a:cs typeface="+mn-cs"/>
              </a:rPr>
              <a:t>Presentation title</a:t>
            </a:r>
          </a:p>
        </p:txBody>
      </p:sp>
      <p:sp>
        <p:nvSpPr>
          <p:cNvPr id="5" name="Rectangle 4">
            <a:extLst>
              <a:ext uri="{FF2B5EF4-FFF2-40B4-BE49-F238E27FC236}">
                <a16:creationId xmlns:a16="http://schemas.microsoft.com/office/drawing/2014/main" id="{33043367-9AC7-4B9A-B7EE-FC92CB48048C}"/>
              </a:ext>
            </a:extLst>
          </p:cNvPr>
          <p:cNvSpPr>
            <a:spLocks noGrp="1" noChangeArrowheads="1"/>
          </p:cNvSpPr>
          <p:nvPr>
            <p:ph type="title"/>
          </p:nvPr>
        </p:nvSpPr>
        <p:spPr/>
        <p:txBody>
          <a:bodyPr/>
          <a:lstStyle/>
          <a:p>
            <a:r>
              <a:rPr lang="en-GB" dirty="0"/>
              <a:t>Highway and Transport smart investment </a:t>
            </a:r>
            <a:endParaRPr lang="en-GB" altLang="en-US" dirty="0"/>
          </a:p>
        </p:txBody>
      </p:sp>
      <p:pic>
        <p:nvPicPr>
          <p:cNvPr id="3" name="Picture 2">
            <a:extLst>
              <a:ext uri="{FF2B5EF4-FFF2-40B4-BE49-F238E27FC236}">
                <a16:creationId xmlns:a16="http://schemas.microsoft.com/office/drawing/2014/main" id="{D63EA0F0-966D-428D-8BD3-FD443ED856F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74297" y="1614487"/>
            <a:ext cx="2619375" cy="1743075"/>
          </a:xfrm>
          <a:prstGeom prst="rect">
            <a:avLst/>
          </a:prstGeom>
        </p:spPr>
      </p:pic>
      <p:pic>
        <p:nvPicPr>
          <p:cNvPr id="6" name="Picture 5">
            <a:extLst>
              <a:ext uri="{FF2B5EF4-FFF2-40B4-BE49-F238E27FC236}">
                <a16:creationId xmlns:a16="http://schemas.microsoft.com/office/drawing/2014/main" id="{60EEF46A-B1F5-403E-B9FB-733D9695254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303269" y="3551237"/>
            <a:ext cx="2361429" cy="1925638"/>
          </a:xfrm>
          <a:prstGeom prst="rect">
            <a:avLst/>
          </a:prstGeom>
        </p:spPr>
      </p:pic>
    </p:spTree>
    <p:extLst>
      <p:ext uri="{BB962C8B-B14F-4D97-AF65-F5344CB8AC3E}">
        <p14:creationId xmlns:p14="http://schemas.microsoft.com/office/powerpoint/2010/main" val="21287075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39B774-6DF8-4420-892A-F2073E104D8C}"/>
              </a:ext>
            </a:extLst>
          </p:cNvPr>
          <p:cNvSpPr>
            <a:spLocks noGrp="1"/>
          </p:cNvSpPr>
          <p:nvPr>
            <p:ph idx="1"/>
          </p:nvPr>
        </p:nvSpPr>
        <p:spPr>
          <a:xfrm>
            <a:off x="457200" y="1343025"/>
            <a:ext cx="7045703" cy="4327525"/>
          </a:xfrm>
        </p:spPr>
        <p:txBody>
          <a:bodyPr/>
          <a:lstStyle/>
          <a:p>
            <a:r>
              <a:rPr lang="en-GB" sz="1400" b="1" dirty="0"/>
              <a:t>Capital maintenance funding </a:t>
            </a:r>
            <a:r>
              <a:rPr lang="en-GB" sz="1400" i="1" dirty="0"/>
              <a:t>*Indicative allocations still subject to confirmation </a:t>
            </a:r>
            <a:r>
              <a:rPr lang="en-GB" sz="1400" b="1" dirty="0"/>
              <a:t>£m</a:t>
            </a:r>
          </a:p>
          <a:p>
            <a:r>
              <a:rPr lang="en-GB" sz="1400" dirty="0"/>
              <a:t>Highway capital maintenance (DfT allocation) £12.006</a:t>
            </a:r>
          </a:p>
          <a:p>
            <a:r>
              <a:rPr lang="en-GB" sz="1400" dirty="0"/>
              <a:t>Additional County Council capital allocation for road maintenance £3.018</a:t>
            </a:r>
          </a:p>
          <a:p>
            <a:r>
              <a:rPr lang="en-GB" sz="1400" dirty="0"/>
              <a:t>Highway capital maintenance (DfT Incentive Fund allocation)* £2.501</a:t>
            </a:r>
          </a:p>
          <a:p>
            <a:r>
              <a:rPr lang="en-GB" sz="1400" dirty="0"/>
              <a:t>Highway maintenance (DfT Pothole Fund allocation)* £1.000</a:t>
            </a:r>
          </a:p>
          <a:p>
            <a:r>
              <a:rPr lang="en-GB" sz="1400" dirty="0"/>
              <a:t>Flood alleviation and drainage (County capital allocation) £0.900</a:t>
            </a:r>
          </a:p>
          <a:p>
            <a:r>
              <a:rPr lang="en-GB" sz="1400" dirty="0"/>
              <a:t>Street lighting renewal (County capital allocation) £1.000</a:t>
            </a:r>
          </a:p>
          <a:p>
            <a:r>
              <a:rPr lang="en-GB" sz="1400" b="1" dirty="0"/>
              <a:t>Total funding available for capital maintenance improvements £20.425</a:t>
            </a:r>
          </a:p>
          <a:p>
            <a:r>
              <a:rPr lang="en-GB" sz="1400" b="1" dirty="0"/>
              <a:t>Integrated transport funding £m</a:t>
            </a:r>
          </a:p>
          <a:p>
            <a:r>
              <a:rPr lang="en-GB" sz="1400" dirty="0"/>
              <a:t>Integrated transport block allocation £4.416</a:t>
            </a:r>
          </a:p>
          <a:p>
            <a:r>
              <a:rPr lang="en-GB" sz="1400" dirty="0"/>
              <a:t>Additional County Council capital allocation to address congestion £0.750</a:t>
            </a:r>
          </a:p>
          <a:p>
            <a:r>
              <a:rPr lang="en-GB" sz="1400" dirty="0"/>
              <a:t>Additional County Council capital allocation for road safety £0.350</a:t>
            </a:r>
          </a:p>
          <a:p>
            <a:r>
              <a:rPr lang="en-GB" sz="1400" dirty="0"/>
              <a:t>County Council allocation for enhanced rail services £0.055</a:t>
            </a:r>
          </a:p>
          <a:p>
            <a:r>
              <a:rPr lang="en-GB" sz="1400" b="1" dirty="0"/>
              <a:t>Total funding available for integrated transport improvements £5.571</a:t>
            </a:r>
          </a:p>
          <a:p>
            <a:endParaRPr lang="en-GB" dirty="0"/>
          </a:p>
        </p:txBody>
      </p:sp>
      <p:sp>
        <p:nvSpPr>
          <p:cNvPr id="4" name="Title 1">
            <a:extLst>
              <a:ext uri="{FF2B5EF4-FFF2-40B4-BE49-F238E27FC236}">
                <a16:creationId xmlns:a16="http://schemas.microsoft.com/office/drawing/2014/main" id="{C36AA7CA-07A1-45B1-BD78-AF51BF4B0CB2}"/>
              </a:ext>
            </a:extLst>
          </p:cNvPr>
          <p:cNvSpPr>
            <a:spLocks noGrp="1"/>
          </p:cNvSpPr>
          <p:nvPr>
            <p:ph type="title"/>
          </p:nvPr>
        </p:nvSpPr>
        <p:spPr/>
        <p:txBody>
          <a:bodyPr/>
          <a:lstStyle/>
          <a:p>
            <a:r>
              <a:rPr lang="en-GB" dirty="0"/>
              <a:t>Highway and Transport smart investment </a:t>
            </a:r>
          </a:p>
        </p:txBody>
      </p:sp>
      <p:sp>
        <p:nvSpPr>
          <p:cNvPr id="5" name="AutoShape 2" descr="Image result for pothole pictures">
            <a:extLst>
              <a:ext uri="{FF2B5EF4-FFF2-40B4-BE49-F238E27FC236}">
                <a16:creationId xmlns:a16="http://schemas.microsoft.com/office/drawing/2014/main" id="{7219A13E-CB67-4CE2-8ACD-39B196E76939}"/>
              </a:ext>
            </a:extLst>
          </p:cNvPr>
          <p:cNvSpPr>
            <a:spLocks noChangeAspect="1" noChangeArrowheads="1"/>
          </p:cNvSpPr>
          <p:nvPr/>
        </p:nvSpPr>
        <p:spPr bwMode="auto">
          <a:xfrm>
            <a:off x="3690938" y="2843213"/>
            <a:ext cx="1762125" cy="11715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7" name="Picture 6">
            <a:extLst>
              <a:ext uri="{FF2B5EF4-FFF2-40B4-BE49-F238E27FC236}">
                <a16:creationId xmlns:a16="http://schemas.microsoft.com/office/drawing/2014/main" id="{2C301C44-D36C-4D5C-9BC8-23E5BC87AF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02903" y="2348808"/>
            <a:ext cx="1483215" cy="988810"/>
          </a:xfrm>
          <a:prstGeom prst="rect">
            <a:avLst/>
          </a:prstGeom>
        </p:spPr>
      </p:pic>
      <p:pic>
        <p:nvPicPr>
          <p:cNvPr id="9" name="Picture 8">
            <a:extLst>
              <a:ext uri="{FF2B5EF4-FFF2-40B4-BE49-F238E27FC236}">
                <a16:creationId xmlns:a16="http://schemas.microsoft.com/office/drawing/2014/main" id="{F9C1178D-C5AB-47AD-9762-633A02047D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00726" y="3803497"/>
            <a:ext cx="1483215" cy="988810"/>
          </a:xfrm>
          <a:prstGeom prst="rect">
            <a:avLst/>
          </a:prstGeom>
        </p:spPr>
      </p:pic>
    </p:spTree>
    <p:extLst>
      <p:ext uri="{BB962C8B-B14F-4D97-AF65-F5344CB8AC3E}">
        <p14:creationId xmlns:p14="http://schemas.microsoft.com/office/powerpoint/2010/main" val="18520385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A801EA-C0E1-4FFC-B0C7-F7F2BE610604}"/>
              </a:ext>
            </a:extLst>
          </p:cNvPr>
          <p:cNvSpPr>
            <a:spLocks noGrp="1"/>
          </p:cNvSpPr>
          <p:nvPr>
            <p:ph idx="1"/>
          </p:nvPr>
        </p:nvSpPr>
        <p:spPr>
          <a:xfrm>
            <a:off x="457200" y="1343025"/>
            <a:ext cx="6111380" cy="4327525"/>
          </a:xfrm>
        </p:spPr>
        <p:txBody>
          <a:bodyPr/>
          <a:lstStyle/>
          <a:p>
            <a:r>
              <a:rPr lang="en-GB" sz="2000" b="1" dirty="0"/>
              <a:t>Externally funded schemes £m</a:t>
            </a:r>
          </a:p>
          <a:p>
            <a:r>
              <a:rPr lang="en-GB" sz="2000" dirty="0"/>
              <a:t>Gedling Access Road £25.421</a:t>
            </a:r>
          </a:p>
          <a:p>
            <a:r>
              <a:rPr lang="en-GB" sz="2000" dirty="0"/>
              <a:t>Southwell Flood Risk Alleviation scheme (figure includes £500k contribution from the County Council)£ 1.000</a:t>
            </a:r>
          </a:p>
          <a:p>
            <a:r>
              <a:rPr lang="en-GB" sz="2000" dirty="0"/>
              <a:t>Salix street light fund £ 1.100</a:t>
            </a:r>
          </a:p>
          <a:p>
            <a:r>
              <a:rPr lang="en-GB" sz="2000" b="1" dirty="0"/>
              <a:t>Total external funding available for specific improvement schemes £27.521</a:t>
            </a:r>
          </a:p>
          <a:p>
            <a:r>
              <a:rPr lang="en-GB" sz="2000" b="1" dirty="0"/>
              <a:t>Revenue funding £m</a:t>
            </a:r>
          </a:p>
          <a:p>
            <a:r>
              <a:rPr lang="en-GB" sz="2000" dirty="0"/>
              <a:t>Traffic management revenue £0.525</a:t>
            </a:r>
          </a:p>
          <a:p>
            <a:r>
              <a:rPr lang="en-GB" sz="2000" dirty="0"/>
              <a:t>Public health reserves (travel planning) £0.165</a:t>
            </a:r>
          </a:p>
          <a:p>
            <a:r>
              <a:rPr lang="en-GB" sz="2000" b="1" dirty="0"/>
              <a:t>Total external funding available for specific scheme £ 0.690</a:t>
            </a:r>
            <a:endParaRPr lang="en-GB" sz="2000" dirty="0"/>
          </a:p>
          <a:p>
            <a:endParaRPr lang="en-GB" dirty="0"/>
          </a:p>
        </p:txBody>
      </p:sp>
      <p:sp>
        <p:nvSpPr>
          <p:cNvPr id="4" name="Title 1">
            <a:extLst>
              <a:ext uri="{FF2B5EF4-FFF2-40B4-BE49-F238E27FC236}">
                <a16:creationId xmlns:a16="http://schemas.microsoft.com/office/drawing/2014/main" id="{13DF0A5C-461A-42D2-B9B2-9D56B5479E32}"/>
              </a:ext>
            </a:extLst>
          </p:cNvPr>
          <p:cNvSpPr>
            <a:spLocks noGrp="1"/>
          </p:cNvSpPr>
          <p:nvPr>
            <p:ph type="title"/>
          </p:nvPr>
        </p:nvSpPr>
        <p:spPr/>
        <p:txBody>
          <a:bodyPr/>
          <a:lstStyle/>
          <a:p>
            <a:r>
              <a:rPr lang="en-GB" dirty="0"/>
              <a:t>Highway and Transport smart investment </a:t>
            </a:r>
          </a:p>
        </p:txBody>
      </p:sp>
      <p:pic>
        <p:nvPicPr>
          <p:cNvPr id="6" name="Picture 5">
            <a:extLst>
              <a:ext uri="{FF2B5EF4-FFF2-40B4-BE49-F238E27FC236}">
                <a16:creationId xmlns:a16="http://schemas.microsoft.com/office/drawing/2014/main" id="{3AB24379-5937-45C5-99C9-39D65D2D14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31120" y="1432320"/>
            <a:ext cx="2554085" cy="1770078"/>
          </a:xfrm>
          <a:prstGeom prst="rect">
            <a:avLst/>
          </a:prstGeom>
        </p:spPr>
      </p:pic>
      <p:pic>
        <p:nvPicPr>
          <p:cNvPr id="8" name="Picture 7">
            <a:extLst>
              <a:ext uri="{FF2B5EF4-FFF2-40B4-BE49-F238E27FC236}">
                <a16:creationId xmlns:a16="http://schemas.microsoft.com/office/drawing/2014/main" id="{E764E530-2842-469D-8B80-635FBE94B7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77050" y="3352898"/>
            <a:ext cx="1501280" cy="2482474"/>
          </a:xfrm>
          <a:prstGeom prst="rect">
            <a:avLst/>
          </a:prstGeom>
        </p:spPr>
      </p:pic>
    </p:spTree>
    <p:extLst>
      <p:ext uri="{BB962C8B-B14F-4D97-AF65-F5344CB8AC3E}">
        <p14:creationId xmlns:p14="http://schemas.microsoft.com/office/powerpoint/2010/main" val="9237534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67A1E9-D5E5-45F2-8E17-BD3EB57BB64A}"/>
              </a:ext>
            </a:extLst>
          </p:cNvPr>
          <p:cNvSpPr>
            <a:spLocks noGrp="1"/>
          </p:cNvSpPr>
          <p:nvPr>
            <p:ph idx="1"/>
          </p:nvPr>
        </p:nvSpPr>
        <p:spPr/>
        <p:txBody>
          <a:bodyPr/>
          <a:lstStyle/>
          <a:p>
            <a:pPr marL="0" indent="0">
              <a:buNone/>
            </a:pPr>
            <a:r>
              <a:rPr lang="en-GB" dirty="0"/>
              <a:t>Future studies </a:t>
            </a:r>
          </a:p>
          <a:p>
            <a:r>
              <a:rPr lang="en-GB" dirty="0"/>
              <a:t>Mansfield to </a:t>
            </a:r>
            <a:r>
              <a:rPr lang="en-GB" dirty="0" err="1"/>
              <a:t>Toton</a:t>
            </a:r>
            <a:r>
              <a:rPr lang="en-GB" dirty="0"/>
              <a:t> HS2 hub public transport connection.</a:t>
            </a:r>
          </a:p>
          <a:p>
            <a:r>
              <a:rPr lang="en-GB" dirty="0"/>
              <a:t>A611 improvements</a:t>
            </a:r>
          </a:p>
          <a:p>
            <a:r>
              <a:rPr lang="en-GB" dirty="0"/>
              <a:t>A38 improvements </a:t>
            </a:r>
          </a:p>
          <a:p>
            <a:r>
              <a:rPr lang="en-GB" dirty="0"/>
              <a:t>A617 MARR resurfacing </a:t>
            </a:r>
          </a:p>
          <a:p>
            <a:r>
              <a:rPr lang="en-GB" dirty="0"/>
              <a:t>A60 Nottingham Rd/Park Lane</a:t>
            </a:r>
          </a:p>
        </p:txBody>
      </p:sp>
      <p:sp>
        <p:nvSpPr>
          <p:cNvPr id="4" name="Title 1">
            <a:extLst>
              <a:ext uri="{FF2B5EF4-FFF2-40B4-BE49-F238E27FC236}">
                <a16:creationId xmlns:a16="http://schemas.microsoft.com/office/drawing/2014/main" id="{E4E5AB57-60F4-48FE-AF2E-56377DD17A67}"/>
              </a:ext>
            </a:extLst>
          </p:cNvPr>
          <p:cNvSpPr>
            <a:spLocks noGrp="1"/>
          </p:cNvSpPr>
          <p:nvPr>
            <p:ph type="title"/>
          </p:nvPr>
        </p:nvSpPr>
        <p:spPr/>
        <p:txBody>
          <a:bodyPr/>
          <a:lstStyle/>
          <a:p>
            <a:r>
              <a:rPr lang="en-GB" dirty="0"/>
              <a:t>Highway and Transport smart investment </a:t>
            </a:r>
          </a:p>
        </p:txBody>
      </p:sp>
      <p:pic>
        <p:nvPicPr>
          <p:cNvPr id="5" name="Picture 4">
            <a:extLst>
              <a:ext uri="{FF2B5EF4-FFF2-40B4-BE49-F238E27FC236}">
                <a16:creationId xmlns:a16="http://schemas.microsoft.com/office/drawing/2014/main" id="{98477C20-7376-4859-9D4B-C906AD4CD8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39348" y="2486025"/>
            <a:ext cx="3060703" cy="2200739"/>
          </a:xfrm>
          <a:prstGeom prst="rect">
            <a:avLst/>
          </a:prstGeom>
        </p:spPr>
      </p:pic>
    </p:spTree>
    <p:extLst>
      <p:ext uri="{BB962C8B-B14F-4D97-AF65-F5344CB8AC3E}">
        <p14:creationId xmlns:p14="http://schemas.microsoft.com/office/powerpoint/2010/main" val="40326154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3DF0A5C-461A-42D2-B9B2-9D56B5479E32}"/>
              </a:ext>
            </a:extLst>
          </p:cNvPr>
          <p:cNvSpPr>
            <a:spLocks noGrp="1"/>
          </p:cNvSpPr>
          <p:nvPr>
            <p:ph type="title"/>
          </p:nvPr>
        </p:nvSpPr>
        <p:spPr/>
        <p:txBody>
          <a:bodyPr/>
          <a:lstStyle/>
          <a:p>
            <a:r>
              <a:rPr lang="en-GB" dirty="0"/>
              <a:t>Highway and Transport smart investment </a:t>
            </a:r>
          </a:p>
        </p:txBody>
      </p:sp>
      <p:sp>
        <p:nvSpPr>
          <p:cNvPr id="5" name="Content Placeholder 2">
            <a:extLst>
              <a:ext uri="{FF2B5EF4-FFF2-40B4-BE49-F238E27FC236}">
                <a16:creationId xmlns:a16="http://schemas.microsoft.com/office/drawing/2014/main" id="{DCE4D896-8B08-464C-94D4-AB4C4DB96B4B}"/>
              </a:ext>
            </a:extLst>
          </p:cNvPr>
          <p:cNvSpPr>
            <a:spLocks noGrp="1"/>
          </p:cNvSpPr>
          <p:nvPr>
            <p:ph idx="1"/>
          </p:nvPr>
        </p:nvSpPr>
        <p:spPr>
          <a:xfrm>
            <a:off x="379527" y="1539684"/>
            <a:ext cx="5549317" cy="4516862"/>
          </a:xfrm>
        </p:spPr>
        <p:txBody>
          <a:bodyPr>
            <a:noAutofit/>
          </a:bodyPr>
          <a:lstStyle/>
          <a:p>
            <a:pPr marL="0" indent="0">
              <a:buNone/>
            </a:pPr>
            <a:r>
              <a:rPr lang="en-GB" sz="1400" b="1" dirty="0"/>
              <a:t>Embracing latest technology to manage network </a:t>
            </a:r>
          </a:p>
          <a:p>
            <a:r>
              <a:rPr lang="en-GB" sz="1400" dirty="0"/>
              <a:t>Modern Urban Traffic Control Centre with multiple junctions SCOOT or MOVA operated to minimise journey time delays for Private and public transport .</a:t>
            </a:r>
          </a:p>
          <a:p>
            <a:r>
              <a:rPr lang="en-GB" sz="1400" dirty="0"/>
              <a:t>Car park management systems to inform users of where spaces are available to reduce congestion and air pollution.</a:t>
            </a:r>
          </a:p>
          <a:p>
            <a:r>
              <a:rPr lang="en-GB" sz="1400" dirty="0"/>
              <a:t>Harvesting data from users to understand Origins and destinations to inform investment decisions-  Traffic master  data , smartcard data etc</a:t>
            </a:r>
          </a:p>
          <a:p>
            <a:r>
              <a:rPr lang="en-GB" sz="1400" dirty="0"/>
              <a:t>Smart monitoring of highway network</a:t>
            </a:r>
          </a:p>
          <a:p>
            <a:r>
              <a:rPr lang="en-GB" sz="1400" dirty="0"/>
              <a:t>Real time passenger information : 100% coverage by Autumn 2020</a:t>
            </a:r>
          </a:p>
          <a:p>
            <a:r>
              <a:rPr lang="en-GB" sz="1400" dirty="0"/>
              <a:t>Info hubs at Kings Mill and bus station</a:t>
            </a:r>
          </a:p>
          <a:p>
            <a:r>
              <a:rPr lang="en-GB" sz="1400" dirty="0"/>
              <a:t>AVL Traffic Light priority : To be rolled out to ensure reliable and punctual public transport </a:t>
            </a:r>
          </a:p>
          <a:p>
            <a:r>
              <a:rPr lang="en-GB" sz="1400" dirty="0"/>
              <a:t>On bus Audio and next stop information . Rollout of Wi-Fi and USB charging points on Public transport </a:t>
            </a:r>
          </a:p>
          <a:p>
            <a:pPr marL="0" indent="0">
              <a:buNone/>
            </a:pPr>
            <a:endParaRPr lang="en-GB" sz="1200" dirty="0"/>
          </a:p>
        </p:txBody>
      </p:sp>
      <p:pic>
        <p:nvPicPr>
          <p:cNvPr id="6" name="Picture 5">
            <a:extLst>
              <a:ext uri="{FF2B5EF4-FFF2-40B4-BE49-F238E27FC236}">
                <a16:creationId xmlns:a16="http://schemas.microsoft.com/office/drawing/2014/main" id="{26E761E3-B668-4684-8310-9DA0F33C71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21140" y="1624752"/>
            <a:ext cx="3061873" cy="2247218"/>
          </a:xfrm>
          <a:prstGeom prst="rect">
            <a:avLst/>
          </a:prstGeom>
        </p:spPr>
      </p:pic>
      <p:pic>
        <p:nvPicPr>
          <p:cNvPr id="9" name="Content Placeholder 3">
            <a:extLst>
              <a:ext uri="{FF2B5EF4-FFF2-40B4-BE49-F238E27FC236}">
                <a16:creationId xmlns:a16="http://schemas.microsoft.com/office/drawing/2014/main" id="{4C3499E5-8260-4211-9FDD-B54C1D6308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auto">
          <a:xfrm>
            <a:off x="5928844" y="3979777"/>
            <a:ext cx="2686650" cy="188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16634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56394E-CA3F-40AD-B912-A4D3D896C651}"/>
              </a:ext>
            </a:extLst>
          </p:cNvPr>
          <p:cNvSpPr>
            <a:spLocks noGrp="1"/>
          </p:cNvSpPr>
          <p:nvPr>
            <p:ph idx="1"/>
          </p:nvPr>
        </p:nvSpPr>
        <p:spPr>
          <a:xfrm>
            <a:off x="425003" y="1793785"/>
            <a:ext cx="6085268" cy="4327525"/>
          </a:xfrm>
        </p:spPr>
        <p:txBody>
          <a:bodyPr/>
          <a:lstStyle/>
          <a:p>
            <a:r>
              <a:rPr lang="en-GB" sz="2000" dirty="0"/>
              <a:t>EMV bankcard ticketing for public transport ; Stagecoach and trentbarton so far with others to follow in the future .</a:t>
            </a:r>
          </a:p>
          <a:p>
            <a:r>
              <a:rPr lang="en-GB" sz="2000" dirty="0"/>
              <a:t>Smartcard ticketing also available for those who choose to and on mobile devices.</a:t>
            </a:r>
          </a:p>
          <a:p>
            <a:r>
              <a:rPr lang="en-GB" sz="2000" dirty="0"/>
              <a:t> Improved public transport information and ticketing information by 2021/22 </a:t>
            </a:r>
          </a:p>
          <a:p>
            <a:r>
              <a:rPr lang="en-GB" sz="2000" dirty="0"/>
              <a:t>Berry Hill development : Fully electric bus to be introduced in 2021 with charging infrastructure.</a:t>
            </a:r>
          </a:p>
          <a:p>
            <a:r>
              <a:rPr lang="en-GB" sz="2000" dirty="0"/>
              <a:t>EV charging : For Cars and Light Good  vehicles.</a:t>
            </a:r>
          </a:p>
          <a:p>
            <a:endParaRPr lang="en-GB" dirty="0"/>
          </a:p>
        </p:txBody>
      </p:sp>
      <p:pic>
        <p:nvPicPr>
          <p:cNvPr id="4" name="Picture 3">
            <a:extLst>
              <a:ext uri="{FF2B5EF4-FFF2-40B4-BE49-F238E27FC236}">
                <a16:creationId xmlns:a16="http://schemas.microsoft.com/office/drawing/2014/main" id="{E9337B81-AFFF-42BD-AAFD-AEE4ED9786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10271" y="1793785"/>
            <a:ext cx="2494871" cy="1663247"/>
          </a:xfrm>
          <a:prstGeom prst="rect">
            <a:avLst/>
          </a:prstGeom>
          <a:scene3d>
            <a:camera prst="perspectiveLeft"/>
            <a:lightRig rig="threePt" dir="t"/>
          </a:scene3d>
        </p:spPr>
      </p:pic>
      <p:sp>
        <p:nvSpPr>
          <p:cNvPr id="5" name="Title 1">
            <a:extLst>
              <a:ext uri="{FF2B5EF4-FFF2-40B4-BE49-F238E27FC236}">
                <a16:creationId xmlns:a16="http://schemas.microsoft.com/office/drawing/2014/main" id="{B68A3BBD-3DFC-4DB3-879A-658C5367BDA2}"/>
              </a:ext>
            </a:extLst>
          </p:cNvPr>
          <p:cNvSpPr>
            <a:spLocks noGrp="1"/>
          </p:cNvSpPr>
          <p:nvPr>
            <p:ph type="title"/>
          </p:nvPr>
        </p:nvSpPr>
        <p:spPr>
          <a:xfrm>
            <a:off x="457200" y="274638"/>
            <a:ext cx="8229600" cy="1143000"/>
          </a:xfrm>
        </p:spPr>
        <p:txBody>
          <a:bodyPr/>
          <a:lstStyle/>
          <a:p>
            <a:r>
              <a:rPr lang="en-GB" dirty="0"/>
              <a:t>Highway and Transport smart investment </a:t>
            </a:r>
          </a:p>
        </p:txBody>
      </p:sp>
      <p:pic>
        <p:nvPicPr>
          <p:cNvPr id="6" name="Picture 4" descr="Image result for traffic congestion air pollution nottingham">
            <a:extLst>
              <a:ext uri="{FF2B5EF4-FFF2-40B4-BE49-F238E27FC236}">
                <a16:creationId xmlns:a16="http://schemas.microsoft.com/office/drawing/2014/main" id="{C745CA33-CCD2-4169-BB08-293D053A066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610526" y="3700939"/>
            <a:ext cx="2394616" cy="1378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6584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A801EA-C0E1-4FFC-B0C7-F7F2BE610604}"/>
              </a:ext>
            </a:extLst>
          </p:cNvPr>
          <p:cNvSpPr>
            <a:spLocks noGrp="1"/>
          </p:cNvSpPr>
          <p:nvPr>
            <p:ph idx="1"/>
          </p:nvPr>
        </p:nvSpPr>
        <p:spPr>
          <a:xfrm>
            <a:off x="457201" y="1343025"/>
            <a:ext cx="3805708" cy="4327525"/>
          </a:xfrm>
        </p:spPr>
        <p:txBody>
          <a:bodyPr/>
          <a:lstStyle/>
          <a:p>
            <a:pPr marL="0" indent="0">
              <a:buNone/>
            </a:pPr>
            <a:r>
              <a:rPr lang="en-GB" sz="1800" dirty="0"/>
              <a:t>Future opportunities </a:t>
            </a:r>
          </a:p>
          <a:p>
            <a:r>
              <a:rPr lang="en-GB" sz="1800" dirty="0"/>
              <a:t>AV technology using 5G infrastructure to improve access to business</a:t>
            </a:r>
          </a:p>
          <a:p>
            <a:r>
              <a:rPr lang="en-GB" sz="1800" dirty="0"/>
              <a:t>Future High Street Fund</a:t>
            </a:r>
          </a:p>
          <a:p>
            <a:r>
              <a:rPr lang="en-GB" sz="1800" dirty="0"/>
              <a:t>Govt funding for Road investment incl. PT measures</a:t>
            </a:r>
          </a:p>
          <a:p>
            <a:r>
              <a:rPr lang="en-GB" sz="1800" dirty="0"/>
              <a:t>Demand Responsive Transport and Total Transport solutions</a:t>
            </a:r>
          </a:p>
          <a:p>
            <a:r>
              <a:rPr lang="en-GB" sz="1800" dirty="0"/>
              <a:t>Electric Bus towns</a:t>
            </a:r>
          </a:p>
          <a:p>
            <a:r>
              <a:rPr lang="en-GB" sz="1800" dirty="0"/>
              <a:t>ADEPT </a:t>
            </a:r>
            <a:r>
              <a:rPr lang="en-GB" sz="1800" dirty="0" err="1"/>
              <a:t>LoRAWAN</a:t>
            </a:r>
            <a:r>
              <a:rPr lang="en-GB" sz="1800" dirty="0"/>
              <a:t> </a:t>
            </a:r>
            <a:r>
              <a:rPr lang="en-GB" sz="1800" dirty="0" err="1"/>
              <a:t>incl</a:t>
            </a:r>
            <a:r>
              <a:rPr lang="en-GB" sz="1800" dirty="0"/>
              <a:t> </a:t>
            </a:r>
            <a:endParaRPr lang="en-GB" dirty="0"/>
          </a:p>
        </p:txBody>
      </p:sp>
      <p:sp>
        <p:nvSpPr>
          <p:cNvPr id="4" name="Title 1">
            <a:extLst>
              <a:ext uri="{FF2B5EF4-FFF2-40B4-BE49-F238E27FC236}">
                <a16:creationId xmlns:a16="http://schemas.microsoft.com/office/drawing/2014/main" id="{13DF0A5C-461A-42D2-B9B2-9D56B5479E32}"/>
              </a:ext>
            </a:extLst>
          </p:cNvPr>
          <p:cNvSpPr>
            <a:spLocks noGrp="1"/>
          </p:cNvSpPr>
          <p:nvPr>
            <p:ph type="title"/>
          </p:nvPr>
        </p:nvSpPr>
        <p:spPr/>
        <p:txBody>
          <a:bodyPr/>
          <a:lstStyle/>
          <a:p>
            <a:r>
              <a:rPr lang="en-GB" dirty="0"/>
              <a:t>Highway and Transport smart investment </a:t>
            </a:r>
          </a:p>
        </p:txBody>
      </p:sp>
      <p:pic>
        <p:nvPicPr>
          <p:cNvPr id="5" name="Picture 4">
            <a:extLst>
              <a:ext uri="{FF2B5EF4-FFF2-40B4-BE49-F238E27FC236}">
                <a16:creationId xmlns:a16="http://schemas.microsoft.com/office/drawing/2014/main" id="{85C827D5-DF4A-42CF-847B-556C40987C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62908" y="2033761"/>
            <a:ext cx="4778062" cy="2946051"/>
          </a:xfrm>
          <a:prstGeom prst="rect">
            <a:avLst/>
          </a:prstGeom>
        </p:spPr>
      </p:pic>
    </p:spTree>
    <p:extLst>
      <p:ext uri="{BB962C8B-B14F-4D97-AF65-F5344CB8AC3E}">
        <p14:creationId xmlns:p14="http://schemas.microsoft.com/office/powerpoint/2010/main" val="41415677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A801EA-C0E1-4FFC-B0C7-F7F2BE610604}"/>
              </a:ext>
            </a:extLst>
          </p:cNvPr>
          <p:cNvSpPr>
            <a:spLocks noGrp="1"/>
          </p:cNvSpPr>
          <p:nvPr>
            <p:ph idx="1"/>
          </p:nvPr>
        </p:nvSpPr>
        <p:spPr/>
        <p:txBody>
          <a:bodyPr/>
          <a:lstStyle/>
          <a:p>
            <a:r>
              <a:rPr lang="en-GB" dirty="0"/>
              <a:t>Any questions?</a:t>
            </a:r>
          </a:p>
        </p:txBody>
      </p:sp>
      <p:sp>
        <p:nvSpPr>
          <p:cNvPr id="4" name="Title 1">
            <a:extLst>
              <a:ext uri="{FF2B5EF4-FFF2-40B4-BE49-F238E27FC236}">
                <a16:creationId xmlns:a16="http://schemas.microsoft.com/office/drawing/2014/main" id="{13DF0A5C-461A-42D2-B9B2-9D56B5479E32}"/>
              </a:ext>
            </a:extLst>
          </p:cNvPr>
          <p:cNvSpPr>
            <a:spLocks noGrp="1"/>
          </p:cNvSpPr>
          <p:nvPr>
            <p:ph type="title"/>
          </p:nvPr>
        </p:nvSpPr>
        <p:spPr/>
        <p:txBody>
          <a:bodyPr/>
          <a:lstStyle/>
          <a:p>
            <a:r>
              <a:rPr lang="en-GB" dirty="0"/>
              <a:t>Highway and Transport smart investment </a:t>
            </a:r>
          </a:p>
        </p:txBody>
      </p:sp>
    </p:spTree>
    <p:extLst>
      <p:ext uri="{BB962C8B-B14F-4D97-AF65-F5344CB8AC3E}">
        <p14:creationId xmlns:p14="http://schemas.microsoft.com/office/powerpoint/2010/main" val="7788010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D1B7915-1CD4-4F50-9CDE-70EA6446E011}"/>
              </a:ext>
            </a:extLst>
          </p:cNvPr>
          <p:cNvSpPr/>
          <p:nvPr/>
        </p:nvSpPr>
        <p:spPr>
          <a:xfrm>
            <a:off x="255535" y="1720840"/>
            <a:ext cx="4672400" cy="3416320"/>
          </a:xfrm>
          <a:prstGeom prst="rect">
            <a:avLst/>
          </a:prstGeom>
        </p:spPr>
        <p:txBody>
          <a:bodyPr wrap="square">
            <a:spAutoFit/>
          </a:bodyPr>
          <a:lstStyle/>
          <a:p>
            <a:r>
              <a:rPr lang="en-GB" sz="3600" dirty="0">
                <a:solidFill>
                  <a:schemeClr val="bg1"/>
                </a:solidFill>
                <a:latin typeface="Museo Sans 900" panose="02000000000000000000" pitchFamily="2" charset="77"/>
                <a:cs typeface="Aharoni" panose="02010803020104030203" pitchFamily="2" charset="-79"/>
              </a:rPr>
              <a:t>Delivering Next Generation Access to</a:t>
            </a:r>
            <a:r>
              <a:rPr lang="en-GB" sz="3600" dirty="0">
                <a:solidFill>
                  <a:schemeClr val="accent6"/>
                </a:solidFill>
                <a:latin typeface="Museo Sans 900" panose="02000000000000000000" pitchFamily="2" charset="77"/>
                <a:cs typeface="Aharoni" panose="02010803020104030203" pitchFamily="2" charset="-79"/>
              </a:rPr>
              <a:t> </a:t>
            </a:r>
            <a:r>
              <a:rPr lang="en-GB" sz="3600" dirty="0">
                <a:solidFill>
                  <a:srgbClr val="9BBF39"/>
                </a:solidFill>
                <a:latin typeface="Museo Sans 900" panose="02000000000000000000" pitchFamily="2" charset="77"/>
                <a:cs typeface="Aharoni" panose="02010803020104030203" pitchFamily="2" charset="-79"/>
              </a:rPr>
              <a:t>Robin Hood </a:t>
            </a:r>
            <a:r>
              <a:rPr lang="en-GB" sz="3600" dirty="0">
                <a:solidFill>
                  <a:schemeClr val="bg1"/>
                </a:solidFill>
                <a:latin typeface="Museo Sans 900" panose="02000000000000000000" pitchFamily="2" charset="77"/>
                <a:cs typeface="Aharoni" panose="02010803020104030203" pitchFamily="2" charset="-79"/>
              </a:rPr>
              <a:t>County Through Public/Private Partnership </a:t>
            </a:r>
            <a:endParaRPr lang="en-GB" sz="3600" dirty="0" smtClean="0">
              <a:solidFill>
                <a:schemeClr val="bg1"/>
              </a:solidFill>
              <a:latin typeface="Museo Sans 900" panose="02000000000000000000" pitchFamily="2" charset="77"/>
              <a:cs typeface="Aharoni" panose="02010803020104030203" pitchFamily="2" charset="-79"/>
            </a:endParaRPr>
          </a:p>
          <a:p>
            <a:endParaRPr lang="en-GB" sz="3600" b="1" dirty="0">
              <a:solidFill>
                <a:schemeClr val="bg1"/>
              </a:solidFill>
              <a:latin typeface="Museo Sans 900" panose="02000000000000000000" pitchFamily="2" charset="77"/>
              <a:cs typeface="Aharoni" panose="02010803020104030203" pitchFamily="2" charset="-79"/>
            </a:endParaRPr>
          </a:p>
          <a:p>
            <a:r>
              <a:rPr lang="en-GB" sz="3200" b="1" dirty="0" err="1" smtClean="0">
                <a:solidFill>
                  <a:schemeClr val="bg1"/>
                </a:solidFill>
                <a:cs typeface="Aharoni" panose="02010803020104030203" pitchFamily="2" charset="-79"/>
              </a:rPr>
              <a:t>Ceren</a:t>
            </a:r>
            <a:r>
              <a:rPr lang="en-GB" sz="3200" b="1" dirty="0" smtClean="0">
                <a:solidFill>
                  <a:schemeClr val="bg1"/>
                </a:solidFill>
                <a:cs typeface="Aharoni" panose="02010803020104030203" pitchFamily="2" charset="-79"/>
              </a:rPr>
              <a:t> Clulow</a:t>
            </a:r>
            <a:endParaRPr lang="en-GB" sz="3200" b="1" dirty="0">
              <a:solidFill>
                <a:schemeClr val="bg1"/>
              </a:solidFill>
              <a:cs typeface="Aharoni" panose="02010803020104030203" pitchFamily="2" charset="-79"/>
            </a:endParaRPr>
          </a:p>
        </p:txBody>
      </p:sp>
      <p:pic>
        <p:nvPicPr>
          <p:cNvPr id="6" name="Picture 5">
            <a:extLst>
              <a:ext uri="{FF2B5EF4-FFF2-40B4-BE49-F238E27FC236}">
                <a16:creationId xmlns:a16="http://schemas.microsoft.com/office/drawing/2014/main" id="{B2F83C14-E072-4100-AB28-F20C4B7A83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58846" y="6098198"/>
            <a:ext cx="1828012" cy="584634"/>
          </a:xfrm>
          <a:prstGeom prst="rect">
            <a:avLst/>
          </a:prstGeom>
        </p:spPr>
      </p:pic>
      <p:pic>
        <p:nvPicPr>
          <p:cNvPr id="7" name="Picture 6">
            <a:extLst>
              <a:ext uri="{FF2B5EF4-FFF2-40B4-BE49-F238E27FC236}">
                <a16:creationId xmlns:a16="http://schemas.microsoft.com/office/drawing/2014/main" id="{CEDC4FDC-BAA1-411E-AF58-31EE0CEDF022}"/>
              </a:ext>
            </a:extLst>
          </p:cNvPr>
          <p:cNvPicPr>
            <a:picLocks noChangeAspect="1"/>
          </p:cNvPicPr>
          <p:nvPr/>
        </p:nvPicPr>
        <p:blipFill>
          <a:blip r:embed="rId4"/>
          <a:stretch>
            <a:fillRect/>
          </a:stretch>
        </p:blipFill>
        <p:spPr>
          <a:xfrm>
            <a:off x="2789763" y="6152390"/>
            <a:ext cx="2694650" cy="530443"/>
          </a:xfrm>
          <a:prstGeom prst="rect">
            <a:avLst/>
          </a:prstGeom>
        </p:spPr>
      </p:pic>
      <p:pic>
        <p:nvPicPr>
          <p:cNvPr id="8" name="Picture 7">
            <a:extLst>
              <a:ext uri="{FF2B5EF4-FFF2-40B4-BE49-F238E27FC236}">
                <a16:creationId xmlns:a16="http://schemas.microsoft.com/office/drawing/2014/main" id="{87CD6ECB-2BF1-4FB1-BB95-6BED2C6458DB}"/>
              </a:ext>
            </a:extLst>
          </p:cNvPr>
          <p:cNvPicPr>
            <a:picLocks noChangeAspect="1"/>
          </p:cNvPicPr>
          <p:nvPr/>
        </p:nvPicPr>
        <p:blipFill>
          <a:blip r:embed="rId5"/>
          <a:stretch>
            <a:fillRect/>
          </a:stretch>
        </p:blipFill>
        <p:spPr>
          <a:xfrm>
            <a:off x="7491853" y="6098198"/>
            <a:ext cx="1614706" cy="584635"/>
          </a:xfrm>
          <a:prstGeom prst="rect">
            <a:avLst/>
          </a:prstGeom>
        </p:spPr>
      </p:pic>
      <p:pic>
        <p:nvPicPr>
          <p:cNvPr id="9" name="Picture 8">
            <a:extLst>
              <a:ext uri="{FF2B5EF4-FFF2-40B4-BE49-F238E27FC236}">
                <a16:creationId xmlns:a16="http://schemas.microsoft.com/office/drawing/2014/main" id="{566D17E0-A146-494E-859A-E4059B3C2942}"/>
              </a:ext>
            </a:extLst>
          </p:cNvPr>
          <p:cNvPicPr>
            <a:picLocks noChangeAspect="1"/>
          </p:cNvPicPr>
          <p:nvPr/>
        </p:nvPicPr>
        <p:blipFill>
          <a:blip r:embed="rId6"/>
          <a:stretch>
            <a:fillRect/>
          </a:stretch>
        </p:blipFill>
        <p:spPr>
          <a:xfrm>
            <a:off x="0" y="6006557"/>
            <a:ext cx="9144000" cy="839876"/>
          </a:xfrm>
          <a:prstGeom prst="rect">
            <a:avLst/>
          </a:prstGeom>
        </p:spPr>
      </p:pic>
    </p:spTree>
    <p:extLst>
      <p:ext uri="{BB962C8B-B14F-4D97-AF65-F5344CB8AC3E}">
        <p14:creationId xmlns:p14="http://schemas.microsoft.com/office/powerpoint/2010/main" val="1868430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978794"/>
            <a:ext cx="7886700" cy="4739426"/>
          </a:xfrm>
        </p:spPr>
        <p:txBody>
          <a:bodyPr>
            <a:normAutofit fontScale="92500" lnSpcReduction="20000"/>
          </a:bodyPr>
          <a:lstStyle/>
          <a:p>
            <a:endParaRPr lang="en-GB" sz="3500" dirty="0" smtClean="0"/>
          </a:p>
          <a:p>
            <a:r>
              <a:rPr lang="en-GB" sz="3500" dirty="0" smtClean="0"/>
              <a:t>Towns Fund</a:t>
            </a:r>
          </a:p>
          <a:p>
            <a:endParaRPr lang="en-GB" sz="900" dirty="0" smtClean="0"/>
          </a:p>
          <a:p>
            <a:pPr lvl="1">
              <a:buFontTx/>
              <a:buChar char="-"/>
            </a:pPr>
            <a:r>
              <a:rPr lang="en-GB" sz="2800" dirty="0"/>
              <a:t>a</a:t>
            </a:r>
            <a:r>
              <a:rPr lang="en-GB" sz="2800" dirty="0" smtClean="0"/>
              <a:t>nnounced 6</a:t>
            </a:r>
            <a:r>
              <a:rPr lang="en-GB" sz="2800" baseline="30000" dirty="0" smtClean="0"/>
              <a:t>th</a:t>
            </a:r>
            <a:r>
              <a:rPr lang="en-GB" sz="2800" dirty="0" smtClean="0"/>
              <a:t> September 2019</a:t>
            </a:r>
          </a:p>
          <a:p>
            <a:pPr lvl="1">
              <a:buFontTx/>
              <a:buChar char="-"/>
            </a:pPr>
            <a:r>
              <a:rPr lang="en-GB" sz="2800" dirty="0" smtClean="0"/>
              <a:t>£25m allocated (non-competitive)</a:t>
            </a:r>
          </a:p>
          <a:p>
            <a:pPr lvl="1">
              <a:buFontTx/>
              <a:buChar char="-"/>
            </a:pPr>
            <a:r>
              <a:rPr lang="en-GB" sz="2800" dirty="0" smtClean="0"/>
              <a:t>‘focus </a:t>
            </a:r>
            <a:r>
              <a:rPr lang="en-GB" sz="2800" dirty="0"/>
              <a:t>on improved transport, broadband connectivity, skills and culture</a:t>
            </a:r>
            <a:endParaRPr lang="en-GB" sz="2800" dirty="0" smtClean="0"/>
          </a:p>
          <a:p>
            <a:pPr lvl="1">
              <a:buFontTx/>
              <a:buChar char="-"/>
            </a:pPr>
            <a:r>
              <a:rPr lang="en-GB" sz="2800" dirty="0"/>
              <a:t>f</a:t>
            </a:r>
            <a:r>
              <a:rPr lang="en-GB" sz="2800" dirty="0" smtClean="0"/>
              <a:t>unding aimed at areas with;</a:t>
            </a:r>
          </a:p>
          <a:p>
            <a:pPr marL="914400" lvl="2" indent="0">
              <a:buNone/>
            </a:pPr>
            <a:endParaRPr lang="en-GB" sz="800" dirty="0" smtClean="0"/>
          </a:p>
          <a:p>
            <a:pPr lvl="2">
              <a:buFontTx/>
              <a:buChar char="-"/>
            </a:pPr>
            <a:r>
              <a:rPr lang="en-GB" sz="2400" dirty="0"/>
              <a:t>l</a:t>
            </a:r>
            <a:r>
              <a:rPr lang="en-GB" sz="2400" dirty="0" smtClean="0"/>
              <a:t>ower income population in towns</a:t>
            </a:r>
          </a:p>
          <a:p>
            <a:pPr lvl="2">
              <a:buFontTx/>
              <a:buChar char="-"/>
            </a:pPr>
            <a:r>
              <a:rPr lang="en-GB" sz="2400" dirty="0" smtClean="0"/>
              <a:t>below national average productivity</a:t>
            </a:r>
          </a:p>
          <a:p>
            <a:pPr lvl="2">
              <a:buFontTx/>
              <a:buChar char="-"/>
            </a:pPr>
            <a:r>
              <a:rPr lang="en-GB" sz="2400" dirty="0"/>
              <a:t>l</a:t>
            </a:r>
            <a:r>
              <a:rPr lang="en-GB" sz="2400" dirty="0" smtClean="0"/>
              <a:t>ow skills attainment</a:t>
            </a:r>
          </a:p>
          <a:p>
            <a:pPr lvl="1">
              <a:buFontTx/>
              <a:buChar char="-"/>
            </a:pPr>
            <a:r>
              <a:rPr lang="en-GB" sz="2800" dirty="0" smtClean="0"/>
              <a:t>‘Readiness </a:t>
            </a:r>
            <a:r>
              <a:rPr lang="en-GB" sz="2800" dirty="0"/>
              <a:t>Checklist’ submitted Dec 2019</a:t>
            </a:r>
          </a:p>
          <a:p>
            <a:pPr lvl="1">
              <a:buFontTx/>
              <a:buChar char="-"/>
            </a:pPr>
            <a:r>
              <a:rPr lang="en-GB" sz="2800" dirty="0"/>
              <a:t>awaiting further details</a:t>
            </a:r>
          </a:p>
          <a:p>
            <a:pPr lvl="1">
              <a:buFontTx/>
              <a:buChar char="-"/>
            </a:pPr>
            <a:endParaRPr lang="en-GB" sz="2600" dirty="0" smtClean="0"/>
          </a:p>
        </p:txBody>
      </p:sp>
      <p:sp>
        <p:nvSpPr>
          <p:cNvPr id="3" name="Title 2"/>
          <p:cNvSpPr>
            <a:spLocks noGrp="1"/>
          </p:cNvSpPr>
          <p:nvPr>
            <p:ph type="title"/>
          </p:nvPr>
        </p:nvSpPr>
        <p:spPr>
          <a:xfrm>
            <a:off x="628650" y="601884"/>
            <a:ext cx="7886700" cy="54940"/>
          </a:xfrm>
        </p:spPr>
        <p:txBody>
          <a:bodyPr>
            <a:normAutofit fontScale="90000"/>
          </a:bodyPr>
          <a:lstStyle/>
          <a:p>
            <a:endParaRPr lang="en-GB" dirty="0"/>
          </a:p>
        </p:txBody>
      </p:sp>
    </p:spTree>
    <p:extLst>
      <p:ext uri="{BB962C8B-B14F-4D97-AF65-F5344CB8AC3E}">
        <p14:creationId xmlns:p14="http://schemas.microsoft.com/office/powerpoint/2010/main" val="31973659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2C46C9-6483-4779-A12F-F9DD0DA91E6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8584" y="474699"/>
            <a:ext cx="1925674" cy="1797296"/>
          </a:xfrm>
          <a:prstGeom prst="rect">
            <a:avLst/>
          </a:prstGeom>
        </p:spPr>
      </p:pic>
      <p:pic>
        <p:nvPicPr>
          <p:cNvPr id="3" name="Picture 2">
            <a:extLst>
              <a:ext uri="{FF2B5EF4-FFF2-40B4-BE49-F238E27FC236}">
                <a16:creationId xmlns:a16="http://schemas.microsoft.com/office/drawing/2014/main" id="{CCAC7A73-C51B-42A1-A21E-F560271EE45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94258" y="4058008"/>
            <a:ext cx="1564894" cy="1529859"/>
          </a:xfrm>
          <a:prstGeom prst="rect">
            <a:avLst/>
          </a:prstGeom>
        </p:spPr>
      </p:pic>
      <p:pic>
        <p:nvPicPr>
          <p:cNvPr id="4" name="Picture 3">
            <a:extLst>
              <a:ext uri="{FF2B5EF4-FFF2-40B4-BE49-F238E27FC236}">
                <a16:creationId xmlns:a16="http://schemas.microsoft.com/office/drawing/2014/main" id="{82CBEB19-2399-4D7B-AD0F-0A40C715CC0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64076" y="236491"/>
            <a:ext cx="3756063" cy="1995408"/>
          </a:xfrm>
          <a:prstGeom prst="rect">
            <a:avLst/>
          </a:prstGeom>
        </p:spPr>
      </p:pic>
      <p:pic>
        <p:nvPicPr>
          <p:cNvPr id="5" name="Picture 4">
            <a:extLst>
              <a:ext uri="{FF2B5EF4-FFF2-40B4-BE49-F238E27FC236}">
                <a16:creationId xmlns:a16="http://schemas.microsoft.com/office/drawing/2014/main" id="{4CDBDA7E-6744-4729-A952-28C48E49FA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29269" y="3881679"/>
            <a:ext cx="2269613" cy="1936825"/>
          </a:xfrm>
          <a:prstGeom prst="rect">
            <a:avLst/>
          </a:prstGeom>
        </p:spPr>
      </p:pic>
      <p:pic>
        <p:nvPicPr>
          <p:cNvPr id="6" name="Picture 5">
            <a:extLst>
              <a:ext uri="{FF2B5EF4-FFF2-40B4-BE49-F238E27FC236}">
                <a16:creationId xmlns:a16="http://schemas.microsoft.com/office/drawing/2014/main" id="{2E33280F-45BD-4B35-8500-8679CA0C52A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03306" y="2562358"/>
            <a:ext cx="2216226" cy="1603227"/>
          </a:xfrm>
          <a:prstGeom prst="rect">
            <a:avLst/>
          </a:prstGeom>
        </p:spPr>
      </p:pic>
      <p:pic>
        <p:nvPicPr>
          <p:cNvPr id="7" name="Picture 6">
            <a:extLst>
              <a:ext uri="{FF2B5EF4-FFF2-40B4-BE49-F238E27FC236}">
                <a16:creationId xmlns:a16="http://schemas.microsoft.com/office/drawing/2014/main" id="{5B9525EE-FA5E-4F14-9A1F-F96F2E75720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19909" y="2687732"/>
            <a:ext cx="2217488" cy="1556820"/>
          </a:xfrm>
          <a:prstGeom prst="rect">
            <a:avLst/>
          </a:prstGeom>
        </p:spPr>
      </p:pic>
      <p:pic>
        <p:nvPicPr>
          <p:cNvPr id="9" name="Picture 8">
            <a:extLst>
              <a:ext uri="{FF2B5EF4-FFF2-40B4-BE49-F238E27FC236}">
                <a16:creationId xmlns:a16="http://schemas.microsoft.com/office/drawing/2014/main" id="{D3324DCE-A619-4A3D-9796-9BBCD31A3E3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897276" y="1317877"/>
            <a:ext cx="3158261" cy="2488961"/>
          </a:xfrm>
          <a:prstGeom prst="rect">
            <a:avLst/>
          </a:prstGeom>
        </p:spPr>
      </p:pic>
      <p:pic>
        <p:nvPicPr>
          <p:cNvPr id="10" name="Picture 9">
            <a:extLst>
              <a:ext uri="{FF2B5EF4-FFF2-40B4-BE49-F238E27FC236}">
                <a16:creationId xmlns:a16="http://schemas.microsoft.com/office/drawing/2014/main" id="{CBA6A5EE-834F-489F-9805-D9E9E45FFD1C}"/>
              </a:ext>
            </a:extLst>
          </p:cNvPr>
          <p:cNvPicPr>
            <a:picLocks noChangeAspect="1"/>
          </p:cNvPicPr>
          <p:nvPr/>
        </p:nvPicPr>
        <p:blipFill>
          <a:blip r:embed="rId10"/>
          <a:stretch>
            <a:fillRect/>
          </a:stretch>
        </p:blipFill>
        <p:spPr>
          <a:xfrm>
            <a:off x="0" y="6049141"/>
            <a:ext cx="9144000" cy="926090"/>
          </a:xfrm>
          <a:prstGeom prst="rect">
            <a:avLst/>
          </a:prstGeom>
        </p:spPr>
      </p:pic>
    </p:spTree>
    <p:extLst>
      <p:ext uri="{BB962C8B-B14F-4D97-AF65-F5344CB8AC3E}">
        <p14:creationId xmlns:p14="http://schemas.microsoft.com/office/powerpoint/2010/main" val="182861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B6459AC-8B84-4544-BFFE-87D09478DC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38512" y="1338269"/>
            <a:ext cx="2931064" cy="2632692"/>
          </a:xfrm>
          <a:prstGeom prst="rect">
            <a:avLst/>
          </a:prstGeom>
        </p:spPr>
      </p:pic>
      <p:pic>
        <p:nvPicPr>
          <p:cNvPr id="16" name="Picture 15">
            <a:extLst>
              <a:ext uri="{FF2B5EF4-FFF2-40B4-BE49-F238E27FC236}">
                <a16:creationId xmlns:a16="http://schemas.microsoft.com/office/drawing/2014/main" id="{ABE80E7B-7EDC-42FF-8B49-7B7607BBED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86166" y="1338269"/>
            <a:ext cx="2931064" cy="2632692"/>
          </a:xfrm>
          <a:prstGeom prst="rect">
            <a:avLst/>
          </a:prstGeom>
        </p:spPr>
      </p:pic>
      <p:pic>
        <p:nvPicPr>
          <p:cNvPr id="17" name="Picture 16">
            <a:extLst>
              <a:ext uri="{FF2B5EF4-FFF2-40B4-BE49-F238E27FC236}">
                <a16:creationId xmlns:a16="http://schemas.microsoft.com/office/drawing/2014/main" id="{3F53E4AC-417D-4EC6-AC4E-ADBFEF7F67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0345" y="1338269"/>
            <a:ext cx="2931064" cy="2632692"/>
          </a:xfrm>
          <a:prstGeom prst="rect">
            <a:avLst/>
          </a:prstGeom>
        </p:spPr>
      </p:pic>
      <p:sp>
        <p:nvSpPr>
          <p:cNvPr id="18" name="Title 1">
            <a:extLst>
              <a:ext uri="{FF2B5EF4-FFF2-40B4-BE49-F238E27FC236}">
                <a16:creationId xmlns:a16="http://schemas.microsoft.com/office/drawing/2014/main" id="{5E18E575-1AAB-4C4F-9FDA-DEDB3207205B}"/>
              </a:ext>
            </a:extLst>
          </p:cNvPr>
          <p:cNvSpPr txBox="1">
            <a:spLocks/>
          </p:cNvSpPr>
          <p:nvPr/>
        </p:nvSpPr>
        <p:spPr>
          <a:xfrm>
            <a:off x="181935" y="491436"/>
            <a:ext cx="8962065" cy="149497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dirty="0">
                <a:solidFill>
                  <a:schemeClr val="accent6">
                    <a:lumMod val="50000"/>
                  </a:schemeClr>
                </a:solidFill>
                <a:latin typeface="Museo Sans 900" panose="02000000000000000000" pitchFamily="2" charset="77"/>
                <a:ea typeface="+mn-ea"/>
                <a:cs typeface="Aharoni" panose="02010803020104030203" pitchFamily="2" charset="-79"/>
              </a:rPr>
              <a:t>OUR CHALLENGES</a:t>
            </a:r>
            <a:endParaRPr lang="en-GB" sz="3600" b="1" dirty="0">
              <a:solidFill>
                <a:schemeClr val="bg1"/>
              </a:solidFill>
              <a:latin typeface="Museo Sans 900" panose="02000000000000000000" pitchFamily="2" charset="77"/>
              <a:ea typeface="+mn-ea"/>
              <a:cs typeface="Aharoni" panose="02010803020104030203" pitchFamily="2" charset="-79"/>
            </a:endParaRPr>
          </a:p>
        </p:txBody>
      </p:sp>
      <p:sp>
        <p:nvSpPr>
          <p:cNvPr id="19" name="TextBox 18">
            <a:extLst>
              <a:ext uri="{FF2B5EF4-FFF2-40B4-BE49-F238E27FC236}">
                <a16:creationId xmlns:a16="http://schemas.microsoft.com/office/drawing/2014/main" id="{F92E00B9-6D84-4876-911D-35B43751E9DB}"/>
              </a:ext>
            </a:extLst>
          </p:cNvPr>
          <p:cNvSpPr txBox="1"/>
          <p:nvPr/>
        </p:nvSpPr>
        <p:spPr>
          <a:xfrm>
            <a:off x="636448" y="2592325"/>
            <a:ext cx="1916272" cy="830997"/>
          </a:xfrm>
          <a:prstGeom prst="rect">
            <a:avLst/>
          </a:prstGeom>
          <a:noFill/>
        </p:spPr>
        <p:txBody>
          <a:bodyPr wrap="square" rtlCol="0">
            <a:spAutoFit/>
          </a:bodyPr>
          <a:lstStyle/>
          <a:p>
            <a:pPr algn="ctr"/>
            <a:r>
              <a:rPr lang="en-GB" sz="2400" b="1" dirty="0">
                <a:solidFill>
                  <a:schemeClr val="bg1"/>
                </a:solidFill>
              </a:rPr>
              <a:t>Street works</a:t>
            </a:r>
          </a:p>
        </p:txBody>
      </p:sp>
      <p:sp>
        <p:nvSpPr>
          <p:cNvPr id="20" name="TextBox 19">
            <a:extLst>
              <a:ext uri="{FF2B5EF4-FFF2-40B4-BE49-F238E27FC236}">
                <a16:creationId xmlns:a16="http://schemas.microsoft.com/office/drawing/2014/main" id="{E82BFB94-8A5D-46AC-9EDA-6F30A4802B66}"/>
              </a:ext>
            </a:extLst>
          </p:cNvPr>
          <p:cNvSpPr txBox="1"/>
          <p:nvPr/>
        </p:nvSpPr>
        <p:spPr>
          <a:xfrm>
            <a:off x="3551577" y="2564184"/>
            <a:ext cx="1932207" cy="861774"/>
          </a:xfrm>
          <a:prstGeom prst="rect">
            <a:avLst/>
          </a:prstGeom>
          <a:noFill/>
        </p:spPr>
        <p:txBody>
          <a:bodyPr wrap="square" rtlCol="0">
            <a:spAutoFit/>
          </a:bodyPr>
          <a:lstStyle/>
          <a:p>
            <a:pPr algn="ctr"/>
            <a:r>
              <a:rPr lang="en-GB" sz="2500" b="1" dirty="0">
                <a:solidFill>
                  <a:schemeClr val="bg1"/>
                </a:solidFill>
              </a:rPr>
              <a:t>New build houses</a:t>
            </a:r>
            <a:endParaRPr lang="en-US" sz="2500" b="1" dirty="0">
              <a:solidFill>
                <a:schemeClr val="bg1"/>
              </a:solidFill>
            </a:endParaRPr>
          </a:p>
        </p:txBody>
      </p:sp>
      <p:sp>
        <p:nvSpPr>
          <p:cNvPr id="21" name="TextBox 20">
            <a:extLst>
              <a:ext uri="{FF2B5EF4-FFF2-40B4-BE49-F238E27FC236}">
                <a16:creationId xmlns:a16="http://schemas.microsoft.com/office/drawing/2014/main" id="{56D33498-08EF-4A47-AB0B-8CD075980C1A}"/>
              </a:ext>
            </a:extLst>
          </p:cNvPr>
          <p:cNvSpPr txBox="1"/>
          <p:nvPr/>
        </p:nvSpPr>
        <p:spPr>
          <a:xfrm>
            <a:off x="6482641" y="2592325"/>
            <a:ext cx="2093700" cy="477054"/>
          </a:xfrm>
          <a:prstGeom prst="rect">
            <a:avLst/>
          </a:prstGeom>
          <a:noFill/>
        </p:spPr>
        <p:txBody>
          <a:bodyPr wrap="square" rtlCol="0">
            <a:spAutoFit/>
          </a:bodyPr>
          <a:lstStyle/>
          <a:p>
            <a:pPr algn="ctr"/>
            <a:r>
              <a:rPr lang="en-GB" sz="2500" b="1" dirty="0">
                <a:solidFill>
                  <a:schemeClr val="bg1"/>
                </a:solidFill>
              </a:rPr>
              <a:t>Wayleaves</a:t>
            </a:r>
          </a:p>
        </p:txBody>
      </p:sp>
      <p:sp>
        <p:nvSpPr>
          <p:cNvPr id="22" name="TextBox 21">
            <a:extLst>
              <a:ext uri="{FF2B5EF4-FFF2-40B4-BE49-F238E27FC236}">
                <a16:creationId xmlns:a16="http://schemas.microsoft.com/office/drawing/2014/main" id="{AB80A461-0AB1-4357-A1FC-4B20C620CA0D}"/>
              </a:ext>
            </a:extLst>
          </p:cNvPr>
          <p:cNvSpPr txBox="1"/>
          <p:nvPr/>
        </p:nvSpPr>
        <p:spPr>
          <a:xfrm>
            <a:off x="836155" y="1764721"/>
            <a:ext cx="1459157" cy="769441"/>
          </a:xfrm>
          <a:prstGeom prst="rect">
            <a:avLst/>
          </a:prstGeom>
          <a:noFill/>
        </p:spPr>
        <p:txBody>
          <a:bodyPr wrap="square" rtlCol="0">
            <a:spAutoFit/>
          </a:bodyPr>
          <a:lstStyle/>
          <a:p>
            <a:pPr algn="ctr"/>
            <a:r>
              <a:rPr lang="en-US" sz="4400" b="1" dirty="0">
                <a:solidFill>
                  <a:schemeClr val="accent6">
                    <a:lumMod val="50000"/>
                  </a:schemeClr>
                </a:solidFill>
                <a:latin typeface="Museo Sans 900" panose="02000000000000000000" pitchFamily="2" charset="77"/>
              </a:rPr>
              <a:t>1</a:t>
            </a:r>
          </a:p>
        </p:txBody>
      </p:sp>
      <p:sp>
        <p:nvSpPr>
          <p:cNvPr id="23" name="TextBox 22">
            <a:extLst>
              <a:ext uri="{FF2B5EF4-FFF2-40B4-BE49-F238E27FC236}">
                <a16:creationId xmlns:a16="http://schemas.microsoft.com/office/drawing/2014/main" id="{49EA2743-7881-45D9-BAA6-3D582836CDB0}"/>
              </a:ext>
            </a:extLst>
          </p:cNvPr>
          <p:cNvSpPr txBox="1"/>
          <p:nvPr/>
        </p:nvSpPr>
        <p:spPr>
          <a:xfrm>
            <a:off x="3778067" y="1809000"/>
            <a:ext cx="1459157" cy="769441"/>
          </a:xfrm>
          <a:prstGeom prst="rect">
            <a:avLst/>
          </a:prstGeom>
          <a:noFill/>
        </p:spPr>
        <p:txBody>
          <a:bodyPr wrap="square" rtlCol="0">
            <a:spAutoFit/>
          </a:bodyPr>
          <a:lstStyle/>
          <a:p>
            <a:pPr algn="ctr"/>
            <a:r>
              <a:rPr lang="en-US" sz="4400" b="1" dirty="0">
                <a:solidFill>
                  <a:schemeClr val="accent6">
                    <a:lumMod val="50000"/>
                  </a:schemeClr>
                </a:solidFill>
                <a:latin typeface="Museo Sans 900" panose="02000000000000000000" pitchFamily="2" charset="77"/>
              </a:rPr>
              <a:t>2</a:t>
            </a:r>
          </a:p>
        </p:txBody>
      </p:sp>
      <p:sp>
        <p:nvSpPr>
          <p:cNvPr id="24" name="TextBox 23">
            <a:extLst>
              <a:ext uri="{FF2B5EF4-FFF2-40B4-BE49-F238E27FC236}">
                <a16:creationId xmlns:a16="http://schemas.microsoft.com/office/drawing/2014/main" id="{7E0B8663-B0BF-4325-9F94-D8FE5165ABA7}"/>
              </a:ext>
            </a:extLst>
          </p:cNvPr>
          <p:cNvSpPr txBox="1"/>
          <p:nvPr/>
        </p:nvSpPr>
        <p:spPr>
          <a:xfrm>
            <a:off x="6764418" y="1761890"/>
            <a:ext cx="1459157" cy="769441"/>
          </a:xfrm>
          <a:prstGeom prst="rect">
            <a:avLst/>
          </a:prstGeom>
          <a:noFill/>
        </p:spPr>
        <p:txBody>
          <a:bodyPr wrap="square" rtlCol="0">
            <a:spAutoFit/>
          </a:bodyPr>
          <a:lstStyle/>
          <a:p>
            <a:pPr algn="ctr"/>
            <a:r>
              <a:rPr lang="en-US" sz="4400" b="1" dirty="0">
                <a:solidFill>
                  <a:schemeClr val="accent6">
                    <a:lumMod val="50000"/>
                  </a:schemeClr>
                </a:solidFill>
                <a:latin typeface="Museo Sans 900" panose="02000000000000000000" pitchFamily="2" charset="77"/>
              </a:rPr>
              <a:t>3</a:t>
            </a:r>
          </a:p>
        </p:txBody>
      </p:sp>
      <p:pic>
        <p:nvPicPr>
          <p:cNvPr id="25" name="Picture 24">
            <a:extLst>
              <a:ext uri="{FF2B5EF4-FFF2-40B4-BE49-F238E27FC236}">
                <a16:creationId xmlns:a16="http://schemas.microsoft.com/office/drawing/2014/main" id="{909188C6-86FC-4DB6-A0F2-6F2D4E275318}"/>
              </a:ext>
            </a:extLst>
          </p:cNvPr>
          <p:cNvPicPr>
            <a:picLocks noChangeAspect="1"/>
          </p:cNvPicPr>
          <p:nvPr/>
        </p:nvPicPr>
        <p:blipFill>
          <a:blip r:embed="rId4"/>
          <a:stretch>
            <a:fillRect/>
          </a:stretch>
        </p:blipFill>
        <p:spPr>
          <a:xfrm>
            <a:off x="618295" y="3421550"/>
            <a:ext cx="7798773" cy="2412745"/>
          </a:xfrm>
          <a:prstGeom prst="rect">
            <a:avLst/>
          </a:prstGeom>
        </p:spPr>
      </p:pic>
    </p:spTree>
    <p:extLst>
      <p:ext uri="{BB962C8B-B14F-4D97-AF65-F5344CB8AC3E}">
        <p14:creationId xmlns:p14="http://schemas.microsoft.com/office/powerpoint/2010/main" val="272544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par>
                                <p:cTn id="15" presetID="10"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10"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par>
                          <p:cTn id="38" fill="hold">
                            <p:stCondLst>
                              <p:cond delay="2000"/>
                            </p:stCondLst>
                            <p:childTnLst>
                              <p:par>
                                <p:cTn id="39" presetID="10" presetClass="entr" presetSubtype="0"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AAAD4-D827-47C2-956B-DAE060ED4B18}"/>
              </a:ext>
            </a:extLst>
          </p:cNvPr>
          <p:cNvSpPr>
            <a:spLocks noGrp="1"/>
          </p:cNvSpPr>
          <p:nvPr>
            <p:ph type="title"/>
          </p:nvPr>
        </p:nvSpPr>
        <p:spPr/>
        <p:txBody>
          <a:bodyPr/>
          <a:lstStyle/>
          <a:p>
            <a:r>
              <a:rPr lang="en-GB" dirty="0"/>
              <a:t>LEGISLATIONS and FURTHER INFORMATION</a:t>
            </a:r>
          </a:p>
        </p:txBody>
      </p:sp>
      <p:sp>
        <p:nvSpPr>
          <p:cNvPr id="3" name="Rectangle 2">
            <a:extLst>
              <a:ext uri="{FF2B5EF4-FFF2-40B4-BE49-F238E27FC236}">
                <a16:creationId xmlns:a16="http://schemas.microsoft.com/office/drawing/2014/main" id="{40BEA4B3-2C3D-4F80-94BC-918FEE2BEF16}"/>
              </a:ext>
            </a:extLst>
          </p:cNvPr>
          <p:cNvSpPr/>
          <p:nvPr/>
        </p:nvSpPr>
        <p:spPr>
          <a:xfrm>
            <a:off x="233463" y="1607775"/>
            <a:ext cx="8229600" cy="4401205"/>
          </a:xfrm>
          <a:prstGeom prst="rect">
            <a:avLst/>
          </a:prstGeom>
        </p:spPr>
        <p:txBody>
          <a:bodyPr wrap="square">
            <a:spAutoFit/>
          </a:bodyPr>
          <a:lstStyle/>
          <a:p>
            <a:pPr marL="285750" indent="-285750">
              <a:buFont typeface="Arial" panose="020B0604020202020204" pitchFamily="34" charset="0"/>
              <a:buChar char="•"/>
            </a:pPr>
            <a:r>
              <a:rPr lang="en-GB" sz="1400" b="1" dirty="0"/>
              <a:t>Telecommunications Infrastructure (Leasehold Property) Bill 2019-20 </a:t>
            </a:r>
            <a:r>
              <a:rPr lang="en-GB" sz="1400" dirty="0"/>
              <a:t>https://services.parliament.uk/Bills/2019-20/telecommunicationsinfrastructureleaseholdproperty.html </a:t>
            </a:r>
          </a:p>
          <a:p>
            <a:endParaRPr lang="en-GB" sz="1400" b="1" dirty="0"/>
          </a:p>
          <a:p>
            <a:pPr marL="285750" indent="-285750">
              <a:buFont typeface="Arial" panose="020B0604020202020204" pitchFamily="34" charset="0"/>
              <a:buChar char="•"/>
            </a:pPr>
            <a:r>
              <a:rPr lang="en-GB" sz="1400" b="1" dirty="0"/>
              <a:t>Street Works Toolkit </a:t>
            </a:r>
            <a:br>
              <a:rPr lang="en-GB" sz="1400" b="1" dirty="0"/>
            </a:br>
            <a:r>
              <a:rPr lang="en-GB" sz="1400" dirty="0">
                <a:hlinkClick r:id="rId2"/>
              </a:rPr>
              <a:t>https://www.gov.uk/government/publications/framework-for-uk-fibre-delivery-street-works</a:t>
            </a:r>
            <a:r>
              <a:rPr lang="en-GB" sz="1400" dirty="0"/>
              <a:t> </a:t>
            </a:r>
          </a:p>
          <a:p>
            <a:pPr marL="285750" indent="-285750">
              <a:buFont typeface="Arial" panose="020B0604020202020204" pitchFamily="34" charset="0"/>
              <a:buChar char="•"/>
            </a:pPr>
            <a:endParaRPr lang="en-GB" sz="1400" dirty="0"/>
          </a:p>
          <a:p>
            <a:pPr marL="285750" indent="-285750">
              <a:buFont typeface="Arial" panose="020B0604020202020204" pitchFamily="34" charset="0"/>
              <a:buChar char="•"/>
            </a:pPr>
            <a:r>
              <a:rPr lang="en-GB" sz="1400" b="1" dirty="0"/>
              <a:t>Consultation for Development rights to support the deployment of 5G </a:t>
            </a:r>
          </a:p>
          <a:p>
            <a:pPr marL="273050"/>
            <a:r>
              <a:rPr lang="en-GB" sz="1400" dirty="0">
                <a:hlinkClick r:id="rId3"/>
              </a:rPr>
              <a:t>https://www.gov.uk/government/consultations/proposed-reforms-to-permitted-development-rights-to-support-the-deployment-of-5g-and-extend-mobile-coverage</a:t>
            </a:r>
            <a:r>
              <a:rPr lang="en-GB" sz="1400" dirty="0"/>
              <a:t> </a:t>
            </a:r>
          </a:p>
          <a:p>
            <a:pPr marL="273050"/>
            <a:endParaRPr lang="en-GB" sz="1400" b="1" dirty="0"/>
          </a:p>
          <a:p>
            <a:pPr marL="273050" indent="-273050">
              <a:buFont typeface="Arial" panose="020B0604020202020204" pitchFamily="34" charset="0"/>
              <a:buChar char="•"/>
            </a:pPr>
            <a:r>
              <a:rPr lang="en-GB" sz="1400" b="1" dirty="0"/>
              <a:t>Electronic Communications Code </a:t>
            </a:r>
            <a:r>
              <a:rPr lang="en-GB" sz="1400" dirty="0">
                <a:hlinkClick r:id="rId4"/>
              </a:rPr>
              <a:t>https://www.ofcom.org.uk/phones-telecoms-and-internet/information-for-industry/policy/electronic-comm-code</a:t>
            </a:r>
            <a:endParaRPr lang="en-GB" sz="1400" dirty="0"/>
          </a:p>
          <a:p>
            <a:pPr marL="273050" indent="-273050">
              <a:buFont typeface="Arial" panose="020B0604020202020204" pitchFamily="34" charset="0"/>
              <a:buChar char="•"/>
            </a:pPr>
            <a:endParaRPr lang="en-GB" sz="1400" b="1" dirty="0"/>
          </a:p>
          <a:p>
            <a:pPr marL="273050" indent="-273050">
              <a:buFont typeface="Arial" panose="020B0604020202020204" pitchFamily="34" charset="0"/>
              <a:buChar char="•"/>
            </a:pPr>
            <a:r>
              <a:rPr lang="en-GB" sz="1400" b="1" dirty="0"/>
              <a:t>Openreach - How to register your development for broadband </a:t>
            </a:r>
            <a:br>
              <a:rPr lang="en-GB" sz="1400" b="1" dirty="0"/>
            </a:br>
            <a:r>
              <a:rPr lang="en-GB" sz="1400" dirty="0">
                <a:hlinkClick r:id="rId5"/>
              </a:rPr>
              <a:t>https://www.openreach.com/fibre-broadband/fibre-for-developers/registering-your-site</a:t>
            </a:r>
            <a:endParaRPr lang="en-GB" sz="1400" dirty="0"/>
          </a:p>
          <a:p>
            <a:pPr marL="273050" indent="-273050">
              <a:buFont typeface="Arial" panose="020B0604020202020204" pitchFamily="34" charset="0"/>
              <a:buChar char="•"/>
            </a:pPr>
            <a:endParaRPr lang="en-GB" sz="1400" b="1" dirty="0"/>
          </a:p>
          <a:p>
            <a:pPr marL="273050" indent="-273050">
              <a:buFont typeface="Arial" panose="020B0604020202020204" pitchFamily="34" charset="0"/>
              <a:buChar char="•"/>
            </a:pPr>
            <a:r>
              <a:rPr lang="en-GB" sz="1400" b="1" dirty="0"/>
              <a:t>Virgin Media - New Build Developer's Guide</a:t>
            </a:r>
          </a:p>
          <a:p>
            <a:pPr marL="273050"/>
            <a:r>
              <a:rPr lang="en-GB" sz="1400" dirty="0">
                <a:hlinkClick r:id="rId6"/>
              </a:rPr>
              <a:t>https://www.virginmedia.com/lightning/network-expansion/property-developers</a:t>
            </a:r>
            <a:endParaRPr lang="en-GB" sz="1400" b="1" dirty="0"/>
          </a:p>
          <a:p>
            <a:pPr marL="273050"/>
            <a:endParaRPr lang="en-GB" sz="1400" b="1" dirty="0"/>
          </a:p>
        </p:txBody>
      </p:sp>
    </p:spTree>
    <p:extLst>
      <p:ext uri="{BB962C8B-B14F-4D97-AF65-F5344CB8AC3E}">
        <p14:creationId xmlns:p14="http://schemas.microsoft.com/office/powerpoint/2010/main" val="21158888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71754" y="4023727"/>
            <a:ext cx="5418058" cy="908196"/>
          </a:xfrm>
          <a:prstGeom prst="rect">
            <a:avLst/>
          </a:prstGeom>
        </p:spPr>
      </p:pic>
      <p:sp>
        <p:nvSpPr>
          <p:cNvPr id="7" name="Rectangle 2">
            <a:extLst>
              <a:ext uri="{FF2B5EF4-FFF2-40B4-BE49-F238E27FC236}">
                <a16:creationId xmlns:a16="http://schemas.microsoft.com/office/drawing/2014/main" id="{F0125F5E-FC75-438E-91CC-8E7017D3788D}"/>
              </a:ext>
            </a:extLst>
          </p:cNvPr>
          <p:cNvSpPr>
            <a:spLocks noChangeArrowheads="1"/>
          </p:cNvSpPr>
          <p:nvPr/>
        </p:nvSpPr>
        <p:spPr bwMode="auto">
          <a:xfrm>
            <a:off x="1754187" y="1900069"/>
            <a:ext cx="5635625" cy="2123658"/>
          </a:xfrm>
          <a:prstGeom prst="rect">
            <a:avLst/>
          </a:prstGeom>
          <a:noFill/>
          <a:ln w="9525">
            <a:noFill/>
            <a:miter lim="800000"/>
            <a:headEnd/>
            <a:tailEnd/>
          </a:ln>
        </p:spPr>
        <p:txBody>
          <a:bodyPr>
            <a:spAutoFit/>
          </a:bodyPr>
          <a:lstStyle/>
          <a:p>
            <a:pPr algn="ctr"/>
            <a:r>
              <a:rPr lang="en-GB" sz="4400" b="1" dirty="0">
                <a:solidFill>
                  <a:schemeClr val="bg1"/>
                </a:solidFill>
              </a:rPr>
              <a:t>The Big Build</a:t>
            </a:r>
          </a:p>
          <a:p>
            <a:pPr algn="ctr"/>
            <a:r>
              <a:rPr lang="en-GB" sz="5400" dirty="0">
                <a:solidFill>
                  <a:schemeClr val="bg1"/>
                </a:solidFill>
              </a:rPr>
              <a:t>It’s a </a:t>
            </a:r>
            <a:r>
              <a:rPr lang="en-GB" sz="8800" b="1" dirty="0">
                <a:solidFill>
                  <a:schemeClr val="bg1"/>
                </a:solidFill>
              </a:rPr>
              <a:t>BIG</a:t>
            </a:r>
            <a:r>
              <a:rPr lang="en-GB" sz="5400" dirty="0">
                <a:solidFill>
                  <a:schemeClr val="bg1"/>
                </a:solidFill>
              </a:rPr>
              <a:t> job!</a:t>
            </a:r>
          </a:p>
        </p:txBody>
      </p:sp>
      <p:pic>
        <p:nvPicPr>
          <p:cNvPr id="12" name="Picture 14" descr="PowerPoint Banner Small">
            <a:extLst>
              <a:ext uri="{FF2B5EF4-FFF2-40B4-BE49-F238E27FC236}">
                <a16:creationId xmlns:a16="http://schemas.microsoft.com/office/drawing/2014/main" id="{064EF147-FACF-485D-A440-1093E5E17C2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 y="6006585"/>
            <a:ext cx="9144000" cy="9525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3B217B31-BD2A-4302-9E49-61D90BE13348}"/>
              </a:ext>
            </a:extLst>
          </p:cNvPr>
          <p:cNvSpPr txBox="1"/>
          <p:nvPr/>
        </p:nvSpPr>
        <p:spPr>
          <a:xfrm>
            <a:off x="5263912" y="6147385"/>
            <a:ext cx="3499741" cy="646331"/>
          </a:xfrm>
          <a:prstGeom prst="rect">
            <a:avLst/>
          </a:prstGeom>
          <a:noFill/>
        </p:spPr>
        <p:txBody>
          <a:bodyPr wrap="none" rtlCol="0">
            <a:spAutoFit/>
          </a:bodyPr>
          <a:lstStyle/>
          <a:p>
            <a:pPr algn="ctr"/>
            <a:r>
              <a:rPr lang="en-GB" b="1" i="1" dirty="0">
                <a:solidFill>
                  <a:schemeClr val="bg1"/>
                </a:solidFill>
              </a:rPr>
              <a:t>Ceren Clulow </a:t>
            </a:r>
          </a:p>
          <a:p>
            <a:pPr algn="ctr"/>
            <a:r>
              <a:rPr lang="en-GB" b="1" i="1" dirty="0">
                <a:solidFill>
                  <a:schemeClr val="bg1"/>
                </a:solidFill>
              </a:rPr>
              <a:t>Ceren.Clulow@nottscc.gov.uk</a:t>
            </a:r>
          </a:p>
        </p:txBody>
      </p:sp>
    </p:spTree>
    <p:extLst>
      <p:ext uri="{BB962C8B-B14F-4D97-AF65-F5344CB8AC3E}">
        <p14:creationId xmlns:p14="http://schemas.microsoft.com/office/powerpoint/2010/main" val="2076821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14338" name="Rectangle 3"/>
          <p:cNvSpPr>
            <a:spLocks noChangeArrowheads="1"/>
          </p:cNvSpPr>
          <p:nvPr/>
        </p:nvSpPr>
        <p:spPr bwMode="auto">
          <a:xfrm>
            <a:off x="755650" y="2060575"/>
            <a:ext cx="7777163" cy="2000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dirty="0">
                <a:solidFill>
                  <a:schemeClr val="bg1"/>
                </a:solidFill>
                <a:latin typeface="Gill Sans" charset="0"/>
              </a:rPr>
              <a:t>Smart </a:t>
            </a:r>
            <a:r>
              <a:rPr lang="en-US" altLang="en-US" sz="4800" dirty="0" smtClean="0">
                <a:solidFill>
                  <a:schemeClr val="bg1"/>
                </a:solidFill>
                <a:latin typeface="Gill Sans" charset="0"/>
              </a:rPr>
              <a:t>places</a:t>
            </a:r>
          </a:p>
          <a:p>
            <a:endParaRPr lang="en-US" altLang="en-US" sz="4800" i="1" dirty="0">
              <a:solidFill>
                <a:schemeClr val="bg1"/>
              </a:solidFill>
              <a:latin typeface="Gill Sans" charset="0"/>
            </a:endParaRPr>
          </a:p>
          <a:p>
            <a:r>
              <a:rPr lang="en-US" altLang="en-US" sz="2800" dirty="0" smtClean="0">
                <a:solidFill>
                  <a:schemeClr val="bg1"/>
                </a:solidFill>
                <a:latin typeface="Gill Sans" charset="0"/>
              </a:rPr>
              <a:t>David Singleton</a:t>
            </a:r>
            <a:endParaRPr lang="en-US" altLang="en-US" sz="2800" dirty="0">
              <a:solidFill>
                <a:schemeClr val="bg1"/>
              </a:solidFill>
              <a:latin typeface="Gill Sans" charset="0"/>
            </a:endParaRPr>
          </a:p>
        </p:txBody>
      </p:sp>
    </p:spTree>
    <p:extLst>
      <p:ext uri="{BB962C8B-B14F-4D97-AF65-F5344CB8AC3E}">
        <p14:creationId xmlns:p14="http://schemas.microsoft.com/office/powerpoint/2010/main" val="1978473360"/>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HIGH RISE HK AND WALKWAY.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84441"/>
      </p:ext>
    </p:extLst>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HIGH RISE HK.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23813"/>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2592160"/>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20482" name="Rectangle 3"/>
          <p:cNvSpPr>
            <a:spLocks noChangeArrowheads="1"/>
          </p:cNvSpPr>
          <p:nvPr/>
        </p:nvSpPr>
        <p:spPr bwMode="auto">
          <a:xfrm>
            <a:off x="755650" y="2060575"/>
            <a:ext cx="777716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Smart = clever</a:t>
            </a:r>
            <a:endParaRPr lang="en-US" altLang="en-US" sz="4800" i="1">
              <a:solidFill>
                <a:schemeClr val="bg1"/>
              </a:solidFill>
              <a:latin typeface="Gill Sans" charset="0"/>
            </a:endParaRPr>
          </a:p>
        </p:txBody>
      </p:sp>
    </p:spTree>
    <p:extLst>
      <p:ext uri="{BB962C8B-B14F-4D97-AF65-F5344CB8AC3E}">
        <p14:creationId xmlns:p14="http://schemas.microsoft.com/office/powerpoint/2010/main" val="2506064125"/>
      </p:ext>
    </p:extLst>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22530" name="Rectangle 3"/>
          <p:cNvSpPr>
            <a:spLocks noChangeArrowheads="1"/>
          </p:cNvSpPr>
          <p:nvPr/>
        </p:nvSpPr>
        <p:spPr bwMode="auto">
          <a:xfrm>
            <a:off x="755650" y="2060575"/>
            <a:ext cx="7777163" cy="1570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Smart = </a:t>
            </a:r>
          </a:p>
          <a:p>
            <a:r>
              <a:rPr lang="en-US" altLang="en-US" sz="4800">
                <a:solidFill>
                  <a:schemeClr val="bg1"/>
                </a:solidFill>
                <a:latin typeface="Gill Sans" charset="0"/>
              </a:rPr>
              <a:t>where you’d want to live</a:t>
            </a:r>
            <a:endParaRPr lang="en-US" altLang="en-US" sz="4800" i="1">
              <a:solidFill>
                <a:schemeClr val="bg1"/>
              </a:solidFill>
              <a:latin typeface="Gill Sans" charset="0"/>
            </a:endParaRPr>
          </a:p>
        </p:txBody>
      </p:sp>
    </p:spTree>
    <p:extLst>
      <p:ext uri="{BB962C8B-B14F-4D97-AF65-F5344CB8AC3E}">
        <p14:creationId xmlns:p14="http://schemas.microsoft.com/office/powerpoint/2010/main" val="746449988"/>
      </p:ext>
    </p:extLst>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24578" name="Rectangle 3"/>
          <p:cNvSpPr>
            <a:spLocks noChangeArrowheads="1"/>
          </p:cNvSpPr>
          <p:nvPr/>
        </p:nvSpPr>
        <p:spPr bwMode="auto">
          <a:xfrm>
            <a:off x="755650" y="836613"/>
            <a:ext cx="7777163" cy="83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Not this.</a:t>
            </a:r>
            <a:endParaRPr lang="en-US" altLang="en-US" sz="4800" i="1">
              <a:solidFill>
                <a:schemeClr val="bg1"/>
              </a:solidFill>
              <a:latin typeface="Gill Sans" charset="0"/>
            </a:endParaRPr>
          </a:p>
        </p:txBody>
      </p:sp>
      <p:sp>
        <p:nvSpPr>
          <p:cNvPr id="24579" name="Rectangle 3"/>
          <p:cNvSpPr>
            <a:spLocks noChangeArrowheads="1"/>
          </p:cNvSpPr>
          <p:nvPr/>
        </p:nvSpPr>
        <p:spPr bwMode="auto">
          <a:xfrm>
            <a:off x="5292725" y="5589588"/>
            <a:ext cx="3600450" cy="83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This is dumb.</a:t>
            </a:r>
            <a:endParaRPr lang="en-US" altLang="en-US" sz="4800" i="1">
              <a:solidFill>
                <a:schemeClr val="bg1"/>
              </a:solidFill>
              <a:latin typeface="Gill Sans" charset="0"/>
            </a:endParaRPr>
          </a:p>
        </p:txBody>
      </p:sp>
      <p:pic>
        <p:nvPicPr>
          <p:cNvPr id="24580" name="Picture 1" descr="IMG_3306.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4"/>
          <p:cNvSpPr txBox="1">
            <a:spLocks noChangeArrowheads="1"/>
          </p:cNvSpPr>
          <p:nvPr/>
        </p:nvSpPr>
        <p:spPr bwMode="auto">
          <a:xfrm>
            <a:off x="250825" y="6237288"/>
            <a:ext cx="2449513" cy="400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pPr algn="r">
              <a:spcBef>
                <a:spcPct val="50000"/>
              </a:spcBef>
            </a:pPr>
            <a:r>
              <a:rPr lang="en-GB" altLang="en-US" sz="2000">
                <a:solidFill>
                  <a:schemeClr val="bg1"/>
                </a:solidFill>
                <a:latin typeface="Gill Sans" charset="0"/>
              </a:rPr>
              <a:t>föregångslandet </a:t>
            </a:r>
            <a:endParaRPr lang="en-US" altLang="en-US" sz="2000">
              <a:solidFill>
                <a:schemeClr val="bg1"/>
              </a:solidFill>
              <a:latin typeface="Gill Sans" charset="0"/>
            </a:endParaRPr>
          </a:p>
        </p:txBody>
      </p:sp>
    </p:spTree>
    <p:extLst>
      <p:ext uri="{BB962C8B-B14F-4D97-AF65-F5344CB8AC3E}">
        <p14:creationId xmlns:p14="http://schemas.microsoft.com/office/powerpoint/2010/main" val="1251700770"/>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3500" dirty="0"/>
              <a:t>Town Hall </a:t>
            </a:r>
            <a:r>
              <a:rPr lang="en-GB" sz="3500" dirty="0" smtClean="0"/>
              <a:t>Refurbishment</a:t>
            </a:r>
          </a:p>
          <a:p>
            <a:endParaRPr lang="en-GB" sz="1100" dirty="0"/>
          </a:p>
          <a:p>
            <a:pPr lvl="1">
              <a:buFontTx/>
              <a:buChar char="-"/>
            </a:pPr>
            <a:r>
              <a:rPr lang="en-GB" sz="2800" dirty="0"/>
              <a:t>£1.4m scheme </a:t>
            </a:r>
            <a:r>
              <a:rPr lang="en-GB" sz="2800" dirty="0" smtClean="0"/>
              <a:t>– under budget</a:t>
            </a:r>
            <a:endParaRPr lang="en-GB" sz="2800" dirty="0"/>
          </a:p>
          <a:p>
            <a:pPr lvl="1">
              <a:buFontTx/>
              <a:buChar char="-"/>
            </a:pPr>
            <a:r>
              <a:rPr lang="en-GB" sz="2800" dirty="0"/>
              <a:t>completion </a:t>
            </a:r>
            <a:r>
              <a:rPr lang="en-GB" sz="2800" dirty="0" smtClean="0"/>
              <a:t>TODAY</a:t>
            </a:r>
          </a:p>
          <a:p>
            <a:pPr lvl="1">
              <a:buFontTx/>
              <a:buChar char="-"/>
            </a:pPr>
            <a:r>
              <a:rPr lang="en-GB" sz="2800" dirty="0" smtClean="0"/>
              <a:t>2 offices units let Halo</a:t>
            </a:r>
          </a:p>
          <a:p>
            <a:pPr lvl="1">
              <a:buFontTx/>
              <a:buChar char="-"/>
            </a:pPr>
            <a:r>
              <a:rPr lang="en-GB" sz="2800" dirty="0" smtClean="0"/>
              <a:t>retail unit under offer</a:t>
            </a:r>
          </a:p>
          <a:p>
            <a:pPr lvl="1">
              <a:buFontTx/>
              <a:buChar char="-"/>
            </a:pPr>
            <a:r>
              <a:rPr lang="en-GB" sz="2800" dirty="0" smtClean="0"/>
              <a:t>4 remaining units to be let</a:t>
            </a:r>
            <a:endParaRPr lang="en-GB" sz="2800" dirty="0"/>
          </a:p>
          <a:p>
            <a:endParaRPr lang="en-GB" dirty="0"/>
          </a:p>
        </p:txBody>
      </p:sp>
      <p:sp>
        <p:nvSpPr>
          <p:cNvPr id="3" name="Title 2"/>
          <p:cNvSpPr>
            <a:spLocks noGrp="1"/>
          </p:cNvSpPr>
          <p:nvPr>
            <p:ph type="title"/>
          </p:nvPr>
        </p:nvSpPr>
        <p:spPr/>
        <p:txBody>
          <a:bodyPr/>
          <a:lstStyle/>
          <a:p>
            <a:endParaRPr lang="en-GB"/>
          </a:p>
        </p:txBody>
      </p:sp>
    </p:spTree>
    <p:extLst>
      <p:ext uri="{BB962C8B-B14F-4D97-AF65-F5344CB8AC3E}">
        <p14:creationId xmlns:p14="http://schemas.microsoft.com/office/powerpoint/2010/main" val="334881821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descr="IMG_3145.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8672483"/>
      </p:ext>
    </p:extLst>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descr="IMG_3146.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188434"/>
      </p:ext>
    </p:extLst>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1" descr="IMG_3141.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978655"/>
      </p:ext>
    </p:extLst>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ChangeArrowheads="1"/>
          </p:cNvSpPr>
          <p:nvPr/>
        </p:nvSpPr>
        <p:spPr bwMode="auto">
          <a:xfrm>
            <a:off x="755650" y="2060575"/>
            <a:ext cx="777716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Portland pictures</a:t>
            </a:r>
            <a:endParaRPr lang="en-US" altLang="en-US" sz="4800" i="1">
              <a:solidFill>
                <a:schemeClr val="bg1"/>
              </a:solidFill>
              <a:latin typeface="Gill Sans" charset="0"/>
            </a:endParaRPr>
          </a:p>
        </p:txBody>
      </p:sp>
      <p:pic>
        <p:nvPicPr>
          <p:cNvPr id="32770" name="Picture 1" descr="PORTLAND 1 8589.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6496517"/>
      </p:ext>
    </p:extLst>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p:cNvSpPr>
            <a:spLocks noChangeArrowheads="1"/>
          </p:cNvSpPr>
          <p:nvPr/>
        </p:nvSpPr>
        <p:spPr bwMode="auto">
          <a:xfrm>
            <a:off x="755650" y="2060575"/>
            <a:ext cx="777716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Portland pictures</a:t>
            </a:r>
            <a:endParaRPr lang="en-US" altLang="en-US" sz="4800" i="1">
              <a:solidFill>
                <a:schemeClr val="bg1"/>
              </a:solidFill>
              <a:latin typeface="Gill Sans" charset="0"/>
            </a:endParaRPr>
          </a:p>
        </p:txBody>
      </p:sp>
      <p:pic>
        <p:nvPicPr>
          <p:cNvPr id="34818" name="Picture 1" descr="EMILY + BRIAN 8463.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4763"/>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1" descr="tom-liptan.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659563" y="2565400"/>
            <a:ext cx="19050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6"/>
          <p:cNvSpPr txBox="1">
            <a:spLocks noChangeArrowheads="1"/>
          </p:cNvSpPr>
          <p:nvPr/>
        </p:nvSpPr>
        <p:spPr bwMode="auto">
          <a:xfrm>
            <a:off x="179388" y="6308725"/>
            <a:ext cx="8856662" cy="400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pPr>
              <a:spcBef>
                <a:spcPct val="50000"/>
              </a:spcBef>
            </a:pPr>
            <a:r>
              <a:rPr lang="en-US" altLang="en-US" sz="2000" b="1">
                <a:solidFill>
                  <a:srgbClr val="FFFFFF"/>
                </a:solidFill>
                <a:latin typeface="Gill Sans" charset="0"/>
              </a:rPr>
              <a:t>‘Green Streets’, Portland, OR, USA [inset Tom Liptan]</a:t>
            </a:r>
            <a:endParaRPr lang="en-US" altLang="en-US" sz="2000">
              <a:solidFill>
                <a:srgbClr val="FFFFFF"/>
              </a:solidFill>
              <a:latin typeface="Gill Sans" charset="0"/>
            </a:endParaRPr>
          </a:p>
        </p:txBody>
      </p:sp>
    </p:spTree>
    <p:extLst>
      <p:ext uri="{BB962C8B-B14F-4D97-AF65-F5344CB8AC3E}">
        <p14:creationId xmlns:p14="http://schemas.microsoft.com/office/powerpoint/2010/main" val="37792197"/>
      </p:ext>
    </p:extLst>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descr="IMG_8622.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7363306"/>
      </p:ext>
    </p:extLst>
  </p:cSld>
  <p:clrMapOvr>
    <a:masterClrMapping/>
  </p:clrMapOvr>
  <p:transition spd="slow"/>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38914" name="Rectangle 3"/>
          <p:cNvSpPr>
            <a:spLocks noChangeArrowheads="1"/>
          </p:cNvSpPr>
          <p:nvPr/>
        </p:nvSpPr>
        <p:spPr bwMode="auto">
          <a:xfrm>
            <a:off x="755650" y="476250"/>
            <a:ext cx="7777163" cy="83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Smart places are built for life</a:t>
            </a:r>
            <a:endParaRPr lang="en-US" altLang="en-US" sz="4800" i="1">
              <a:solidFill>
                <a:schemeClr val="bg1"/>
              </a:solidFill>
              <a:latin typeface="Gill Sans" charset="0"/>
            </a:endParaRPr>
          </a:p>
        </p:txBody>
      </p:sp>
      <p:pic>
        <p:nvPicPr>
          <p:cNvPr id="38915" name="Picture 2" descr="BfL12 cover.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364163" y="1700213"/>
            <a:ext cx="3600450"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7363359"/>
      </p:ext>
    </p:extLst>
  </p:cSld>
  <p:clrMapOvr>
    <a:masterClrMapping/>
  </p:clrMapOvr>
  <p:transition spd="slow"/>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pic>
        <p:nvPicPr>
          <p:cNvPr id="40962" name="Picture 1" descr="BfL12.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799891"/>
            <a:ext cx="9144000" cy="504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p:cNvSpPr>
            <a:spLocks noChangeArrowheads="1"/>
          </p:cNvSpPr>
          <p:nvPr/>
        </p:nvSpPr>
        <p:spPr bwMode="auto">
          <a:xfrm>
            <a:off x="755650" y="902789"/>
            <a:ext cx="7777163" cy="1569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dirty="0">
                <a:solidFill>
                  <a:schemeClr val="bg1"/>
                </a:solidFill>
                <a:latin typeface="Gill Sans" charset="0"/>
              </a:rPr>
              <a:t>Smart places are built for </a:t>
            </a:r>
            <a:endParaRPr lang="en-US" altLang="en-US" sz="4800" dirty="0" smtClean="0">
              <a:solidFill>
                <a:schemeClr val="bg1"/>
              </a:solidFill>
              <a:latin typeface="Gill Sans" charset="0"/>
            </a:endParaRPr>
          </a:p>
          <a:p>
            <a:r>
              <a:rPr lang="en-US" altLang="en-US" sz="4800" dirty="0" smtClean="0">
                <a:solidFill>
                  <a:schemeClr val="bg1"/>
                </a:solidFill>
                <a:latin typeface="Gill Sans" charset="0"/>
              </a:rPr>
              <a:t>life</a:t>
            </a:r>
            <a:endParaRPr lang="en-US" altLang="en-US" sz="4800" i="1" dirty="0">
              <a:solidFill>
                <a:schemeClr val="bg1"/>
              </a:solidFill>
              <a:latin typeface="Gill Sans" charset="0"/>
            </a:endParaRPr>
          </a:p>
        </p:txBody>
      </p:sp>
    </p:spTree>
    <p:extLst>
      <p:ext uri="{BB962C8B-B14F-4D97-AF65-F5344CB8AC3E}">
        <p14:creationId xmlns:p14="http://schemas.microsoft.com/office/powerpoint/2010/main" val="1003347770"/>
      </p:ext>
    </p:extLst>
  </p:cSld>
  <p:clrMapOvr>
    <a:masterClrMapping/>
  </p:clrMapOvr>
  <p:transition spd="slow"/>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descr="3085399_Garden-bridge.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209819"/>
      </p:ext>
    </p:extLst>
  </p:cSld>
  <p:clrMapOvr>
    <a:masterClrMapping/>
  </p:clrMapOvr>
  <p:transition spd="slow"/>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45058" name="Rectangle 3"/>
          <p:cNvSpPr>
            <a:spLocks noChangeArrowheads="1"/>
          </p:cNvSpPr>
          <p:nvPr/>
        </p:nvSpPr>
        <p:spPr bwMode="auto">
          <a:xfrm>
            <a:off x="755650" y="908050"/>
            <a:ext cx="712946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Celebrate their context</a:t>
            </a:r>
          </a:p>
        </p:txBody>
      </p:sp>
      <p:sp>
        <p:nvSpPr>
          <p:cNvPr id="45059" name="Rectangle 3"/>
          <p:cNvSpPr>
            <a:spLocks noChangeArrowheads="1"/>
          </p:cNvSpPr>
          <p:nvPr/>
        </p:nvSpPr>
        <p:spPr bwMode="auto">
          <a:xfrm>
            <a:off x="755650" y="1989138"/>
            <a:ext cx="5903913" cy="83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rgbClr val="606060"/>
                </a:solidFill>
                <a:latin typeface="Gill Sans" charset="0"/>
              </a:rPr>
              <a:t>Integrate ecology</a:t>
            </a:r>
          </a:p>
        </p:txBody>
      </p:sp>
      <p:sp>
        <p:nvSpPr>
          <p:cNvPr id="45060" name="Rectangle 4"/>
          <p:cNvSpPr>
            <a:spLocks noChangeArrowheads="1"/>
          </p:cNvSpPr>
          <p:nvPr/>
        </p:nvSpPr>
        <p:spPr bwMode="auto">
          <a:xfrm>
            <a:off x="755650" y="2924175"/>
            <a:ext cx="568801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rgbClr val="606060"/>
                </a:solidFill>
                <a:latin typeface="Gill Sans" charset="0"/>
              </a:rPr>
              <a:t>Design with water</a:t>
            </a:r>
          </a:p>
        </p:txBody>
      </p:sp>
      <p:sp>
        <p:nvSpPr>
          <p:cNvPr id="45061" name="Rectangle 5"/>
          <p:cNvSpPr>
            <a:spLocks noChangeArrowheads="1"/>
          </p:cNvSpPr>
          <p:nvPr/>
        </p:nvSpPr>
        <p:spPr bwMode="auto">
          <a:xfrm>
            <a:off x="755650" y="3933825"/>
            <a:ext cx="734536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rgbClr val="606060"/>
                </a:solidFill>
                <a:latin typeface="Gill Sans" charset="0"/>
              </a:rPr>
              <a:t>Encourage active lifestyles</a:t>
            </a:r>
          </a:p>
        </p:txBody>
      </p:sp>
    </p:spTree>
    <p:extLst>
      <p:ext uri="{BB962C8B-B14F-4D97-AF65-F5344CB8AC3E}">
        <p14:creationId xmlns:p14="http://schemas.microsoft.com/office/powerpoint/2010/main" val="2534730654"/>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068946"/>
            <a:ext cx="7886700" cy="4700789"/>
          </a:xfrm>
        </p:spPr>
        <p:txBody>
          <a:bodyPr>
            <a:normAutofit/>
          </a:bodyPr>
          <a:lstStyle/>
          <a:p>
            <a:endParaRPr lang="en-GB" sz="2000" dirty="0"/>
          </a:p>
          <a:p>
            <a:pPr marL="0" indent="0">
              <a:buNone/>
            </a:pPr>
            <a:endParaRPr lang="en-GB" sz="1800" dirty="0"/>
          </a:p>
          <a:p>
            <a:r>
              <a:rPr lang="en-GB" sz="3200" dirty="0"/>
              <a:t>Mansfield Townscape Heritage </a:t>
            </a:r>
            <a:r>
              <a:rPr lang="en-GB" sz="3200" dirty="0" smtClean="0"/>
              <a:t>Project </a:t>
            </a:r>
          </a:p>
          <a:p>
            <a:pPr lvl="1">
              <a:buFontTx/>
              <a:buChar char="-"/>
            </a:pPr>
            <a:endParaRPr lang="en-GB" sz="800" dirty="0" smtClean="0"/>
          </a:p>
          <a:p>
            <a:pPr lvl="1">
              <a:buFontTx/>
              <a:buChar char="-"/>
            </a:pPr>
            <a:r>
              <a:rPr lang="en-GB" dirty="0" smtClean="0"/>
              <a:t>£850k National Lottery Heritage Fund</a:t>
            </a:r>
          </a:p>
          <a:p>
            <a:pPr lvl="1">
              <a:buFontTx/>
              <a:buChar char="-"/>
            </a:pPr>
            <a:r>
              <a:rPr lang="en-GB" dirty="0" smtClean="0"/>
              <a:t>improvements/Renovate properties on </a:t>
            </a:r>
            <a:r>
              <a:rPr lang="en-GB" dirty="0"/>
              <a:t>L</a:t>
            </a:r>
            <a:r>
              <a:rPr lang="en-GB" dirty="0" smtClean="0"/>
              <a:t>eeming Street/Market Place/Stockwell Gate</a:t>
            </a:r>
          </a:p>
          <a:p>
            <a:pPr lvl="1">
              <a:buFontTx/>
              <a:buChar char="-"/>
            </a:pPr>
            <a:r>
              <a:rPr lang="en-GB" dirty="0" smtClean="0"/>
              <a:t>grant panel set up</a:t>
            </a:r>
          </a:p>
          <a:p>
            <a:pPr lvl="1">
              <a:buFontTx/>
              <a:buChar char="-"/>
            </a:pPr>
            <a:r>
              <a:rPr lang="en-GB" dirty="0"/>
              <a:t>l</a:t>
            </a:r>
            <a:r>
              <a:rPr lang="en-GB" dirty="0" smtClean="0"/>
              <a:t>aunched on 3</a:t>
            </a:r>
            <a:r>
              <a:rPr lang="en-GB" baseline="30000" dirty="0" smtClean="0"/>
              <a:t>rd</a:t>
            </a:r>
            <a:r>
              <a:rPr lang="en-GB" dirty="0" smtClean="0"/>
              <a:t> September 2019 </a:t>
            </a:r>
          </a:p>
          <a:p>
            <a:pPr lvl="1">
              <a:buFontTx/>
              <a:buChar char="-"/>
            </a:pPr>
            <a:r>
              <a:rPr lang="en-GB" dirty="0" smtClean="0"/>
              <a:t>ends 2024</a:t>
            </a:r>
          </a:p>
          <a:p>
            <a:pPr lvl="1">
              <a:buFontTx/>
              <a:buChar char="-"/>
            </a:pPr>
            <a:r>
              <a:rPr lang="en-GB" dirty="0"/>
              <a:t>t</a:t>
            </a:r>
            <a:r>
              <a:rPr lang="en-GB" dirty="0" smtClean="0"/>
              <a:t>hird of properties in project area now active </a:t>
            </a:r>
            <a:endParaRPr lang="en-GB" dirty="0"/>
          </a:p>
        </p:txBody>
      </p:sp>
      <p:sp>
        <p:nvSpPr>
          <p:cNvPr id="3" name="Title 2"/>
          <p:cNvSpPr>
            <a:spLocks noGrp="1"/>
          </p:cNvSpPr>
          <p:nvPr>
            <p:ph type="title"/>
          </p:nvPr>
        </p:nvSpPr>
        <p:spPr>
          <a:xfrm>
            <a:off x="628650" y="601883"/>
            <a:ext cx="7886700" cy="80697"/>
          </a:xfrm>
        </p:spPr>
        <p:txBody>
          <a:bodyPr>
            <a:normAutofit fontScale="90000"/>
          </a:bodyPr>
          <a:lstStyle/>
          <a:p>
            <a:endParaRPr lang="en-GB" dirty="0"/>
          </a:p>
        </p:txBody>
      </p:sp>
    </p:spTree>
    <p:extLst>
      <p:ext uri="{BB962C8B-B14F-4D97-AF65-F5344CB8AC3E}">
        <p14:creationId xmlns:p14="http://schemas.microsoft.com/office/powerpoint/2010/main" val="85242253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pic>
        <p:nvPicPr>
          <p:cNvPr id="47106" name="Picture 1" descr="Sherwood_Forest_(9536).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175" y="12700"/>
            <a:ext cx="91440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2584228"/>
      </p:ext>
    </p:extLst>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45058" name="Rectangle 3"/>
          <p:cNvSpPr>
            <a:spLocks noChangeArrowheads="1"/>
          </p:cNvSpPr>
          <p:nvPr/>
        </p:nvSpPr>
        <p:spPr bwMode="auto">
          <a:xfrm>
            <a:off x="755650" y="908050"/>
            <a:ext cx="7129463" cy="83026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defRPr/>
            </a:pPr>
            <a:r>
              <a:rPr lang="en-US" sz="4800" dirty="0">
                <a:solidFill>
                  <a:schemeClr val="tx1">
                    <a:lumMod val="65000"/>
                    <a:lumOff val="35000"/>
                  </a:schemeClr>
                </a:solidFill>
                <a:latin typeface="Gill Sans" charset="0"/>
                <a:ea typeface="ＭＳ Ｐゴシック" charset="0"/>
                <a:cs typeface="Gill Sans" charset="0"/>
              </a:rPr>
              <a:t>Celebrate their context</a:t>
            </a:r>
          </a:p>
        </p:txBody>
      </p:sp>
      <p:sp>
        <p:nvSpPr>
          <p:cNvPr id="49155" name="Rectangle 3"/>
          <p:cNvSpPr>
            <a:spLocks noChangeArrowheads="1"/>
          </p:cNvSpPr>
          <p:nvPr/>
        </p:nvSpPr>
        <p:spPr bwMode="auto">
          <a:xfrm>
            <a:off x="755650" y="1989138"/>
            <a:ext cx="5903913" cy="83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Integrate ecology</a:t>
            </a:r>
          </a:p>
        </p:txBody>
      </p:sp>
      <p:sp>
        <p:nvSpPr>
          <p:cNvPr id="49156" name="Rectangle 4"/>
          <p:cNvSpPr>
            <a:spLocks noChangeArrowheads="1"/>
          </p:cNvSpPr>
          <p:nvPr/>
        </p:nvSpPr>
        <p:spPr bwMode="auto">
          <a:xfrm>
            <a:off x="755650" y="2924175"/>
            <a:ext cx="568801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rgbClr val="606060"/>
                </a:solidFill>
                <a:latin typeface="Gill Sans" charset="0"/>
              </a:rPr>
              <a:t>Design with water</a:t>
            </a:r>
          </a:p>
        </p:txBody>
      </p:sp>
      <p:sp>
        <p:nvSpPr>
          <p:cNvPr id="49157" name="Rectangle 5"/>
          <p:cNvSpPr>
            <a:spLocks noChangeArrowheads="1"/>
          </p:cNvSpPr>
          <p:nvPr/>
        </p:nvSpPr>
        <p:spPr bwMode="auto">
          <a:xfrm>
            <a:off x="755650" y="3933825"/>
            <a:ext cx="734536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rgbClr val="606060"/>
                </a:solidFill>
                <a:latin typeface="Gill Sans" charset="0"/>
              </a:rPr>
              <a:t>Encourage active lifestyles</a:t>
            </a:r>
          </a:p>
        </p:txBody>
      </p:sp>
    </p:spTree>
    <p:extLst>
      <p:ext uri="{BB962C8B-B14F-4D97-AF65-F5344CB8AC3E}">
        <p14:creationId xmlns:p14="http://schemas.microsoft.com/office/powerpoint/2010/main" val="4152679465"/>
      </p:ext>
    </p:extLst>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pic>
        <p:nvPicPr>
          <p:cNvPr id="51202" name="Picture 2" descr="Common_Redstart_(Phoenicurus_phoenicurus).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617835"/>
      </p:ext>
    </p:extLst>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5"/>
          <p:cNvSpPr>
            <a:spLocks noChangeArrowheads="1"/>
          </p:cNvSpPr>
          <p:nvPr/>
        </p:nvSpPr>
        <p:spPr bwMode="auto">
          <a:xfrm>
            <a:off x="323850" y="188913"/>
            <a:ext cx="3600450" cy="7191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53250" name="Rectangle 8"/>
          <p:cNvSpPr>
            <a:spLocks noChangeArrowheads="1"/>
          </p:cNvSpPr>
          <p:nvPr/>
        </p:nvSpPr>
        <p:spPr bwMode="auto">
          <a:xfrm>
            <a:off x="4716463" y="188913"/>
            <a:ext cx="3600450" cy="719137"/>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53251" name="Rectangle 10"/>
          <p:cNvSpPr>
            <a:spLocks noChangeArrowheads="1"/>
          </p:cNvSpPr>
          <p:nvPr/>
        </p:nvSpPr>
        <p:spPr bwMode="auto">
          <a:xfrm>
            <a:off x="395288" y="3644900"/>
            <a:ext cx="3600450" cy="576263"/>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pic>
        <p:nvPicPr>
          <p:cNvPr id="53252" name="Picture 1" descr="'BEFORE' IMG_4233.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1357268"/>
      </p:ext>
    </p:extLst>
  </p:cSld>
  <p:clrMapOvr>
    <a:masterClrMapping/>
  </p:clrMapOvr>
  <p:transition spd="slow"/>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2" descr="0834 4726.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763"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0677692"/>
      </p:ext>
    </p:extLst>
  </p:cSld>
  <p:clrMapOvr>
    <a:masterClrMapping/>
  </p:clrMapOvr>
  <p:transition spd="slow"/>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4" descr="0834 BEES.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033463" y="259681"/>
            <a:ext cx="6851650" cy="556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8" name="Rectangle 5"/>
          <p:cNvSpPr>
            <a:spLocks noChangeArrowheads="1"/>
          </p:cNvSpPr>
          <p:nvPr/>
        </p:nvSpPr>
        <p:spPr bwMode="auto">
          <a:xfrm>
            <a:off x="2555875" y="1412875"/>
            <a:ext cx="431800" cy="52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2800" b="1" dirty="0">
                <a:latin typeface="Gill Sans" charset="0"/>
              </a:rPr>
              <a:t>2</a:t>
            </a:r>
          </a:p>
        </p:txBody>
      </p:sp>
      <p:sp>
        <p:nvSpPr>
          <p:cNvPr id="55299" name="Rectangle 5"/>
          <p:cNvSpPr>
            <a:spLocks noChangeArrowheads="1"/>
          </p:cNvSpPr>
          <p:nvPr/>
        </p:nvSpPr>
        <p:spPr bwMode="auto">
          <a:xfrm>
            <a:off x="5867400" y="957095"/>
            <a:ext cx="1944688" cy="1014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6000" b="1" dirty="0">
                <a:latin typeface="Gill Sans" charset="0"/>
              </a:rPr>
              <a:t>608 </a:t>
            </a:r>
            <a:endParaRPr lang="en-US" altLang="en-US" sz="6000" dirty="0">
              <a:latin typeface="Gill Sans" charset="0"/>
            </a:endParaRPr>
          </a:p>
        </p:txBody>
      </p:sp>
      <p:sp>
        <p:nvSpPr>
          <p:cNvPr id="55300" name="Rectangle 5"/>
          <p:cNvSpPr>
            <a:spLocks noChangeArrowheads="1"/>
          </p:cNvSpPr>
          <p:nvPr/>
        </p:nvSpPr>
        <p:spPr bwMode="auto">
          <a:xfrm>
            <a:off x="6732588" y="6308725"/>
            <a:ext cx="2087562" cy="307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1400">
                <a:latin typeface="Gill Sans" charset="0"/>
              </a:rPr>
              <a:t>(Derbyshire Wildlife Trust) </a:t>
            </a:r>
          </a:p>
        </p:txBody>
      </p:sp>
    </p:spTree>
    <p:extLst>
      <p:ext uri="{BB962C8B-B14F-4D97-AF65-F5344CB8AC3E}">
        <p14:creationId xmlns:p14="http://schemas.microsoft.com/office/powerpoint/2010/main" val="3274143543"/>
      </p:ext>
    </p:extLst>
  </p:cSld>
  <p:clrMapOvr>
    <a:masterClrMapping/>
  </p:clrMapOvr>
  <p:transition spd="slow"/>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45058" name="Rectangle 3"/>
          <p:cNvSpPr>
            <a:spLocks noChangeArrowheads="1"/>
          </p:cNvSpPr>
          <p:nvPr/>
        </p:nvSpPr>
        <p:spPr bwMode="auto">
          <a:xfrm>
            <a:off x="755650" y="908050"/>
            <a:ext cx="7129463" cy="83026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defRPr/>
            </a:pPr>
            <a:r>
              <a:rPr lang="en-US" sz="4800" dirty="0">
                <a:solidFill>
                  <a:schemeClr val="tx1">
                    <a:lumMod val="65000"/>
                    <a:lumOff val="35000"/>
                  </a:schemeClr>
                </a:solidFill>
                <a:latin typeface="Gill Sans" charset="0"/>
                <a:ea typeface="ＭＳ Ｐゴシック" charset="0"/>
                <a:cs typeface="Gill Sans" charset="0"/>
              </a:rPr>
              <a:t>Celebrate their context</a:t>
            </a:r>
          </a:p>
        </p:txBody>
      </p:sp>
      <p:sp>
        <p:nvSpPr>
          <p:cNvPr id="45059" name="Rectangle 3"/>
          <p:cNvSpPr>
            <a:spLocks noChangeArrowheads="1"/>
          </p:cNvSpPr>
          <p:nvPr/>
        </p:nvSpPr>
        <p:spPr bwMode="auto">
          <a:xfrm>
            <a:off x="755650" y="1989138"/>
            <a:ext cx="5903913" cy="83026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defRPr/>
            </a:pPr>
            <a:r>
              <a:rPr lang="en-US" sz="4800" dirty="0">
                <a:solidFill>
                  <a:schemeClr val="tx1">
                    <a:lumMod val="65000"/>
                    <a:lumOff val="35000"/>
                  </a:schemeClr>
                </a:solidFill>
                <a:latin typeface="Gill Sans" charset="0"/>
                <a:ea typeface="ＭＳ Ｐゴシック" charset="0"/>
                <a:cs typeface="Gill Sans" charset="0"/>
              </a:rPr>
              <a:t>Integrate ecology</a:t>
            </a:r>
          </a:p>
        </p:txBody>
      </p:sp>
      <p:sp>
        <p:nvSpPr>
          <p:cNvPr id="57348" name="Rectangle 4"/>
          <p:cNvSpPr>
            <a:spLocks noChangeArrowheads="1"/>
          </p:cNvSpPr>
          <p:nvPr/>
        </p:nvSpPr>
        <p:spPr bwMode="auto">
          <a:xfrm>
            <a:off x="755650" y="2924175"/>
            <a:ext cx="568801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Design with water</a:t>
            </a:r>
          </a:p>
        </p:txBody>
      </p:sp>
      <p:sp>
        <p:nvSpPr>
          <p:cNvPr id="57349" name="Rectangle 5"/>
          <p:cNvSpPr>
            <a:spLocks noChangeArrowheads="1"/>
          </p:cNvSpPr>
          <p:nvPr/>
        </p:nvSpPr>
        <p:spPr bwMode="auto">
          <a:xfrm>
            <a:off x="755650" y="3933825"/>
            <a:ext cx="734536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rgbClr val="606060"/>
                </a:solidFill>
                <a:latin typeface="Gill Sans" charset="0"/>
              </a:rPr>
              <a:t>Encourage active lifestyles</a:t>
            </a:r>
          </a:p>
        </p:txBody>
      </p:sp>
    </p:spTree>
    <p:extLst>
      <p:ext uri="{BB962C8B-B14F-4D97-AF65-F5344CB8AC3E}">
        <p14:creationId xmlns:p14="http://schemas.microsoft.com/office/powerpoint/2010/main" val="1825976856"/>
      </p:ext>
    </p:extLst>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2" descr="0976 BHS RAIN GARDENS 2347.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6"/>
          <p:cNvSpPr txBox="1">
            <a:spLocks noChangeArrowheads="1"/>
          </p:cNvSpPr>
          <p:nvPr/>
        </p:nvSpPr>
        <p:spPr bwMode="auto">
          <a:xfrm>
            <a:off x="179388" y="6308725"/>
            <a:ext cx="8856662" cy="4000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2000" b="1" dirty="0">
                <a:solidFill>
                  <a:srgbClr val="FFFFFF"/>
                </a:solidFill>
                <a:latin typeface="Gill Sans" charset="0"/>
                <a:ea typeface="ＭＳ Ｐゴシック" charset="0"/>
              </a:rPr>
              <a:t>Birkett House School Rain Gardens - </a:t>
            </a:r>
            <a:r>
              <a:rPr lang="en-US" sz="2000" b="1" dirty="0" err="1">
                <a:solidFill>
                  <a:srgbClr val="FFFFFF"/>
                </a:solidFill>
                <a:latin typeface="Gill Sans" charset="0"/>
                <a:ea typeface="ＭＳ Ｐゴシック" charset="0"/>
              </a:rPr>
              <a:t>Wigston</a:t>
            </a:r>
            <a:r>
              <a:rPr lang="en-US" sz="2000" b="1" dirty="0">
                <a:solidFill>
                  <a:srgbClr val="FFFFFF"/>
                </a:solidFill>
                <a:latin typeface="Gill Sans" charset="0"/>
                <a:ea typeface="ＭＳ Ｐゴシック" charset="0"/>
              </a:rPr>
              <a:t>, Leicestershire, UK</a:t>
            </a:r>
            <a:endParaRPr lang="en-US" sz="2000" dirty="0">
              <a:solidFill>
                <a:srgbClr val="FFFFFF"/>
              </a:solidFill>
              <a:latin typeface="Gill Sans" charset="0"/>
              <a:ea typeface="ＭＳ Ｐゴシック" charset="0"/>
            </a:endParaRPr>
          </a:p>
        </p:txBody>
      </p:sp>
    </p:spTree>
    <p:extLst>
      <p:ext uri="{BB962C8B-B14F-4D97-AF65-F5344CB8AC3E}">
        <p14:creationId xmlns:p14="http://schemas.microsoft.com/office/powerpoint/2010/main" val="1275787083"/>
      </p:ext>
    </p:extLst>
  </p:cSld>
  <p:clrMapOvr>
    <a:masterClrMapping/>
  </p:clrMapOvr>
  <p:transition spd="slow"/>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pic>
        <p:nvPicPr>
          <p:cNvPr id="61442" name="Picture 2" descr="0796 ATT BASIN 1 8292 copy.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95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6108606"/>
      </p:ext>
    </p:extLst>
  </p:cSld>
  <p:clrMapOvr>
    <a:masterClrMapping/>
  </p:clrMapOvr>
  <p:transition spd="slow"/>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1" descr="SuDS QUARTERS.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938"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6"/>
          <p:cNvSpPr txBox="1">
            <a:spLocks noChangeArrowheads="1"/>
          </p:cNvSpPr>
          <p:nvPr/>
        </p:nvSpPr>
        <p:spPr bwMode="auto">
          <a:xfrm>
            <a:off x="7019925" y="5589588"/>
            <a:ext cx="1944688" cy="7080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US" sz="2000" b="1" dirty="0">
                <a:latin typeface="Gill Sans" charset="0"/>
                <a:ea typeface="ＭＳ Ｐゴシック" charset="0"/>
              </a:rPr>
              <a:t>CIRIA SuDS Manual 2016</a:t>
            </a:r>
            <a:endParaRPr lang="en-US" sz="2000" dirty="0">
              <a:latin typeface="Gill Sans" charset="0"/>
              <a:ea typeface="ＭＳ Ｐゴシック" charset="0"/>
            </a:endParaRPr>
          </a:p>
        </p:txBody>
      </p:sp>
    </p:spTree>
    <p:extLst>
      <p:ext uri="{BB962C8B-B14F-4D97-AF65-F5344CB8AC3E}">
        <p14:creationId xmlns:p14="http://schemas.microsoft.com/office/powerpoint/2010/main" val="220825906"/>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90014" y="859709"/>
            <a:ext cx="7886700" cy="4794115"/>
          </a:xfrm>
        </p:spPr>
        <p:txBody>
          <a:bodyPr>
            <a:normAutofit/>
          </a:bodyPr>
          <a:lstStyle/>
          <a:p>
            <a:endParaRPr lang="en-GB" dirty="0" smtClean="0"/>
          </a:p>
          <a:p>
            <a:endParaRPr lang="en-GB" sz="1100" dirty="0"/>
          </a:p>
          <a:p>
            <a:pPr marL="0" indent="0">
              <a:buNone/>
            </a:pPr>
            <a:r>
              <a:rPr lang="en-GB" sz="4100" dirty="0" smtClean="0"/>
              <a:t> Business Support Available</a:t>
            </a:r>
          </a:p>
          <a:p>
            <a:endParaRPr lang="en-GB" sz="1100" dirty="0" smtClean="0"/>
          </a:p>
          <a:p>
            <a:pPr lvl="1">
              <a:buFontTx/>
              <a:buChar char="-"/>
            </a:pPr>
            <a:r>
              <a:rPr lang="en-GB" sz="3100" dirty="0" smtClean="0"/>
              <a:t>1-2-1 business advice/planning</a:t>
            </a:r>
          </a:p>
          <a:p>
            <a:pPr lvl="1">
              <a:buFontTx/>
              <a:buChar char="-"/>
            </a:pPr>
            <a:r>
              <a:rPr lang="en-GB" sz="3100" dirty="0" smtClean="0"/>
              <a:t>1 stop shop </a:t>
            </a:r>
          </a:p>
          <a:p>
            <a:pPr lvl="1">
              <a:buFontTx/>
              <a:buChar char="-"/>
            </a:pPr>
            <a:r>
              <a:rPr lang="en-GB" sz="3100" dirty="0" smtClean="0"/>
              <a:t>Grant and investment funding</a:t>
            </a:r>
          </a:p>
          <a:p>
            <a:pPr lvl="1">
              <a:buFontTx/>
              <a:buChar char="-"/>
            </a:pPr>
            <a:r>
              <a:rPr lang="en-GB" sz="3100" dirty="0" smtClean="0"/>
              <a:t>Commercial property search</a:t>
            </a:r>
          </a:p>
          <a:p>
            <a:pPr lvl="1">
              <a:buFontTx/>
              <a:buChar char="-"/>
            </a:pPr>
            <a:r>
              <a:rPr lang="en-GB" sz="3100" dirty="0" smtClean="0"/>
              <a:t>Access to business training &amp; masterclasses</a:t>
            </a:r>
          </a:p>
          <a:p>
            <a:pPr lvl="1">
              <a:buFontTx/>
              <a:buChar char="-"/>
            </a:pPr>
            <a:endParaRPr lang="en-GB" sz="1300" dirty="0" smtClean="0"/>
          </a:p>
          <a:p>
            <a:pPr lvl="1">
              <a:buFontTx/>
              <a:buChar char="-"/>
            </a:pPr>
            <a:endParaRPr lang="en-GB" sz="2600" dirty="0" smtClean="0"/>
          </a:p>
          <a:p>
            <a:pPr marL="457200" lvl="1" indent="0">
              <a:buNone/>
            </a:pPr>
            <a:endParaRPr lang="en-GB" sz="2600" dirty="0" smtClean="0"/>
          </a:p>
          <a:p>
            <a:pPr marL="457200" lvl="1" indent="0">
              <a:buNone/>
            </a:pPr>
            <a:endParaRPr lang="en-GB" dirty="0" smtClean="0"/>
          </a:p>
          <a:p>
            <a:endParaRPr lang="en-GB" sz="3200" dirty="0"/>
          </a:p>
          <a:p>
            <a:endParaRPr lang="en-GB" dirty="0"/>
          </a:p>
        </p:txBody>
      </p:sp>
      <p:sp>
        <p:nvSpPr>
          <p:cNvPr id="3" name="Title 2"/>
          <p:cNvSpPr>
            <a:spLocks noGrp="1"/>
          </p:cNvSpPr>
          <p:nvPr>
            <p:ph type="title"/>
          </p:nvPr>
        </p:nvSpPr>
        <p:spPr>
          <a:xfrm>
            <a:off x="628650" y="601884"/>
            <a:ext cx="7886700" cy="145092"/>
          </a:xfrm>
        </p:spPr>
        <p:txBody>
          <a:bodyPr>
            <a:normAutofit fontScale="90000"/>
          </a:bodyPr>
          <a:lstStyle/>
          <a:p>
            <a:endParaRPr lang="en-GB" dirty="0"/>
          </a:p>
        </p:txBody>
      </p:sp>
    </p:spTree>
    <p:extLst>
      <p:ext uri="{BB962C8B-B14F-4D97-AF65-F5344CB8AC3E}">
        <p14:creationId xmlns:p14="http://schemas.microsoft.com/office/powerpoint/2010/main" val="125345511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descr="Uni-Leicester_Panorama_LR.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242888"/>
            <a:ext cx="9144000" cy="457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8" name="Picture 1" descr="WATER RUNNING OUT.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2051050" y="4365625"/>
            <a:ext cx="561657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Rectangle 4"/>
          <p:cNvSpPr>
            <a:spLocks noChangeArrowheads="1"/>
          </p:cNvSpPr>
          <p:nvPr/>
        </p:nvSpPr>
        <p:spPr bwMode="auto">
          <a:xfrm>
            <a:off x="6011863" y="4695153"/>
            <a:ext cx="1441450" cy="338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1600" dirty="0">
                <a:latin typeface="Gill Sans" charset="0"/>
              </a:rPr>
              <a:t>19 March 2019</a:t>
            </a:r>
            <a:endParaRPr lang="en-US" altLang="en-US" sz="1600" i="1" dirty="0">
              <a:latin typeface="Gill Sans" charset="0"/>
            </a:endParaRPr>
          </a:p>
        </p:txBody>
      </p:sp>
    </p:spTree>
    <p:extLst>
      <p:ext uri="{BB962C8B-B14F-4D97-AF65-F5344CB8AC3E}">
        <p14:creationId xmlns:p14="http://schemas.microsoft.com/office/powerpoint/2010/main" val="2236329558"/>
      </p:ext>
    </p:extLst>
  </p:cSld>
  <p:clrMapOvr>
    <a:masterClrMapping/>
  </p:clrMapOvr>
  <p:transition spd="slow"/>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45058" name="Rectangle 3"/>
          <p:cNvSpPr>
            <a:spLocks noChangeArrowheads="1"/>
          </p:cNvSpPr>
          <p:nvPr/>
        </p:nvSpPr>
        <p:spPr bwMode="auto">
          <a:xfrm>
            <a:off x="755650" y="908050"/>
            <a:ext cx="7129463" cy="83026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defRPr/>
            </a:pPr>
            <a:r>
              <a:rPr lang="en-US" sz="4800" dirty="0">
                <a:solidFill>
                  <a:schemeClr val="tx1">
                    <a:lumMod val="65000"/>
                    <a:lumOff val="35000"/>
                  </a:schemeClr>
                </a:solidFill>
                <a:latin typeface="Gill Sans" charset="0"/>
                <a:ea typeface="ＭＳ Ｐゴシック" charset="0"/>
                <a:cs typeface="Gill Sans" charset="0"/>
              </a:rPr>
              <a:t>Celebrate their context</a:t>
            </a:r>
          </a:p>
        </p:txBody>
      </p:sp>
      <p:sp>
        <p:nvSpPr>
          <p:cNvPr id="45059" name="Rectangle 3"/>
          <p:cNvSpPr>
            <a:spLocks noChangeArrowheads="1"/>
          </p:cNvSpPr>
          <p:nvPr/>
        </p:nvSpPr>
        <p:spPr bwMode="auto">
          <a:xfrm>
            <a:off x="755650" y="1989138"/>
            <a:ext cx="5903913" cy="83026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defRPr/>
            </a:pPr>
            <a:r>
              <a:rPr lang="en-US" sz="4800" dirty="0">
                <a:solidFill>
                  <a:schemeClr val="tx1">
                    <a:lumMod val="65000"/>
                    <a:lumOff val="35000"/>
                  </a:schemeClr>
                </a:solidFill>
                <a:latin typeface="Gill Sans" charset="0"/>
                <a:ea typeface="ＭＳ Ｐゴシック" charset="0"/>
                <a:cs typeface="Gill Sans" charset="0"/>
              </a:rPr>
              <a:t>Integrate ecology</a:t>
            </a:r>
          </a:p>
        </p:txBody>
      </p:sp>
      <p:sp>
        <p:nvSpPr>
          <p:cNvPr id="45060" name="Rectangle 4"/>
          <p:cNvSpPr>
            <a:spLocks noChangeArrowheads="1"/>
          </p:cNvSpPr>
          <p:nvPr/>
        </p:nvSpPr>
        <p:spPr bwMode="auto">
          <a:xfrm>
            <a:off x="755650" y="2924175"/>
            <a:ext cx="5688013" cy="83026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defRPr/>
            </a:pPr>
            <a:r>
              <a:rPr lang="en-US" sz="4800" dirty="0">
                <a:solidFill>
                  <a:schemeClr val="tx1">
                    <a:lumMod val="65000"/>
                    <a:lumOff val="35000"/>
                  </a:schemeClr>
                </a:solidFill>
                <a:latin typeface="Gill Sans" charset="0"/>
                <a:ea typeface="ＭＳ Ｐゴシック" charset="0"/>
                <a:cs typeface="Gill Sans" charset="0"/>
              </a:rPr>
              <a:t>Design with water</a:t>
            </a:r>
          </a:p>
        </p:txBody>
      </p:sp>
      <p:sp>
        <p:nvSpPr>
          <p:cNvPr id="67589" name="Rectangle 5"/>
          <p:cNvSpPr>
            <a:spLocks noChangeArrowheads="1"/>
          </p:cNvSpPr>
          <p:nvPr/>
        </p:nvSpPr>
        <p:spPr bwMode="auto">
          <a:xfrm>
            <a:off x="755650" y="3933825"/>
            <a:ext cx="7345363"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Encourage active lifestyles</a:t>
            </a:r>
          </a:p>
        </p:txBody>
      </p:sp>
    </p:spTree>
    <p:extLst>
      <p:ext uri="{BB962C8B-B14F-4D97-AF65-F5344CB8AC3E}">
        <p14:creationId xmlns:p14="http://schemas.microsoft.com/office/powerpoint/2010/main" val="3318788872"/>
      </p:ext>
    </p:extLst>
  </p:cSld>
  <p:clrMapOvr>
    <a:masterClrMapping/>
  </p:clrMapOvr>
  <p:transition spd="slow"/>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1" descr="Screen Shot 2019-06-03 at 21.29.35.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2380875"/>
      </p:ext>
    </p:extLst>
  </p:cSld>
  <p:clrMapOvr>
    <a:masterClrMapping/>
  </p:clrMapOvr>
  <p:transition spd="slow"/>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
        <p:nvSpPr>
          <p:cNvPr id="71682" name="Rectangle 3"/>
          <p:cNvSpPr>
            <a:spLocks noChangeArrowheads="1"/>
          </p:cNvSpPr>
          <p:nvPr/>
        </p:nvSpPr>
        <p:spPr bwMode="auto">
          <a:xfrm>
            <a:off x="755650" y="1989138"/>
            <a:ext cx="3529013" cy="83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Beware of </a:t>
            </a:r>
          </a:p>
        </p:txBody>
      </p:sp>
      <p:sp>
        <p:nvSpPr>
          <p:cNvPr id="71683" name="Rectangle 4"/>
          <p:cNvSpPr>
            <a:spLocks noChangeArrowheads="1"/>
          </p:cNvSpPr>
          <p:nvPr/>
        </p:nvSpPr>
        <p:spPr bwMode="auto">
          <a:xfrm>
            <a:off x="3635375" y="2997200"/>
            <a:ext cx="4321175" cy="83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r>
              <a:rPr lang="en-US" altLang="en-US" sz="4800">
                <a:solidFill>
                  <a:schemeClr val="bg1"/>
                </a:solidFill>
                <a:latin typeface="Gill Sans" charset="0"/>
              </a:rPr>
              <a:t>‘</a:t>
            </a:r>
            <a:r>
              <a:rPr lang="en-US" altLang="ja-JP" sz="4800">
                <a:solidFill>
                  <a:schemeClr val="bg1"/>
                </a:solidFill>
                <a:latin typeface="Gill Sans" charset="0"/>
              </a:rPr>
              <a:t>stuffscaping</a:t>
            </a:r>
            <a:r>
              <a:rPr lang="en-US" altLang="en-US" sz="4800">
                <a:solidFill>
                  <a:schemeClr val="bg1"/>
                </a:solidFill>
                <a:latin typeface="Gill Sans" charset="0"/>
              </a:rPr>
              <a:t>’</a:t>
            </a:r>
          </a:p>
        </p:txBody>
      </p:sp>
    </p:spTree>
    <p:extLst>
      <p:ext uri="{BB962C8B-B14F-4D97-AF65-F5344CB8AC3E}">
        <p14:creationId xmlns:p14="http://schemas.microsoft.com/office/powerpoint/2010/main" val="1032334229"/>
      </p:ext>
    </p:extLst>
  </p:cSld>
  <p:clrMapOvr>
    <a:masterClrMapping/>
  </p:clrMapOvr>
  <p:transition spd="slow"/>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1" descr="NDG p27.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350" y="188913"/>
            <a:ext cx="9144000" cy="650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0" name="Oval 3"/>
          <p:cNvSpPr>
            <a:spLocks noChangeArrowheads="1"/>
          </p:cNvSpPr>
          <p:nvPr/>
        </p:nvSpPr>
        <p:spPr bwMode="auto">
          <a:xfrm>
            <a:off x="179388" y="5300663"/>
            <a:ext cx="936625" cy="1081087"/>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18" charset="0"/>
                <a:ea typeface="MS PGothic" panose="020B0600070205080204" pitchFamily="34" charset="-128"/>
              </a:defRPr>
            </a:lvl1pPr>
            <a:lvl2pPr marL="742950" indent="-285750">
              <a:defRPr sz="2400">
                <a:solidFill>
                  <a:schemeClr val="tx1"/>
                </a:solidFill>
                <a:latin typeface="Times" pitchFamily="18" charset="0"/>
                <a:ea typeface="MS PGothic" panose="020B0600070205080204" pitchFamily="34" charset="-128"/>
              </a:defRPr>
            </a:lvl2pPr>
            <a:lvl3pPr marL="1143000" indent="-228600">
              <a:defRPr sz="2400">
                <a:solidFill>
                  <a:schemeClr val="tx1"/>
                </a:solidFill>
                <a:latin typeface="Times" pitchFamily="18" charset="0"/>
                <a:ea typeface="MS PGothic" panose="020B0600070205080204" pitchFamily="34" charset="-128"/>
              </a:defRPr>
            </a:lvl3pPr>
            <a:lvl4pPr marL="1600200" indent="-228600">
              <a:defRPr sz="2400">
                <a:solidFill>
                  <a:schemeClr val="tx1"/>
                </a:solidFill>
                <a:latin typeface="Times" pitchFamily="18" charset="0"/>
                <a:ea typeface="MS PGothic" panose="020B0600070205080204" pitchFamily="34" charset="-128"/>
              </a:defRPr>
            </a:lvl4pPr>
            <a:lvl5pPr marL="2057400" indent="-228600">
              <a:defRPr sz="2400">
                <a:solidFill>
                  <a:schemeClr val="tx1"/>
                </a:solidFill>
                <a:latin typeface="Times"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MS PGothic" panose="020B0600070205080204" pitchFamily="34" charset="-128"/>
              </a:defRPr>
            </a:lvl9pPr>
          </a:lstStyle>
          <a:p>
            <a:endParaRPr lang="en-US" altLang="en-US">
              <a:solidFill>
                <a:srgbClr val="000000"/>
              </a:solidFill>
            </a:endParaRPr>
          </a:p>
        </p:txBody>
      </p:sp>
    </p:spTree>
    <p:extLst>
      <p:ext uri="{BB962C8B-B14F-4D97-AF65-F5344CB8AC3E}">
        <p14:creationId xmlns:p14="http://schemas.microsoft.com/office/powerpoint/2010/main" val="278638351"/>
      </p:ext>
    </p:extLst>
  </p:cSld>
  <p:clrMapOvr>
    <a:masterClrMapping/>
  </p:clrMapOvr>
  <p:transition spd="slow"/>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Picture 1" descr="P1020378sm.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6350"/>
            <a:ext cx="914400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4993669"/>
      </p:ext>
    </p:extLst>
  </p:cSld>
  <p:clrMapOvr>
    <a:masterClrMapping/>
  </p:clrMapOvr>
  <p:transition spd="slow"/>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1" descr="ALWAYS POPULAR.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4558909"/>
      </p:ext>
    </p:extLst>
  </p:cSld>
  <p:clrMapOvr>
    <a:masterClrMapping/>
  </p:clrMapOvr>
  <p:transition spd="slow"/>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5651500" y="6021388"/>
            <a:ext cx="1512888" cy="6302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r">
              <a:spcBef>
                <a:spcPct val="50000"/>
              </a:spcBef>
              <a:defRPr/>
            </a:pPr>
            <a:r>
              <a:rPr lang="en-US" sz="1400" dirty="0">
                <a:latin typeface="Gill Sans" charset="0"/>
                <a:ea typeface="ＭＳ Ｐゴシック" charset="0"/>
                <a:cs typeface="ＭＳ Ｐゴシック" charset="0"/>
              </a:rPr>
              <a:t>David Singleton</a:t>
            </a:r>
          </a:p>
          <a:p>
            <a:pPr algn="r">
              <a:spcBef>
                <a:spcPct val="50000"/>
              </a:spcBef>
              <a:defRPr/>
            </a:pPr>
            <a:r>
              <a:rPr lang="en-US" sz="1400" dirty="0" err="1">
                <a:latin typeface="Gill Sans" charset="0"/>
                <a:ea typeface="ＭＳ Ｐゴシック" charset="0"/>
              </a:rPr>
              <a:t>dsa-ed.co.uk</a:t>
            </a:r>
            <a:endParaRPr lang="en-US" sz="1400" dirty="0">
              <a:latin typeface="Gill Sans" charset="0"/>
              <a:ea typeface="ＭＳ Ｐゴシック" charset="0"/>
            </a:endParaRPr>
          </a:p>
        </p:txBody>
      </p:sp>
      <p:pic>
        <p:nvPicPr>
          <p:cNvPr id="79874" name="Picture 5" descr="DSA Logo RED MAPLE.ti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51725" y="6021388"/>
            <a:ext cx="155575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5" name="Picture 4" descr="NUDGE ls.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6350"/>
            <a:ext cx="9144000" cy="588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1388805"/>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Support to access skills and employment services</a:t>
            </a:r>
          </a:p>
          <a:p>
            <a:r>
              <a:rPr lang="en-GB" dirty="0" smtClean="0"/>
              <a:t>Subscriptions to local businesses news and events</a:t>
            </a:r>
          </a:p>
          <a:p>
            <a:r>
              <a:rPr lang="en-GB" dirty="0" smtClean="0"/>
              <a:t>Access to local business networks</a:t>
            </a:r>
          </a:p>
          <a:p>
            <a:r>
              <a:rPr lang="en-GB" dirty="0" smtClean="0"/>
              <a:t>Account management and future assistance</a:t>
            </a:r>
            <a:endParaRPr lang="en-GB" dirty="0"/>
          </a:p>
        </p:txBody>
      </p:sp>
      <p:sp>
        <p:nvSpPr>
          <p:cNvPr id="3" name="Title 2"/>
          <p:cNvSpPr>
            <a:spLocks noGrp="1"/>
          </p:cNvSpPr>
          <p:nvPr>
            <p:ph type="title"/>
          </p:nvPr>
        </p:nvSpPr>
        <p:spPr/>
        <p:txBody>
          <a:bodyPr/>
          <a:lstStyle/>
          <a:p>
            <a:endParaRPr lang="en-GB"/>
          </a:p>
        </p:txBody>
      </p:sp>
    </p:spTree>
    <p:extLst>
      <p:ext uri="{BB962C8B-B14F-4D97-AF65-F5344CB8AC3E}">
        <p14:creationId xmlns:p14="http://schemas.microsoft.com/office/powerpoint/2010/main" val="2579444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1975955"/>
            <a:ext cx="7886700" cy="2341400"/>
          </a:xfrm>
        </p:spPr>
        <p:txBody>
          <a:bodyPr>
            <a:normAutofit/>
          </a:bodyPr>
          <a:lstStyle/>
          <a:p>
            <a:endParaRPr lang="en-GB" sz="8000" dirty="0"/>
          </a:p>
        </p:txBody>
      </p:sp>
    </p:spTree>
    <p:extLst>
      <p:ext uri="{BB962C8B-B14F-4D97-AF65-F5344CB8AC3E}">
        <p14:creationId xmlns:p14="http://schemas.microsoft.com/office/powerpoint/2010/main" val="670095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1671</TotalTime>
  <Words>2086</Words>
  <Application>Microsoft Office PowerPoint</Application>
  <PresentationFormat>On-screen Show (4:3)</PresentationFormat>
  <Paragraphs>422</Paragraphs>
  <Slides>77</Slides>
  <Notes>45</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77</vt:i4>
      </vt:variant>
    </vt:vector>
  </HeadingPairs>
  <TitlesOfParts>
    <vt:vector size="94" baseType="lpstr">
      <vt:lpstr>MS PGothic</vt:lpstr>
      <vt:lpstr>MS PGothic</vt:lpstr>
      <vt:lpstr>&amp;quot</vt:lpstr>
      <vt:lpstr>Aharoni</vt:lpstr>
      <vt:lpstr>Arial</vt:lpstr>
      <vt:lpstr>Arial Black</vt:lpstr>
      <vt:lpstr>Calibri</vt:lpstr>
      <vt:lpstr>Courier New</vt:lpstr>
      <vt:lpstr>DIN</vt:lpstr>
      <vt:lpstr>ff-din-web-pro</vt:lpstr>
      <vt:lpstr>Gill Sans</vt:lpstr>
      <vt:lpstr>inherit</vt:lpstr>
      <vt:lpstr>Museo Sans 900</vt:lpstr>
      <vt:lpstr>Times</vt:lpstr>
      <vt:lpstr>Verdana</vt:lpstr>
      <vt:lpstr>Office Theme</vt:lpstr>
      <vt:lpstr>Custom Design</vt:lpstr>
      <vt:lpstr>Planning and Regeneration Update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Smart City – An Essential Enabler for Enhanced  Urban Living  Andy Dean Programme Manager, Smart Campus andy.dean@ntu.ac.uk 07920 563820 </vt:lpstr>
      <vt:lpstr> Content</vt:lpstr>
      <vt:lpstr> What is a SMART CITY?</vt:lpstr>
      <vt:lpstr> Benefits of a Smart City – Reason to Bother!</vt:lpstr>
      <vt:lpstr> Smart City - Hype vs Reality</vt:lpstr>
      <vt:lpstr> The Importance of Digital Connectivity</vt:lpstr>
      <vt:lpstr> The Importance of Digital Connectivity</vt:lpstr>
      <vt:lpstr> SMART CITY, Some Typical Features</vt:lpstr>
      <vt:lpstr> Wayfinding</vt:lpstr>
      <vt:lpstr> Smart City Features - Wayfinding</vt:lpstr>
      <vt:lpstr> Smart City Features - Wayfinding</vt:lpstr>
      <vt:lpstr> Smart City Features – Smart Parking</vt:lpstr>
      <vt:lpstr> Smart City Features - Location Based Services</vt:lpstr>
      <vt:lpstr> Smart City Features - Location Based Services</vt:lpstr>
      <vt:lpstr> Smart City Features – Energy Storage</vt:lpstr>
      <vt:lpstr> Smart City Features – Urban Farming</vt:lpstr>
      <vt:lpstr> Smart City Example - Glasgow</vt:lpstr>
      <vt:lpstr> Smart City Example - Glasgow</vt:lpstr>
      <vt:lpstr> Smart City - Vision of a Utopian Solution</vt:lpstr>
      <vt:lpstr>Smart City – An Essential Enabler for Enhanced  Urban Living  Andy Dean Programme Manager, Smart Campus andy.dean@ntu.ac.uk 07920 563820 </vt:lpstr>
      <vt:lpstr>Highway and Transport smart investment </vt:lpstr>
      <vt:lpstr>Highway and Transport smart investment </vt:lpstr>
      <vt:lpstr>Highway and Transport smart investment </vt:lpstr>
      <vt:lpstr>Highway and Transport smart investment </vt:lpstr>
      <vt:lpstr>Highway and Transport smart investment </vt:lpstr>
      <vt:lpstr>Highway and Transport smart investment </vt:lpstr>
      <vt:lpstr>Highway and Transport smart investment </vt:lpstr>
      <vt:lpstr>Highway and Transport smart investment </vt:lpstr>
      <vt:lpstr>Highway and Transport smart investment </vt:lpstr>
      <vt:lpstr>PowerPoint Presentation</vt:lpstr>
      <vt:lpstr>PowerPoint Presentation</vt:lpstr>
      <vt:lpstr>PowerPoint Presentation</vt:lpstr>
      <vt:lpstr>LEGISLATIONS and FURTHER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Mansfield District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Planning and Regeneration update</dc:title>
  <dc:creator>Bek Daft</dc:creator>
  <cp:lastModifiedBy>Christopher Jarvis</cp:lastModifiedBy>
  <cp:revision>167</cp:revision>
  <cp:lastPrinted>2019-06-04T12:11:26Z</cp:lastPrinted>
  <dcterms:created xsi:type="dcterms:W3CDTF">2019-04-05T09:55:14Z</dcterms:created>
  <dcterms:modified xsi:type="dcterms:W3CDTF">2021-06-14T11:23:38Z</dcterms:modified>
</cp:coreProperties>
</file>