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80"/>
  </p:notesMasterIdLst>
  <p:handoutMasterIdLst>
    <p:handoutMasterId r:id="rId81"/>
  </p:handoutMasterIdLst>
  <p:sldIdLst>
    <p:sldId id="281" r:id="rId3"/>
    <p:sldId id="279" r:id="rId4"/>
    <p:sldId id="273" r:id="rId5"/>
    <p:sldId id="274" r:id="rId6"/>
    <p:sldId id="280" r:id="rId7"/>
    <p:sldId id="277" r:id="rId8"/>
    <p:sldId id="275" r:id="rId9"/>
    <p:sldId id="284" r:id="rId10"/>
    <p:sldId id="283"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48" r:id="rId41"/>
    <p:sldId id="349" r:id="rId42"/>
    <p:sldId id="350" r:id="rId43"/>
    <p:sldId id="351" r:id="rId44"/>
    <p:sldId id="352"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 id="346" r:id="rId78"/>
    <p:sldId id="347" r:id="rId7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B82F"/>
    <a:srgbClr val="404040"/>
    <a:srgbClr val="6E33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4587" autoAdjust="0"/>
    <p:restoredTop sz="94660" autoAdjust="0"/>
  </p:normalViewPr>
  <p:slideViewPr>
    <p:cSldViewPr snapToGrid="0">
      <p:cViewPr varScale="1">
        <p:scale>
          <a:sx n="115" d="100"/>
          <a:sy n="115" d="100"/>
        </p:scale>
        <p:origin x="1116" y="108"/>
      </p:cViewPr>
      <p:guideLst>
        <p:guide orient="horz" pos="2160"/>
        <p:guide pos="2880"/>
      </p:guideLst>
    </p:cSldViewPr>
  </p:slideViewPr>
  <p:outlineViewPr>
    <p:cViewPr>
      <p:scale>
        <a:sx n="33" d="100"/>
        <a:sy n="33" d="100"/>
      </p:scale>
      <p:origin x="0" y="3048"/>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r>
              <a:rPr lang="en-GB" smtClean="0"/>
              <a:t>07/06/2019</a:t>
            </a:r>
            <a:endParaRPr lang="en-GB"/>
          </a:p>
        </p:txBody>
      </p:sp>
      <p:sp>
        <p:nvSpPr>
          <p:cNvPr id="4" name="Footer Placeholder 3"/>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6B10DF77-8B09-4BB5-AB5E-FA5AF1F0E606}" type="slidenum">
              <a:rPr lang="en-GB" smtClean="0"/>
              <a:t>‹#›</a:t>
            </a:fld>
            <a:endParaRPr lang="en-GB"/>
          </a:p>
        </p:txBody>
      </p:sp>
    </p:spTree>
    <p:extLst>
      <p:ext uri="{BB962C8B-B14F-4D97-AF65-F5344CB8AC3E}">
        <p14:creationId xmlns:p14="http://schemas.microsoft.com/office/powerpoint/2010/main" val="36934458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r>
              <a:rPr lang="en-GB" smtClean="0"/>
              <a:t>07/06/2019</a:t>
            </a:r>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E341B85A-EB3E-46E3-B469-7E473E1CAE9D}" type="slidenum">
              <a:rPr lang="en-GB" smtClean="0"/>
              <a:t>‹#›</a:t>
            </a:fld>
            <a:endParaRPr lang="en-GB"/>
          </a:p>
        </p:txBody>
      </p:sp>
    </p:spTree>
    <p:extLst>
      <p:ext uri="{BB962C8B-B14F-4D97-AF65-F5344CB8AC3E}">
        <p14:creationId xmlns:p14="http://schemas.microsoft.com/office/powerpoint/2010/main" val="337555907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47FF2-7216-4E04-8DC7-1EA5AF9E06F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2305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4D92A1F8-F326-4F54-8C79-DBA143B0ECBD}" type="slidenum">
              <a:rPr lang="en-GB" smtClean="0"/>
              <a:t>39</a:t>
            </a:fld>
            <a:endParaRPr lang="en-GB"/>
          </a:p>
        </p:txBody>
      </p:sp>
    </p:spTree>
    <p:extLst>
      <p:ext uri="{BB962C8B-B14F-4D97-AF65-F5344CB8AC3E}">
        <p14:creationId xmlns:p14="http://schemas.microsoft.com/office/powerpoint/2010/main" val="352019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2A1F8-F326-4F54-8C79-DBA143B0ECBD}" type="slidenum">
              <a:rPr lang="en-GB" smtClean="0"/>
              <a:t>40</a:t>
            </a:fld>
            <a:endParaRPr lang="en-GB"/>
          </a:p>
        </p:txBody>
      </p:sp>
    </p:spTree>
    <p:extLst>
      <p:ext uri="{BB962C8B-B14F-4D97-AF65-F5344CB8AC3E}">
        <p14:creationId xmlns:p14="http://schemas.microsoft.com/office/powerpoint/2010/main" val="2657659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D92A1F8-F326-4F54-8C79-DBA143B0ECBD}" type="slidenum">
              <a:rPr lang="en-GB" smtClean="0"/>
              <a:t>41</a:t>
            </a:fld>
            <a:endParaRPr lang="en-GB"/>
          </a:p>
        </p:txBody>
      </p:sp>
    </p:spTree>
    <p:extLst>
      <p:ext uri="{BB962C8B-B14F-4D97-AF65-F5344CB8AC3E}">
        <p14:creationId xmlns:p14="http://schemas.microsoft.com/office/powerpoint/2010/main" val="92175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90A19F-BB3C-294C-AEFA-789C9B633ABF}" type="slidenum">
              <a:rPr lang="en-US" smtClean="0"/>
              <a:pPr/>
              <a:t>43</a:t>
            </a:fld>
            <a:endParaRPr lang="en-US" dirty="0"/>
          </a:p>
        </p:txBody>
      </p:sp>
    </p:spTree>
    <p:extLst>
      <p:ext uri="{BB962C8B-B14F-4D97-AF65-F5344CB8AC3E}">
        <p14:creationId xmlns:p14="http://schemas.microsoft.com/office/powerpoint/2010/main" val="294242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BE17E153-5D5A-4BA6-8B74-A8CE3DADEBA1}" type="slidenum">
              <a:rPr lang="en-US" altLang="en-US" sz="1200"/>
              <a:pPr/>
              <a:t>44</a:t>
            </a:fld>
            <a:endParaRPr lang="en-US" altLang="en-US" sz="1200"/>
          </a:p>
        </p:txBody>
      </p:sp>
    </p:spTree>
    <p:extLst>
      <p:ext uri="{BB962C8B-B14F-4D97-AF65-F5344CB8AC3E}">
        <p14:creationId xmlns:p14="http://schemas.microsoft.com/office/powerpoint/2010/main" val="3357521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CCD228DD-4878-4495-8BB8-BFF12FC5442F}" type="slidenum">
              <a:rPr lang="en-US" altLang="en-US" sz="1200"/>
              <a:pPr/>
              <a:t>45</a:t>
            </a:fld>
            <a:endParaRPr lang="en-US" altLang="en-US" sz="1200"/>
          </a:p>
        </p:txBody>
      </p:sp>
    </p:spTree>
    <p:extLst>
      <p:ext uri="{BB962C8B-B14F-4D97-AF65-F5344CB8AC3E}">
        <p14:creationId xmlns:p14="http://schemas.microsoft.com/office/powerpoint/2010/main" val="1114575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BAE9FCA0-3977-41D9-9A33-5851A7B1C196}" type="slidenum">
              <a:rPr lang="en-US" altLang="en-US" sz="1200"/>
              <a:pPr/>
              <a:t>46</a:t>
            </a:fld>
            <a:endParaRPr lang="en-US" altLang="en-US" sz="1200"/>
          </a:p>
        </p:txBody>
      </p:sp>
    </p:spTree>
    <p:extLst>
      <p:ext uri="{BB962C8B-B14F-4D97-AF65-F5344CB8AC3E}">
        <p14:creationId xmlns:p14="http://schemas.microsoft.com/office/powerpoint/2010/main" val="3729075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594F740A-1221-4CF9-A95F-0680A45AD447}" type="slidenum">
              <a:rPr lang="en-US" altLang="en-US" sz="1200"/>
              <a:pPr/>
              <a:t>47</a:t>
            </a:fld>
            <a:endParaRPr lang="en-US" altLang="en-US" sz="1200"/>
          </a:p>
        </p:txBody>
      </p:sp>
    </p:spTree>
    <p:extLst>
      <p:ext uri="{BB962C8B-B14F-4D97-AF65-F5344CB8AC3E}">
        <p14:creationId xmlns:p14="http://schemas.microsoft.com/office/powerpoint/2010/main" val="3995702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F7D10B84-B5A8-4DE2-9442-A74AD6D04AFE}" type="slidenum">
              <a:rPr lang="en-US" altLang="en-US" sz="1200"/>
              <a:pPr/>
              <a:t>48</a:t>
            </a:fld>
            <a:endParaRPr lang="en-US" altLang="en-US" sz="1200"/>
          </a:p>
        </p:txBody>
      </p:sp>
    </p:spTree>
    <p:extLst>
      <p:ext uri="{BB962C8B-B14F-4D97-AF65-F5344CB8AC3E}">
        <p14:creationId xmlns:p14="http://schemas.microsoft.com/office/powerpoint/2010/main" val="127502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AB364121-31AD-436D-9CE5-C5461539E59C}" type="slidenum">
              <a:rPr lang="en-US" altLang="en-US" sz="1200"/>
              <a:pPr/>
              <a:t>49</a:t>
            </a:fld>
            <a:endParaRPr lang="en-US" altLang="en-US" sz="1200"/>
          </a:p>
        </p:txBody>
      </p:sp>
    </p:spTree>
    <p:extLst>
      <p:ext uri="{BB962C8B-B14F-4D97-AF65-F5344CB8AC3E}">
        <p14:creationId xmlns:p14="http://schemas.microsoft.com/office/powerpoint/2010/main" val="423864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47FF2-7216-4E04-8DC7-1EA5AF9E06F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1478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F9A39982-87D7-4C6D-908D-5DCDEC9B90C9}" type="slidenum">
              <a:rPr lang="en-US" altLang="en-US" sz="1200"/>
              <a:pPr/>
              <a:t>50</a:t>
            </a:fld>
            <a:endParaRPr lang="en-US" altLang="en-US" sz="1200"/>
          </a:p>
        </p:txBody>
      </p:sp>
    </p:spTree>
    <p:extLst>
      <p:ext uri="{BB962C8B-B14F-4D97-AF65-F5344CB8AC3E}">
        <p14:creationId xmlns:p14="http://schemas.microsoft.com/office/powerpoint/2010/main" val="1369356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BA7FD51B-C90A-460E-B26A-52A48886CFF8}" type="slidenum">
              <a:rPr lang="en-US" altLang="en-US" sz="1200"/>
              <a:pPr/>
              <a:t>51</a:t>
            </a:fld>
            <a:endParaRPr lang="en-US" altLang="en-US" sz="1200"/>
          </a:p>
        </p:txBody>
      </p:sp>
    </p:spTree>
    <p:extLst>
      <p:ext uri="{BB962C8B-B14F-4D97-AF65-F5344CB8AC3E}">
        <p14:creationId xmlns:p14="http://schemas.microsoft.com/office/powerpoint/2010/main" val="4259381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320981C4-4E08-4411-9AEE-692701E08957}" type="slidenum">
              <a:rPr lang="en-US" altLang="en-US" sz="1200"/>
              <a:pPr/>
              <a:t>52</a:t>
            </a:fld>
            <a:endParaRPr lang="en-US" altLang="en-US" sz="1200"/>
          </a:p>
        </p:txBody>
      </p:sp>
    </p:spTree>
    <p:extLst>
      <p:ext uri="{BB962C8B-B14F-4D97-AF65-F5344CB8AC3E}">
        <p14:creationId xmlns:p14="http://schemas.microsoft.com/office/powerpoint/2010/main" val="974822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6181132D-B10B-4600-96D1-8496FD395091}" type="slidenum">
              <a:rPr lang="en-US" altLang="en-US" sz="1200"/>
              <a:pPr/>
              <a:t>53</a:t>
            </a:fld>
            <a:endParaRPr lang="en-US" altLang="en-US" sz="1200"/>
          </a:p>
        </p:txBody>
      </p:sp>
    </p:spTree>
    <p:extLst>
      <p:ext uri="{BB962C8B-B14F-4D97-AF65-F5344CB8AC3E}">
        <p14:creationId xmlns:p14="http://schemas.microsoft.com/office/powerpoint/2010/main" val="518382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C26FB838-A76F-4E01-95D7-59B368FE50B4}" type="slidenum">
              <a:rPr lang="en-US" altLang="en-US" sz="1200"/>
              <a:pPr/>
              <a:t>54</a:t>
            </a:fld>
            <a:endParaRPr lang="en-US" altLang="en-US" sz="1200"/>
          </a:p>
        </p:txBody>
      </p:sp>
    </p:spTree>
    <p:extLst>
      <p:ext uri="{BB962C8B-B14F-4D97-AF65-F5344CB8AC3E}">
        <p14:creationId xmlns:p14="http://schemas.microsoft.com/office/powerpoint/2010/main" val="62570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BD450502-EA4D-4364-A3E8-2653FAF0B5E8}" type="slidenum">
              <a:rPr lang="en-US" altLang="en-US" sz="1200"/>
              <a:pPr/>
              <a:t>55</a:t>
            </a:fld>
            <a:endParaRPr lang="en-US" altLang="en-US" sz="1200"/>
          </a:p>
        </p:txBody>
      </p:sp>
    </p:spTree>
    <p:extLst>
      <p:ext uri="{BB962C8B-B14F-4D97-AF65-F5344CB8AC3E}">
        <p14:creationId xmlns:p14="http://schemas.microsoft.com/office/powerpoint/2010/main" val="4289422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9125DB1F-C458-401C-BEDD-4E52EFC2912A}" type="slidenum">
              <a:rPr lang="en-US" altLang="en-US" sz="1200"/>
              <a:pPr/>
              <a:t>56</a:t>
            </a:fld>
            <a:endParaRPr lang="en-US" altLang="en-US" sz="1200"/>
          </a:p>
        </p:txBody>
      </p:sp>
    </p:spTree>
    <p:extLst>
      <p:ext uri="{BB962C8B-B14F-4D97-AF65-F5344CB8AC3E}">
        <p14:creationId xmlns:p14="http://schemas.microsoft.com/office/powerpoint/2010/main" val="3707904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B49D4F34-2223-4064-9C92-D9CF7459E3F9}" type="slidenum">
              <a:rPr lang="en-US" altLang="en-US" sz="1200"/>
              <a:pPr/>
              <a:t>57</a:t>
            </a:fld>
            <a:endParaRPr lang="en-US" altLang="en-US" sz="1200"/>
          </a:p>
        </p:txBody>
      </p:sp>
    </p:spTree>
    <p:extLst>
      <p:ext uri="{BB962C8B-B14F-4D97-AF65-F5344CB8AC3E}">
        <p14:creationId xmlns:p14="http://schemas.microsoft.com/office/powerpoint/2010/main" val="233682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871976E1-3064-4F91-9010-0844D499DE96}" type="slidenum">
              <a:rPr lang="en-US" altLang="en-US" sz="1200"/>
              <a:pPr/>
              <a:t>58</a:t>
            </a:fld>
            <a:endParaRPr lang="en-US" altLang="en-US" sz="1200"/>
          </a:p>
        </p:txBody>
      </p:sp>
    </p:spTree>
    <p:extLst>
      <p:ext uri="{BB962C8B-B14F-4D97-AF65-F5344CB8AC3E}">
        <p14:creationId xmlns:p14="http://schemas.microsoft.com/office/powerpoint/2010/main" val="2679398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3E871D61-27C8-4E68-ACC7-57B53445A160}" type="slidenum">
              <a:rPr lang="en-US" altLang="en-US" sz="1200"/>
              <a:pPr/>
              <a:t>59</a:t>
            </a:fld>
            <a:endParaRPr lang="en-US" altLang="en-US" sz="1200"/>
          </a:p>
        </p:txBody>
      </p:sp>
    </p:spTree>
    <p:extLst>
      <p:ext uri="{BB962C8B-B14F-4D97-AF65-F5344CB8AC3E}">
        <p14:creationId xmlns:p14="http://schemas.microsoft.com/office/powerpoint/2010/main" val="68490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47FF2-7216-4E04-8DC7-1EA5AF9E06F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1662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7560EF3F-AFA4-4B09-AB9C-2ACAF35A482D}" type="slidenum">
              <a:rPr lang="en-US" altLang="en-US" sz="1200"/>
              <a:pPr/>
              <a:t>60</a:t>
            </a:fld>
            <a:endParaRPr lang="en-US" altLang="en-US" sz="1200"/>
          </a:p>
        </p:txBody>
      </p:sp>
    </p:spTree>
    <p:extLst>
      <p:ext uri="{BB962C8B-B14F-4D97-AF65-F5344CB8AC3E}">
        <p14:creationId xmlns:p14="http://schemas.microsoft.com/office/powerpoint/2010/main" val="714696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CFF36DF6-4B58-4166-9108-D63324CEDF50}" type="slidenum">
              <a:rPr lang="en-US" altLang="en-US" sz="1200"/>
              <a:pPr/>
              <a:t>61</a:t>
            </a:fld>
            <a:endParaRPr lang="en-US" altLang="en-US" sz="1200"/>
          </a:p>
        </p:txBody>
      </p:sp>
    </p:spTree>
    <p:extLst>
      <p:ext uri="{BB962C8B-B14F-4D97-AF65-F5344CB8AC3E}">
        <p14:creationId xmlns:p14="http://schemas.microsoft.com/office/powerpoint/2010/main" val="1447948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774CD889-70FE-47BD-BA07-2CC4F61BD602}" type="slidenum">
              <a:rPr lang="en-US" altLang="en-US" sz="1200"/>
              <a:pPr/>
              <a:t>62</a:t>
            </a:fld>
            <a:endParaRPr lang="en-US" altLang="en-US" sz="1200"/>
          </a:p>
        </p:txBody>
      </p:sp>
    </p:spTree>
    <p:extLst>
      <p:ext uri="{BB962C8B-B14F-4D97-AF65-F5344CB8AC3E}">
        <p14:creationId xmlns:p14="http://schemas.microsoft.com/office/powerpoint/2010/main" val="3560427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CB099408-18FE-4AFB-B1EC-E0B819C51629}" type="slidenum">
              <a:rPr lang="en-US" altLang="en-US" sz="1200"/>
              <a:pPr/>
              <a:t>65</a:t>
            </a:fld>
            <a:endParaRPr lang="en-US" altLang="en-US" sz="1200"/>
          </a:p>
        </p:txBody>
      </p:sp>
    </p:spTree>
    <p:extLst>
      <p:ext uri="{BB962C8B-B14F-4D97-AF65-F5344CB8AC3E}">
        <p14:creationId xmlns:p14="http://schemas.microsoft.com/office/powerpoint/2010/main" val="517908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5C150E9E-9F06-4890-8C94-4E3228D48109}" type="slidenum">
              <a:rPr lang="en-US" altLang="en-US" sz="1200"/>
              <a:pPr/>
              <a:t>66</a:t>
            </a:fld>
            <a:endParaRPr lang="en-US" altLang="en-US" sz="1200"/>
          </a:p>
        </p:txBody>
      </p:sp>
    </p:spTree>
    <p:extLst>
      <p:ext uri="{BB962C8B-B14F-4D97-AF65-F5344CB8AC3E}">
        <p14:creationId xmlns:p14="http://schemas.microsoft.com/office/powerpoint/2010/main" val="3827948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8F5283C4-9CD0-457A-A0BB-C897C1D257AF}" type="slidenum">
              <a:rPr lang="en-US" altLang="en-US" sz="1200"/>
              <a:pPr/>
              <a:t>67</a:t>
            </a:fld>
            <a:endParaRPr lang="en-US" altLang="en-US" sz="1200"/>
          </a:p>
        </p:txBody>
      </p:sp>
    </p:spTree>
    <p:extLst>
      <p:ext uri="{BB962C8B-B14F-4D97-AF65-F5344CB8AC3E}">
        <p14:creationId xmlns:p14="http://schemas.microsoft.com/office/powerpoint/2010/main" val="2584419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AC28D92B-62F5-4733-A167-E595AF288E85}" type="slidenum">
              <a:rPr lang="en-US" altLang="en-US" sz="1200"/>
              <a:pPr/>
              <a:t>68</a:t>
            </a:fld>
            <a:endParaRPr lang="en-US" altLang="en-US" sz="1200"/>
          </a:p>
        </p:txBody>
      </p:sp>
    </p:spTree>
    <p:extLst>
      <p:ext uri="{BB962C8B-B14F-4D97-AF65-F5344CB8AC3E}">
        <p14:creationId xmlns:p14="http://schemas.microsoft.com/office/powerpoint/2010/main" val="1984293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1936D308-C2C7-46F2-AD71-46D471C5262A}" type="slidenum">
              <a:rPr lang="en-US" altLang="en-US" sz="1200"/>
              <a:pPr/>
              <a:t>69</a:t>
            </a:fld>
            <a:endParaRPr lang="en-US" altLang="en-US" sz="1200"/>
          </a:p>
        </p:txBody>
      </p:sp>
    </p:spTree>
    <p:extLst>
      <p:ext uri="{BB962C8B-B14F-4D97-AF65-F5344CB8AC3E}">
        <p14:creationId xmlns:p14="http://schemas.microsoft.com/office/powerpoint/2010/main" val="3867781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92A09B9F-6675-4EE4-89BB-BD54451EBC82}" type="slidenum">
              <a:rPr lang="en-US" altLang="en-US" sz="1200"/>
              <a:pPr/>
              <a:t>70</a:t>
            </a:fld>
            <a:endParaRPr lang="en-US" altLang="en-US" sz="1200"/>
          </a:p>
        </p:txBody>
      </p:sp>
    </p:spTree>
    <p:extLst>
      <p:ext uri="{BB962C8B-B14F-4D97-AF65-F5344CB8AC3E}">
        <p14:creationId xmlns:p14="http://schemas.microsoft.com/office/powerpoint/2010/main" val="4147055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C2054B64-2607-41DD-B57D-3FFD3320CF2C}" type="slidenum">
              <a:rPr lang="en-US" altLang="en-US" sz="1200"/>
              <a:pPr/>
              <a:t>71</a:t>
            </a:fld>
            <a:endParaRPr lang="en-US" altLang="en-US" sz="1200"/>
          </a:p>
        </p:txBody>
      </p:sp>
    </p:spTree>
    <p:extLst>
      <p:ext uri="{BB962C8B-B14F-4D97-AF65-F5344CB8AC3E}">
        <p14:creationId xmlns:p14="http://schemas.microsoft.com/office/powerpoint/2010/main" val="194758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47FF2-7216-4E04-8DC7-1EA5AF9E06F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7264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4E9DCAAC-9B1A-4B97-A9FA-DBDEB5359E7C}" type="slidenum">
              <a:rPr lang="en-US" altLang="en-US" sz="1200"/>
              <a:pPr/>
              <a:t>72</a:t>
            </a:fld>
            <a:endParaRPr lang="en-US" altLang="en-US" sz="1200"/>
          </a:p>
        </p:txBody>
      </p:sp>
    </p:spTree>
    <p:extLst>
      <p:ext uri="{BB962C8B-B14F-4D97-AF65-F5344CB8AC3E}">
        <p14:creationId xmlns:p14="http://schemas.microsoft.com/office/powerpoint/2010/main" val="2014967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4D8DE964-0E56-4396-8D73-5D44EFC6DBE6}" type="slidenum">
              <a:rPr lang="en-US" altLang="en-US" sz="1200"/>
              <a:pPr/>
              <a:t>73</a:t>
            </a:fld>
            <a:endParaRPr lang="en-US" altLang="en-US" sz="1200"/>
          </a:p>
        </p:txBody>
      </p:sp>
    </p:spTree>
    <p:extLst>
      <p:ext uri="{BB962C8B-B14F-4D97-AF65-F5344CB8AC3E}">
        <p14:creationId xmlns:p14="http://schemas.microsoft.com/office/powerpoint/2010/main" val="3928902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511B69AB-DD28-4F7E-A207-9D224620D9AC}" type="slidenum">
              <a:rPr lang="en-US" altLang="en-US" sz="1200"/>
              <a:pPr/>
              <a:t>74</a:t>
            </a:fld>
            <a:endParaRPr lang="en-US" altLang="en-US" sz="1200"/>
          </a:p>
        </p:txBody>
      </p:sp>
    </p:spTree>
    <p:extLst>
      <p:ext uri="{BB962C8B-B14F-4D97-AF65-F5344CB8AC3E}">
        <p14:creationId xmlns:p14="http://schemas.microsoft.com/office/powerpoint/2010/main" val="19387270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D643A828-48D1-4F4E-AF6B-3C36E30365D9}" type="slidenum">
              <a:rPr lang="en-US" altLang="en-US" sz="1200"/>
              <a:pPr/>
              <a:t>75</a:t>
            </a:fld>
            <a:endParaRPr lang="en-US" altLang="en-US" sz="1200"/>
          </a:p>
        </p:txBody>
      </p:sp>
    </p:spTree>
    <p:extLst>
      <p:ext uri="{BB962C8B-B14F-4D97-AF65-F5344CB8AC3E}">
        <p14:creationId xmlns:p14="http://schemas.microsoft.com/office/powerpoint/2010/main" val="3411910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88CF7872-BFD7-4C99-BCF0-38636264F6FA}" type="slidenum">
              <a:rPr lang="en-US" altLang="en-US" sz="1200"/>
              <a:pPr/>
              <a:t>76</a:t>
            </a:fld>
            <a:endParaRPr lang="en-US" altLang="en-US" sz="1200"/>
          </a:p>
        </p:txBody>
      </p:sp>
    </p:spTree>
    <p:extLst>
      <p:ext uri="{BB962C8B-B14F-4D97-AF65-F5344CB8AC3E}">
        <p14:creationId xmlns:p14="http://schemas.microsoft.com/office/powerpoint/2010/main" val="2970639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ＭＳ Ｐゴシック" charset="0"/>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fld id="{498E6B40-FFF8-4FCB-A9CD-326328C90820}" type="slidenum">
              <a:rPr lang="en-US" altLang="en-US" sz="1200"/>
              <a:pPr/>
              <a:t>77</a:t>
            </a:fld>
            <a:endParaRPr lang="en-US" altLang="en-US" sz="1200"/>
          </a:p>
        </p:txBody>
      </p:sp>
    </p:spTree>
    <p:extLst>
      <p:ext uri="{BB962C8B-B14F-4D97-AF65-F5344CB8AC3E}">
        <p14:creationId xmlns:p14="http://schemas.microsoft.com/office/powerpoint/2010/main" val="4042483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47FF2-7216-4E04-8DC7-1EA5AF9E06F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864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47FF2-7216-4E04-8DC7-1EA5AF9E06F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4356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47FF2-7216-4E04-8DC7-1EA5AF9E06F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0108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47FF2-7216-4E04-8DC7-1EA5AF9E06F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7646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B47FF2-7216-4E04-8DC7-1EA5AF9E06F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0458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rot="21390170">
            <a:off x="-66043" y="4440566"/>
            <a:ext cx="9301093" cy="2713507"/>
          </a:xfrm>
          <a:custGeom>
            <a:avLst/>
            <a:gdLst>
              <a:gd name="connsiteX0" fmla="*/ 0 w 9785676"/>
              <a:gd name="connsiteY0" fmla="*/ 0 h 3144375"/>
              <a:gd name="connsiteX1" fmla="*/ 9785676 w 9785676"/>
              <a:gd name="connsiteY1" fmla="*/ 0 h 3144375"/>
              <a:gd name="connsiteX2" fmla="*/ 9785676 w 9785676"/>
              <a:gd name="connsiteY2" fmla="*/ 3144375 h 3144375"/>
              <a:gd name="connsiteX3" fmla="*/ 0 w 9785676"/>
              <a:gd name="connsiteY3" fmla="*/ 3144375 h 3144375"/>
              <a:gd name="connsiteX4" fmla="*/ 0 w 9785676"/>
              <a:gd name="connsiteY4" fmla="*/ 0 h 3144375"/>
              <a:gd name="connsiteX0" fmla="*/ 214201 w 9785676"/>
              <a:gd name="connsiteY0" fmla="*/ 0 h 3163241"/>
              <a:gd name="connsiteX1" fmla="*/ 9785676 w 9785676"/>
              <a:gd name="connsiteY1" fmla="*/ 18866 h 3163241"/>
              <a:gd name="connsiteX2" fmla="*/ 9785676 w 9785676"/>
              <a:gd name="connsiteY2" fmla="*/ 3163241 h 3163241"/>
              <a:gd name="connsiteX3" fmla="*/ 0 w 9785676"/>
              <a:gd name="connsiteY3" fmla="*/ 3163241 h 3163241"/>
              <a:gd name="connsiteX4" fmla="*/ 214201 w 9785676"/>
              <a:gd name="connsiteY4" fmla="*/ 0 h 3163241"/>
              <a:gd name="connsiteX0" fmla="*/ 214201 w 9785676"/>
              <a:gd name="connsiteY0" fmla="*/ 0 h 3163241"/>
              <a:gd name="connsiteX1" fmla="*/ 9413580 w 9785676"/>
              <a:gd name="connsiteY1" fmla="*/ 6778 h 3163241"/>
              <a:gd name="connsiteX2" fmla="*/ 9785676 w 9785676"/>
              <a:gd name="connsiteY2" fmla="*/ 3163241 h 3163241"/>
              <a:gd name="connsiteX3" fmla="*/ 0 w 9785676"/>
              <a:gd name="connsiteY3" fmla="*/ 3163241 h 3163241"/>
              <a:gd name="connsiteX4" fmla="*/ 214201 w 9785676"/>
              <a:gd name="connsiteY4" fmla="*/ 0 h 3163241"/>
              <a:gd name="connsiteX0" fmla="*/ 0 w 9571475"/>
              <a:gd name="connsiteY0" fmla="*/ 0 h 3163241"/>
              <a:gd name="connsiteX1" fmla="*/ 9199379 w 9571475"/>
              <a:gd name="connsiteY1" fmla="*/ 6778 h 3163241"/>
              <a:gd name="connsiteX2" fmla="*/ 9571475 w 9571475"/>
              <a:gd name="connsiteY2" fmla="*/ 3163241 h 3163241"/>
              <a:gd name="connsiteX3" fmla="*/ 85021 w 9571475"/>
              <a:gd name="connsiteY3" fmla="*/ 2276074 h 3163241"/>
              <a:gd name="connsiteX4" fmla="*/ 0 w 9571475"/>
              <a:gd name="connsiteY4" fmla="*/ 0 h 3163241"/>
              <a:gd name="connsiteX0" fmla="*/ 131362 w 9702837"/>
              <a:gd name="connsiteY0" fmla="*/ 0 h 3163241"/>
              <a:gd name="connsiteX1" fmla="*/ 9330741 w 9702837"/>
              <a:gd name="connsiteY1" fmla="*/ 6778 h 3163241"/>
              <a:gd name="connsiteX2" fmla="*/ 9702837 w 9702837"/>
              <a:gd name="connsiteY2" fmla="*/ 3163241 h 3163241"/>
              <a:gd name="connsiteX3" fmla="*/ 0 w 9702837"/>
              <a:gd name="connsiteY3" fmla="*/ 2156326 h 3163241"/>
              <a:gd name="connsiteX4" fmla="*/ 131362 w 9702837"/>
              <a:gd name="connsiteY4" fmla="*/ 0 h 3163241"/>
              <a:gd name="connsiteX0" fmla="*/ 131362 w 9330741"/>
              <a:gd name="connsiteY0" fmla="*/ 0 h 2272298"/>
              <a:gd name="connsiteX1" fmla="*/ 9330741 w 9330741"/>
              <a:gd name="connsiteY1" fmla="*/ 6778 h 2272298"/>
              <a:gd name="connsiteX2" fmla="*/ 8894441 w 9330741"/>
              <a:gd name="connsiteY2" fmla="*/ 2272298 h 2272298"/>
              <a:gd name="connsiteX3" fmla="*/ 0 w 9330741"/>
              <a:gd name="connsiteY3" fmla="*/ 2156326 h 2272298"/>
              <a:gd name="connsiteX4" fmla="*/ 131362 w 9330741"/>
              <a:gd name="connsiteY4" fmla="*/ 0 h 2272298"/>
              <a:gd name="connsiteX0" fmla="*/ 131362 w 9330741"/>
              <a:gd name="connsiteY0" fmla="*/ 0 h 2713023"/>
              <a:gd name="connsiteX1" fmla="*/ 9330741 w 9330741"/>
              <a:gd name="connsiteY1" fmla="*/ 6778 h 2713023"/>
              <a:gd name="connsiteX2" fmla="*/ 9133817 w 9330741"/>
              <a:gd name="connsiteY2" fmla="*/ 2713023 h 2713023"/>
              <a:gd name="connsiteX3" fmla="*/ 0 w 9330741"/>
              <a:gd name="connsiteY3" fmla="*/ 2156326 h 2713023"/>
              <a:gd name="connsiteX4" fmla="*/ 131362 w 9330741"/>
              <a:gd name="connsiteY4" fmla="*/ 0 h 2713023"/>
              <a:gd name="connsiteX0" fmla="*/ 131362 w 9309515"/>
              <a:gd name="connsiteY0" fmla="*/ 0 h 2713023"/>
              <a:gd name="connsiteX1" fmla="*/ 9309515 w 9309515"/>
              <a:gd name="connsiteY1" fmla="*/ 5481 h 2713023"/>
              <a:gd name="connsiteX2" fmla="*/ 9133817 w 9309515"/>
              <a:gd name="connsiteY2" fmla="*/ 2713023 h 2713023"/>
              <a:gd name="connsiteX3" fmla="*/ 0 w 9309515"/>
              <a:gd name="connsiteY3" fmla="*/ 2156326 h 2713023"/>
              <a:gd name="connsiteX4" fmla="*/ 131362 w 9309515"/>
              <a:gd name="connsiteY4" fmla="*/ 0 h 2713023"/>
              <a:gd name="connsiteX0" fmla="*/ 131362 w 9301093"/>
              <a:gd name="connsiteY0" fmla="*/ 0 h 2713023"/>
              <a:gd name="connsiteX1" fmla="*/ 9301093 w 9301093"/>
              <a:gd name="connsiteY1" fmla="*/ 12933 h 2713023"/>
              <a:gd name="connsiteX2" fmla="*/ 9133817 w 9301093"/>
              <a:gd name="connsiteY2" fmla="*/ 2713023 h 2713023"/>
              <a:gd name="connsiteX3" fmla="*/ 0 w 9301093"/>
              <a:gd name="connsiteY3" fmla="*/ 2156326 h 2713023"/>
              <a:gd name="connsiteX4" fmla="*/ 131362 w 9301093"/>
              <a:gd name="connsiteY4" fmla="*/ 0 h 2713023"/>
              <a:gd name="connsiteX0" fmla="*/ 131362 w 9301093"/>
              <a:gd name="connsiteY0" fmla="*/ 0 h 2586391"/>
              <a:gd name="connsiteX1" fmla="*/ 9301093 w 9301093"/>
              <a:gd name="connsiteY1" fmla="*/ 12933 h 2586391"/>
              <a:gd name="connsiteX2" fmla="*/ 8886639 w 9301093"/>
              <a:gd name="connsiteY2" fmla="*/ 2586391 h 2586391"/>
              <a:gd name="connsiteX3" fmla="*/ 0 w 9301093"/>
              <a:gd name="connsiteY3" fmla="*/ 2156326 h 2586391"/>
              <a:gd name="connsiteX4" fmla="*/ 131362 w 9301093"/>
              <a:gd name="connsiteY4" fmla="*/ 0 h 2586391"/>
              <a:gd name="connsiteX0" fmla="*/ 131362 w 9301093"/>
              <a:gd name="connsiteY0" fmla="*/ 0 h 2713507"/>
              <a:gd name="connsiteX1" fmla="*/ 9301093 w 9301093"/>
              <a:gd name="connsiteY1" fmla="*/ 12933 h 2713507"/>
              <a:gd name="connsiteX2" fmla="*/ 9141753 w 9301093"/>
              <a:gd name="connsiteY2" fmla="*/ 2713507 h 2713507"/>
              <a:gd name="connsiteX3" fmla="*/ 0 w 9301093"/>
              <a:gd name="connsiteY3" fmla="*/ 2156326 h 2713507"/>
              <a:gd name="connsiteX4" fmla="*/ 131362 w 9301093"/>
              <a:gd name="connsiteY4" fmla="*/ 0 h 271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093" h="2713507">
                <a:moveTo>
                  <a:pt x="131362" y="0"/>
                </a:moveTo>
                <a:lnTo>
                  <a:pt x="9301093" y="12933"/>
                </a:lnTo>
                <a:lnTo>
                  <a:pt x="9141753" y="2713507"/>
                </a:lnTo>
                <a:lnTo>
                  <a:pt x="0" y="2156326"/>
                </a:lnTo>
                <a:lnTo>
                  <a:pt x="131362"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1433" y="4935728"/>
            <a:ext cx="2731515" cy="1930271"/>
          </a:xfrm>
          <a:prstGeom prst="rect">
            <a:avLst/>
          </a:prstGeom>
        </p:spPr>
      </p:pic>
      <p:sp>
        <p:nvSpPr>
          <p:cNvPr id="9" name="Rectangle 8"/>
          <p:cNvSpPr/>
          <p:nvPr userDrawn="1"/>
        </p:nvSpPr>
        <p:spPr>
          <a:xfrm rot="21390170">
            <a:off x="-182644" y="-251033"/>
            <a:ext cx="9468089" cy="5516045"/>
          </a:xfrm>
          <a:custGeom>
            <a:avLst/>
            <a:gdLst>
              <a:gd name="connsiteX0" fmla="*/ 0 w 10917358"/>
              <a:gd name="connsiteY0" fmla="*/ 0 h 6543744"/>
              <a:gd name="connsiteX1" fmla="*/ 10917358 w 10917358"/>
              <a:gd name="connsiteY1" fmla="*/ 0 h 6543744"/>
              <a:gd name="connsiteX2" fmla="*/ 10917358 w 10917358"/>
              <a:gd name="connsiteY2" fmla="*/ 6543744 h 6543744"/>
              <a:gd name="connsiteX3" fmla="*/ 0 w 10917358"/>
              <a:gd name="connsiteY3" fmla="*/ 6543744 h 6543744"/>
              <a:gd name="connsiteX4" fmla="*/ 0 w 10917358"/>
              <a:gd name="connsiteY4" fmla="*/ 0 h 6543744"/>
              <a:gd name="connsiteX0" fmla="*/ 0 w 10917358"/>
              <a:gd name="connsiteY0" fmla="*/ 0 h 6543744"/>
              <a:gd name="connsiteX1" fmla="*/ 10220556 w 10917358"/>
              <a:gd name="connsiteY1" fmla="*/ 1934277 h 6543744"/>
              <a:gd name="connsiteX2" fmla="*/ 10917358 w 10917358"/>
              <a:gd name="connsiteY2" fmla="*/ 6543744 h 6543744"/>
              <a:gd name="connsiteX3" fmla="*/ 0 w 10917358"/>
              <a:gd name="connsiteY3" fmla="*/ 6543744 h 6543744"/>
              <a:gd name="connsiteX4" fmla="*/ 0 w 10917358"/>
              <a:gd name="connsiteY4" fmla="*/ 0 h 6543744"/>
              <a:gd name="connsiteX0" fmla="*/ 1663490 w 10917358"/>
              <a:gd name="connsiteY0" fmla="*/ 0 h 4834879"/>
              <a:gd name="connsiteX1" fmla="*/ 10220556 w 10917358"/>
              <a:gd name="connsiteY1" fmla="*/ 225412 h 4834879"/>
              <a:gd name="connsiteX2" fmla="*/ 10917358 w 10917358"/>
              <a:gd name="connsiteY2" fmla="*/ 4834879 h 4834879"/>
              <a:gd name="connsiteX3" fmla="*/ 0 w 10917358"/>
              <a:gd name="connsiteY3" fmla="*/ 4834879 h 4834879"/>
              <a:gd name="connsiteX4" fmla="*/ 1663490 w 10917358"/>
              <a:gd name="connsiteY4" fmla="*/ 0 h 4834879"/>
              <a:gd name="connsiteX0" fmla="*/ 1609494 w 10917358"/>
              <a:gd name="connsiteY0" fmla="*/ 0 h 5529277"/>
              <a:gd name="connsiteX1" fmla="*/ 10220556 w 10917358"/>
              <a:gd name="connsiteY1" fmla="*/ 919810 h 5529277"/>
              <a:gd name="connsiteX2" fmla="*/ 10917358 w 10917358"/>
              <a:gd name="connsiteY2" fmla="*/ 5529277 h 5529277"/>
              <a:gd name="connsiteX3" fmla="*/ 0 w 10917358"/>
              <a:gd name="connsiteY3" fmla="*/ 5529277 h 5529277"/>
              <a:gd name="connsiteX4" fmla="*/ 1609494 w 10917358"/>
              <a:gd name="connsiteY4" fmla="*/ 0 h 5529277"/>
              <a:gd name="connsiteX0" fmla="*/ 1609494 w 10917358"/>
              <a:gd name="connsiteY0" fmla="*/ 0 h 5529277"/>
              <a:gd name="connsiteX1" fmla="*/ 10641412 w 10917358"/>
              <a:gd name="connsiteY1" fmla="*/ 608017 h 5529277"/>
              <a:gd name="connsiteX2" fmla="*/ 10917358 w 10917358"/>
              <a:gd name="connsiteY2" fmla="*/ 5529277 h 5529277"/>
              <a:gd name="connsiteX3" fmla="*/ 0 w 10917358"/>
              <a:gd name="connsiteY3" fmla="*/ 5529277 h 5529277"/>
              <a:gd name="connsiteX4" fmla="*/ 1609494 w 10917358"/>
              <a:gd name="connsiteY4" fmla="*/ 0 h 5529277"/>
              <a:gd name="connsiteX0" fmla="*/ 1609494 w 10641412"/>
              <a:gd name="connsiteY0" fmla="*/ 0 h 5529277"/>
              <a:gd name="connsiteX1" fmla="*/ 10641412 w 10641412"/>
              <a:gd name="connsiteY1" fmla="*/ 608017 h 5529277"/>
              <a:gd name="connsiteX2" fmla="*/ 10260856 w 10641412"/>
              <a:gd name="connsiteY2" fmla="*/ 5489156 h 5529277"/>
              <a:gd name="connsiteX3" fmla="*/ 0 w 10641412"/>
              <a:gd name="connsiteY3" fmla="*/ 5529277 h 5529277"/>
              <a:gd name="connsiteX4" fmla="*/ 1609494 w 10641412"/>
              <a:gd name="connsiteY4" fmla="*/ 0 h 5529277"/>
              <a:gd name="connsiteX0" fmla="*/ 1609494 w 10641412"/>
              <a:gd name="connsiteY0" fmla="*/ 0 h 5529277"/>
              <a:gd name="connsiteX1" fmla="*/ 10641412 w 10641412"/>
              <a:gd name="connsiteY1" fmla="*/ 608017 h 5529277"/>
              <a:gd name="connsiteX2" fmla="*/ 10372942 w 10641412"/>
              <a:gd name="connsiteY2" fmla="*/ 5496005 h 5529277"/>
              <a:gd name="connsiteX3" fmla="*/ 0 w 10641412"/>
              <a:gd name="connsiteY3" fmla="*/ 5529277 h 5529277"/>
              <a:gd name="connsiteX4" fmla="*/ 1609494 w 10641412"/>
              <a:gd name="connsiteY4" fmla="*/ 0 h 5529277"/>
              <a:gd name="connsiteX0" fmla="*/ 403684 w 9435602"/>
              <a:gd name="connsiteY0" fmla="*/ 0 h 5522608"/>
              <a:gd name="connsiteX1" fmla="*/ 9435602 w 9435602"/>
              <a:gd name="connsiteY1" fmla="*/ 608017 h 5522608"/>
              <a:gd name="connsiteX2" fmla="*/ 9167132 w 9435602"/>
              <a:gd name="connsiteY2" fmla="*/ 5496005 h 5522608"/>
              <a:gd name="connsiteX3" fmla="*/ 0 w 9435602"/>
              <a:gd name="connsiteY3" fmla="*/ 5522608 h 5522608"/>
              <a:gd name="connsiteX4" fmla="*/ 403684 w 9435602"/>
              <a:gd name="connsiteY4" fmla="*/ 0 h 5522608"/>
              <a:gd name="connsiteX0" fmla="*/ 360584 w 9435602"/>
              <a:gd name="connsiteY0" fmla="*/ 0 h 5514590"/>
              <a:gd name="connsiteX1" fmla="*/ 9435602 w 9435602"/>
              <a:gd name="connsiteY1" fmla="*/ 599999 h 5514590"/>
              <a:gd name="connsiteX2" fmla="*/ 9167132 w 9435602"/>
              <a:gd name="connsiteY2" fmla="*/ 5487987 h 5514590"/>
              <a:gd name="connsiteX3" fmla="*/ 0 w 9435602"/>
              <a:gd name="connsiteY3" fmla="*/ 5514590 h 5514590"/>
              <a:gd name="connsiteX4" fmla="*/ 360584 w 9435602"/>
              <a:gd name="connsiteY4" fmla="*/ 0 h 5514590"/>
              <a:gd name="connsiteX0" fmla="*/ 360584 w 9435602"/>
              <a:gd name="connsiteY0" fmla="*/ 0 h 5514590"/>
              <a:gd name="connsiteX1" fmla="*/ 9435602 w 9435602"/>
              <a:gd name="connsiteY1" fmla="*/ 599999 h 5514590"/>
              <a:gd name="connsiteX2" fmla="*/ 9029166 w 9435602"/>
              <a:gd name="connsiteY2" fmla="*/ 5479556 h 5514590"/>
              <a:gd name="connsiteX3" fmla="*/ 0 w 9435602"/>
              <a:gd name="connsiteY3" fmla="*/ 5514590 h 5514590"/>
              <a:gd name="connsiteX4" fmla="*/ 360584 w 9435602"/>
              <a:gd name="connsiteY4" fmla="*/ 0 h 5514590"/>
              <a:gd name="connsiteX0" fmla="*/ 360584 w 9435602"/>
              <a:gd name="connsiteY0" fmla="*/ 0 h 5514590"/>
              <a:gd name="connsiteX1" fmla="*/ 9435602 w 9435602"/>
              <a:gd name="connsiteY1" fmla="*/ 599999 h 5514590"/>
              <a:gd name="connsiteX2" fmla="*/ 9167132 w 9435602"/>
              <a:gd name="connsiteY2" fmla="*/ 5487988 h 5514590"/>
              <a:gd name="connsiteX3" fmla="*/ 0 w 9435602"/>
              <a:gd name="connsiteY3" fmla="*/ 5514590 h 5514590"/>
              <a:gd name="connsiteX4" fmla="*/ 360584 w 9435602"/>
              <a:gd name="connsiteY4" fmla="*/ 0 h 5514590"/>
              <a:gd name="connsiteX0" fmla="*/ 360584 w 9468089"/>
              <a:gd name="connsiteY0" fmla="*/ 0 h 5514590"/>
              <a:gd name="connsiteX1" fmla="*/ 9468089 w 9468089"/>
              <a:gd name="connsiteY1" fmla="*/ 591332 h 5514590"/>
              <a:gd name="connsiteX2" fmla="*/ 9167132 w 9468089"/>
              <a:gd name="connsiteY2" fmla="*/ 5487988 h 5514590"/>
              <a:gd name="connsiteX3" fmla="*/ 0 w 9468089"/>
              <a:gd name="connsiteY3" fmla="*/ 5514590 h 5514590"/>
              <a:gd name="connsiteX4" fmla="*/ 360584 w 9468089"/>
              <a:gd name="connsiteY4" fmla="*/ 0 h 5514590"/>
              <a:gd name="connsiteX0" fmla="*/ 336774 w 9468089"/>
              <a:gd name="connsiteY0" fmla="*/ 0 h 5516045"/>
              <a:gd name="connsiteX1" fmla="*/ 9468089 w 9468089"/>
              <a:gd name="connsiteY1" fmla="*/ 592787 h 5516045"/>
              <a:gd name="connsiteX2" fmla="*/ 9167132 w 9468089"/>
              <a:gd name="connsiteY2" fmla="*/ 5489443 h 5516045"/>
              <a:gd name="connsiteX3" fmla="*/ 0 w 9468089"/>
              <a:gd name="connsiteY3" fmla="*/ 5516045 h 5516045"/>
              <a:gd name="connsiteX4" fmla="*/ 336774 w 9468089"/>
              <a:gd name="connsiteY4" fmla="*/ 0 h 551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8089" h="5516045">
                <a:moveTo>
                  <a:pt x="336774" y="0"/>
                </a:moveTo>
                <a:lnTo>
                  <a:pt x="9468089" y="592787"/>
                </a:lnTo>
                <a:lnTo>
                  <a:pt x="9167132" y="5489443"/>
                </a:lnTo>
                <a:lnTo>
                  <a:pt x="0" y="5516045"/>
                </a:lnTo>
                <a:lnTo>
                  <a:pt x="336774" y="0"/>
                </a:lnTo>
                <a:close/>
              </a:path>
            </a:pathLst>
          </a:custGeom>
          <a:solidFill>
            <a:srgbClr val="6E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rot="252544">
            <a:off x="-63105" y="-328054"/>
            <a:ext cx="9311402" cy="2486129"/>
          </a:xfrm>
          <a:custGeom>
            <a:avLst/>
            <a:gdLst>
              <a:gd name="connsiteX0" fmla="*/ 0 w 12294602"/>
              <a:gd name="connsiteY0" fmla="*/ 0 h 3447934"/>
              <a:gd name="connsiteX1" fmla="*/ 12294602 w 12294602"/>
              <a:gd name="connsiteY1" fmla="*/ 0 h 3447934"/>
              <a:gd name="connsiteX2" fmla="*/ 12294602 w 12294602"/>
              <a:gd name="connsiteY2" fmla="*/ 3447934 h 3447934"/>
              <a:gd name="connsiteX3" fmla="*/ 0 w 12294602"/>
              <a:gd name="connsiteY3" fmla="*/ 3447934 h 3447934"/>
              <a:gd name="connsiteX4" fmla="*/ 0 w 12294602"/>
              <a:gd name="connsiteY4" fmla="*/ 0 h 3447934"/>
              <a:gd name="connsiteX0" fmla="*/ 0 w 12294602"/>
              <a:gd name="connsiteY0" fmla="*/ 0 h 3467328"/>
              <a:gd name="connsiteX1" fmla="*/ 12294602 w 12294602"/>
              <a:gd name="connsiteY1" fmla="*/ 0 h 3467328"/>
              <a:gd name="connsiteX2" fmla="*/ 10719650 w 12294602"/>
              <a:gd name="connsiteY2" fmla="*/ 3467328 h 3467328"/>
              <a:gd name="connsiteX3" fmla="*/ 0 w 12294602"/>
              <a:gd name="connsiteY3" fmla="*/ 3447934 h 3467328"/>
              <a:gd name="connsiteX4" fmla="*/ 0 w 12294602"/>
              <a:gd name="connsiteY4" fmla="*/ 0 h 3467328"/>
              <a:gd name="connsiteX0" fmla="*/ 0 w 10719650"/>
              <a:gd name="connsiteY0" fmla="*/ 0 h 3467328"/>
              <a:gd name="connsiteX1" fmla="*/ 10190512 w 10719650"/>
              <a:gd name="connsiteY1" fmla="*/ 42251 h 3467328"/>
              <a:gd name="connsiteX2" fmla="*/ 10719650 w 10719650"/>
              <a:gd name="connsiteY2" fmla="*/ 3467328 h 3467328"/>
              <a:gd name="connsiteX3" fmla="*/ 0 w 10719650"/>
              <a:gd name="connsiteY3" fmla="*/ 3447934 h 3467328"/>
              <a:gd name="connsiteX4" fmla="*/ 0 w 10719650"/>
              <a:gd name="connsiteY4" fmla="*/ 0 h 3467328"/>
              <a:gd name="connsiteX0" fmla="*/ 0 w 10752269"/>
              <a:gd name="connsiteY0" fmla="*/ 1263075 h 3425077"/>
              <a:gd name="connsiteX1" fmla="*/ 10223131 w 10752269"/>
              <a:gd name="connsiteY1" fmla="*/ 0 h 3425077"/>
              <a:gd name="connsiteX2" fmla="*/ 10752269 w 10752269"/>
              <a:gd name="connsiteY2" fmla="*/ 3425077 h 3425077"/>
              <a:gd name="connsiteX3" fmla="*/ 32619 w 10752269"/>
              <a:gd name="connsiteY3" fmla="*/ 3405683 h 3425077"/>
              <a:gd name="connsiteX4" fmla="*/ 0 w 10752269"/>
              <a:gd name="connsiteY4" fmla="*/ 1263075 h 3425077"/>
              <a:gd name="connsiteX0" fmla="*/ 0 w 10752269"/>
              <a:gd name="connsiteY0" fmla="*/ 0 h 2162002"/>
              <a:gd name="connsiteX1" fmla="*/ 9437389 w 10752269"/>
              <a:gd name="connsiteY1" fmla="*/ 81590 h 2162002"/>
              <a:gd name="connsiteX2" fmla="*/ 10752269 w 10752269"/>
              <a:gd name="connsiteY2" fmla="*/ 2162002 h 2162002"/>
              <a:gd name="connsiteX3" fmla="*/ 32619 w 10752269"/>
              <a:gd name="connsiteY3" fmla="*/ 2142608 h 2162002"/>
              <a:gd name="connsiteX4" fmla="*/ 0 w 10752269"/>
              <a:gd name="connsiteY4" fmla="*/ 0 h 2162002"/>
              <a:gd name="connsiteX0" fmla="*/ 0 w 10752269"/>
              <a:gd name="connsiteY0" fmla="*/ 265260 h 2427262"/>
              <a:gd name="connsiteX1" fmla="*/ 10216137 w 10752269"/>
              <a:gd name="connsiteY1" fmla="*/ 0 h 2427262"/>
              <a:gd name="connsiteX2" fmla="*/ 10752269 w 10752269"/>
              <a:gd name="connsiteY2" fmla="*/ 2427262 h 2427262"/>
              <a:gd name="connsiteX3" fmla="*/ 32619 w 10752269"/>
              <a:gd name="connsiteY3" fmla="*/ 2407868 h 2427262"/>
              <a:gd name="connsiteX4" fmla="*/ 0 w 10752269"/>
              <a:gd name="connsiteY4" fmla="*/ 265260 h 2427262"/>
              <a:gd name="connsiteX0" fmla="*/ 0 w 10400294"/>
              <a:gd name="connsiteY0" fmla="*/ 265260 h 2453165"/>
              <a:gd name="connsiteX1" fmla="*/ 10216137 w 10400294"/>
              <a:gd name="connsiteY1" fmla="*/ 0 h 2453165"/>
              <a:gd name="connsiteX2" fmla="*/ 10400294 w 10400294"/>
              <a:gd name="connsiteY2" fmla="*/ 2453165 h 2453165"/>
              <a:gd name="connsiteX3" fmla="*/ 32619 w 10400294"/>
              <a:gd name="connsiteY3" fmla="*/ 2407868 h 2453165"/>
              <a:gd name="connsiteX4" fmla="*/ 0 w 10400294"/>
              <a:gd name="connsiteY4" fmla="*/ 265260 h 2453165"/>
              <a:gd name="connsiteX0" fmla="*/ 1269452 w 10367675"/>
              <a:gd name="connsiteY0" fmla="*/ 909368 h 2453165"/>
              <a:gd name="connsiteX1" fmla="*/ 10183518 w 10367675"/>
              <a:gd name="connsiteY1" fmla="*/ 0 h 2453165"/>
              <a:gd name="connsiteX2" fmla="*/ 10367675 w 10367675"/>
              <a:gd name="connsiteY2" fmla="*/ 2453165 h 2453165"/>
              <a:gd name="connsiteX3" fmla="*/ 0 w 10367675"/>
              <a:gd name="connsiteY3" fmla="*/ 2407868 h 2453165"/>
              <a:gd name="connsiteX4" fmla="*/ 1269452 w 10367675"/>
              <a:gd name="connsiteY4" fmla="*/ 909368 h 2453165"/>
              <a:gd name="connsiteX0" fmla="*/ 110471 w 9208694"/>
              <a:gd name="connsiteY0" fmla="*/ 909368 h 2453165"/>
              <a:gd name="connsiteX1" fmla="*/ 9024537 w 9208694"/>
              <a:gd name="connsiteY1" fmla="*/ 0 h 2453165"/>
              <a:gd name="connsiteX2" fmla="*/ 9208694 w 9208694"/>
              <a:gd name="connsiteY2" fmla="*/ 2453165 h 2453165"/>
              <a:gd name="connsiteX3" fmla="*/ 0 w 9208694"/>
              <a:gd name="connsiteY3" fmla="*/ 2419087 h 2453165"/>
              <a:gd name="connsiteX4" fmla="*/ 110471 w 9208694"/>
              <a:gd name="connsiteY4" fmla="*/ 909368 h 2453165"/>
              <a:gd name="connsiteX0" fmla="*/ 0 w 9279405"/>
              <a:gd name="connsiteY0" fmla="*/ 633163 h 2453165"/>
              <a:gd name="connsiteX1" fmla="*/ 9095248 w 9279405"/>
              <a:gd name="connsiteY1" fmla="*/ 0 h 2453165"/>
              <a:gd name="connsiteX2" fmla="*/ 9279405 w 9279405"/>
              <a:gd name="connsiteY2" fmla="*/ 2453165 h 2453165"/>
              <a:gd name="connsiteX3" fmla="*/ 70711 w 9279405"/>
              <a:gd name="connsiteY3" fmla="*/ 2419087 h 2453165"/>
              <a:gd name="connsiteX4" fmla="*/ 0 w 9279405"/>
              <a:gd name="connsiteY4" fmla="*/ 633163 h 2453165"/>
              <a:gd name="connsiteX0" fmla="*/ 0 w 9311402"/>
              <a:gd name="connsiteY0" fmla="*/ 633163 h 2450810"/>
              <a:gd name="connsiteX1" fmla="*/ 9095248 w 9311402"/>
              <a:gd name="connsiteY1" fmla="*/ 0 h 2450810"/>
              <a:gd name="connsiteX2" fmla="*/ 9311402 w 9311402"/>
              <a:gd name="connsiteY2" fmla="*/ 2450810 h 2450810"/>
              <a:gd name="connsiteX3" fmla="*/ 70711 w 9311402"/>
              <a:gd name="connsiteY3" fmla="*/ 2419087 h 2450810"/>
              <a:gd name="connsiteX4" fmla="*/ 0 w 9311402"/>
              <a:gd name="connsiteY4" fmla="*/ 633163 h 2450810"/>
              <a:gd name="connsiteX0" fmla="*/ 0 w 9311402"/>
              <a:gd name="connsiteY0" fmla="*/ 667315 h 2484962"/>
              <a:gd name="connsiteX1" fmla="*/ 9124719 w 9311402"/>
              <a:gd name="connsiteY1" fmla="*/ 0 h 2484962"/>
              <a:gd name="connsiteX2" fmla="*/ 9311402 w 9311402"/>
              <a:gd name="connsiteY2" fmla="*/ 2484962 h 2484962"/>
              <a:gd name="connsiteX3" fmla="*/ 70711 w 9311402"/>
              <a:gd name="connsiteY3" fmla="*/ 2453239 h 2484962"/>
              <a:gd name="connsiteX4" fmla="*/ 0 w 9311402"/>
              <a:gd name="connsiteY4" fmla="*/ 667315 h 2484962"/>
              <a:gd name="connsiteX0" fmla="*/ 0 w 9311402"/>
              <a:gd name="connsiteY0" fmla="*/ 667315 h 2484962"/>
              <a:gd name="connsiteX1" fmla="*/ 9124719 w 9311402"/>
              <a:gd name="connsiteY1" fmla="*/ 0 h 2484962"/>
              <a:gd name="connsiteX2" fmla="*/ 9311402 w 9311402"/>
              <a:gd name="connsiteY2" fmla="*/ 2484962 h 2484962"/>
              <a:gd name="connsiteX3" fmla="*/ 133555 w 9311402"/>
              <a:gd name="connsiteY3" fmla="*/ 2437953 h 2484962"/>
              <a:gd name="connsiteX4" fmla="*/ 0 w 9311402"/>
              <a:gd name="connsiteY4" fmla="*/ 667315 h 2484962"/>
              <a:gd name="connsiteX0" fmla="*/ 0 w 9311402"/>
              <a:gd name="connsiteY0" fmla="*/ 668482 h 2486129"/>
              <a:gd name="connsiteX1" fmla="*/ 9140579 w 9311402"/>
              <a:gd name="connsiteY1" fmla="*/ 0 h 2486129"/>
              <a:gd name="connsiteX2" fmla="*/ 9311402 w 9311402"/>
              <a:gd name="connsiteY2" fmla="*/ 2486129 h 2486129"/>
              <a:gd name="connsiteX3" fmla="*/ 133555 w 9311402"/>
              <a:gd name="connsiteY3" fmla="*/ 2439120 h 2486129"/>
              <a:gd name="connsiteX4" fmla="*/ 0 w 9311402"/>
              <a:gd name="connsiteY4" fmla="*/ 668482 h 248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1402" h="2486129">
                <a:moveTo>
                  <a:pt x="0" y="668482"/>
                </a:moveTo>
                <a:lnTo>
                  <a:pt x="9140579" y="0"/>
                </a:lnTo>
                <a:lnTo>
                  <a:pt x="9311402" y="2486129"/>
                </a:lnTo>
                <a:lnTo>
                  <a:pt x="133555" y="2439120"/>
                </a:lnTo>
                <a:lnTo>
                  <a:pt x="0" y="668482"/>
                </a:lnTo>
                <a:close/>
              </a:path>
            </a:pathLst>
          </a:custGeom>
          <a:solidFill>
            <a:srgbClr val="DDB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623888" y="1709740"/>
            <a:ext cx="7886700" cy="2341400"/>
          </a:xfrm>
        </p:spPr>
        <p:txBody>
          <a:bodyPr anchor="b"/>
          <a:lstStyle>
            <a:lvl1pPr>
              <a:defRPr sz="6000" b="1">
                <a:solidFill>
                  <a:schemeClr val="bg1"/>
                </a:solidFill>
              </a:defRPr>
            </a:lvl1pPr>
          </a:lstStyle>
          <a:p>
            <a:r>
              <a:rPr lang="en-US" dirty="0" smtClean="0"/>
              <a:t>Title here</a:t>
            </a:r>
            <a:endParaRPr lang="en-US" dirty="0"/>
          </a:p>
        </p:txBody>
      </p:sp>
      <p:sp>
        <p:nvSpPr>
          <p:cNvPr id="3" name="Text Placeholder 2"/>
          <p:cNvSpPr>
            <a:spLocks noGrp="1"/>
          </p:cNvSpPr>
          <p:nvPr>
            <p:ph type="body" idx="1" hasCustomPrompt="1"/>
          </p:nvPr>
        </p:nvSpPr>
        <p:spPr>
          <a:xfrm>
            <a:off x="623888" y="4308346"/>
            <a:ext cx="7886700" cy="697764"/>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Text here</a:t>
            </a:r>
          </a:p>
        </p:txBody>
      </p:sp>
      <p:sp>
        <p:nvSpPr>
          <p:cNvPr id="11" name="Title 1"/>
          <p:cNvSpPr txBox="1">
            <a:spLocks/>
          </p:cNvSpPr>
          <p:nvPr userDrawn="1"/>
        </p:nvSpPr>
        <p:spPr>
          <a:xfrm>
            <a:off x="628649" y="5561700"/>
            <a:ext cx="7886700" cy="926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Arial" panose="020B0604020202020204" pitchFamily="34" charset="0"/>
              </a:defRPr>
            </a:lvl1pPr>
          </a:lstStyle>
          <a:p>
            <a:r>
              <a:rPr lang="en-GB" sz="1200" b="1" dirty="0" smtClean="0">
                <a:solidFill>
                  <a:schemeClr val="bg1"/>
                </a:solidFill>
              </a:rPr>
              <a:t>      www.mansfield.gov.uk            </a:t>
            </a:r>
            <a:r>
              <a:rPr lang="en-GB" sz="1200" b="1" dirty="0" err="1" smtClean="0">
                <a:solidFill>
                  <a:schemeClr val="bg1"/>
                </a:solidFill>
              </a:rPr>
              <a:t>MyMansfieldUK</a:t>
            </a:r>
            <a:r>
              <a:rPr lang="en-GB" sz="1200" b="1" dirty="0" smtClean="0">
                <a:solidFill>
                  <a:schemeClr val="bg1"/>
                </a:solidFill>
              </a:rPr>
              <a:t>            @</a:t>
            </a:r>
            <a:r>
              <a:rPr lang="en-GB" sz="1200" b="1" dirty="0" err="1" smtClean="0">
                <a:solidFill>
                  <a:schemeClr val="bg1"/>
                </a:solidFill>
              </a:rPr>
              <a:t>MDC_News</a:t>
            </a:r>
            <a:endParaRPr lang="en-GB" sz="1200" b="0" dirty="0">
              <a:solidFill>
                <a:schemeClr val="bg1"/>
              </a:solidFill>
            </a:endParaRP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5416" y="5833463"/>
            <a:ext cx="350987" cy="350987"/>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02715" y="5878378"/>
            <a:ext cx="258349" cy="258349"/>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838581" y="5872894"/>
            <a:ext cx="258349" cy="258349"/>
          </a:xfrm>
          <a:prstGeom prst="rect">
            <a:avLst/>
          </a:prstGeom>
        </p:spPr>
      </p:pic>
    </p:spTree>
    <p:extLst>
      <p:ext uri="{BB962C8B-B14F-4D97-AF65-F5344CB8AC3E}">
        <p14:creationId xmlns:p14="http://schemas.microsoft.com/office/powerpoint/2010/main" val="213578244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1563688"/>
            <a:ext cx="7772400" cy="1470025"/>
          </a:xfrm>
        </p:spPr>
        <p:txBody>
          <a:bodyPr/>
          <a:lstStyle>
            <a:lvl1pPr>
              <a:defRPr sz="4800"/>
            </a:lvl1pPr>
          </a:lstStyle>
          <a:p>
            <a:pPr lvl="0"/>
            <a:r>
              <a:rPr lang="en-US" altLang="en-US" noProof="0"/>
              <a:t>Click to edit Master title style</a:t>
            </a:r>
            <a:endParaRPr lang="en-GB" altLang="en-US" noProof="0"/>
          </a:p>
        </p:txBody>
      </p:sp>
      <p:sp>
        <p:nvSpPr>
          <p:cNvPr id="11267" name="Rectangle 3"/>
          <p:cNvSpPr>
            <a:spLocks noGrp="1" noChangeArrowheads="1"/>
          </p:cNvSpPr>
          <p:nvPr>
            <p:ph type="subTitle" idx="1"/>
          </p:nvPr>
        </p:nvSpPr>
        <p:spPr>
          <a:xfrm>
            <a:off x="1371600" y="3319463"/>
            <a:ext cx="6400800" cy="1752600"/>
          </a:xfrm>
        </p:spPr>
        <p:txBody>
          <a:bodyPr/>
          <a:lstStyle>
            <a:lvl1pPr marL="0" indent="0" algn="ctr">
              <a:buFontTx/>
              <a:buNone/>
              <a:defRPr/>
            </a:lvl1pPr>
          </a:lstStyle>
          <a:p>
            <a:pPr lvl="0"/>
            <a:r>
              <a:rPr lang="en-US" altLang="en-US" noProof="0"/>
              <a:t>Click to edit Master subtitle style</a:t>
            </a:r>
            <a:endParaRPr lang="en-GB" altLang="en-US" noProof="0"/>
          </a:p>
        </p:txBody>
      </p:sp>
      <p:pic>
        <p:nvPicPr>
          <p:cNvPr id="11271" name="Picture 7" descr="Bann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905500"/>
            <a:ext cx="9142413"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25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1992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362389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43025"/>
            <a:ext cx="4038600" cy="432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43025"/>
            <a:ext cx="4038600" cy="432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5764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8416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99738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517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5880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5487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8366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Rectangle 6"/>
          <p:cNvSpPr/>
          <p:nvPr userDrawn="1"/>
        </p:nvSpPr>
        <p:spPr>
          <a:xfrm rot="21390170">
            <a:off x="-6519" y="6012119"/>
            <a:ext cx="9190623" cy="1128784"/>
          </a:xfrm>
          <a:custGeom>
            <a:avLst/>
            <a:gdLst>
              <a:gd name="connsiteX0" fmla="*/ 0 w 9317141"/>
              <a:gd name="connsiteY0" fmla="*/ 0 h 1574499"/>
              <a:gd name="connsiteX1" fmla="*/ 9317141 w 9317141"/>
              <a:gd name="connsiteY1" fmla="*/ 0 h 1574499"/>
              <a:gd name="connsiteX2" fmla="*/ 9317141 w 9317141"/>
              <a:gd name="connsiteY2" fmla="*/ 1574499 h 1574499"/>
              <a:gd name="connsiteX3" fmla="*/ 0 w 9317141"/>
              <a:gd name="connsiteY3" fmla="*/ 1574499 h 1574499"/>
              <a:gd name="connsiteX4" fmla="*/ 0 w 9317141"/>
              <a:gd name="connsiteY4" fmla="*/ 0 h 1574499"/>
              <a:gd name="connsiteX0" fmla="*/ 107749 w 9317141"/>
              <a:gd name="connsiteY0" fmla="*/ 6585 h 1574499"/>
              <a:gd name="connsiteX1" fmla="*/ 9317141 w 9317141"/>
              <a:gd name="connsiteY1" fmla="*/ 0 h 1574499"/>
              <a:gd name="connsiteX2" fmla="*/ 9317141 w 9317141"/>
              <a:gd name="connsiteY2" fmla="*/ 1574499 h 1574499"/>
              <a:gd name="connsiteX3" fmla="*/ 0 w 9317141"/>
              <a:gd name="connsiteY3" fmla="*/ 1574499 h 1574499"/>
              <a:gd name="connsiteX4" fmla="*/ 107749 w 9317141"/>
              <a:gd name="connsiteY4" fmla="*/ 6585 h 1574499"/>
              <a:gd name="connsiteX0" fmla="*/ 0 w 9209392"/>
              <a:gd name="connsiteY0" fmla="*/ 6585 h 1574499"/>
              <a:gd name="connsiteX1" fmla="*/ 9209392 w 9209392"/>
              <a:gd name="connsiteY1" fmla="*/ 0 h 1574499"/>
              <a:gd name="connsiteX2" fmla="*/ 9209392 w 9209392"/>
              <a:gd name="connsiteY2" fmla="*/ 1574499 h 1574499"/>
              <a:gd name="connsiteX3" fmla="*/ 168490 w 9209392"/>
              <a:gd name="connsiteY3" fmla="*/ 1114243 h 1574499"/>
              <a:gd name="connsiteX4" fmla="*/ 0 w 9209392"/>
              <a:gd name="connsiteY4" fmla="*/ 6585 h 1574499"/>
              <a:gd name="connsiteX0" fmla="*/ 12922 w 9222314"/>
              <a:gd name="connsiteY0" fmla="*/ 6585 h 1574499"/>
              <a:gd name="connsiteX1" fmla="*/ 9222314 w 9222314"/>
              <a:gd name="connsiteY1" fmla="*/ 0 h 1574499"/>
              <a:gd name="connsiteX2" fmla="*/ 9222314 w 9222314"/>
              <a:gd name="connsiteY2" fmla="*/ 1574499 h 1574499"/>
              <a:gd name="connsiteX3" fmla="*/ 0 w 9222314"/>
              <a:gd name="connsiteY3" fmla="*/ 543314 h 1574499"/>
              <a:gd name="connsiteX4" fmla="*/ 12922 w 9222314"/>
              <a:gd name="connsiteY4" fmla="*/ 6585 h 1574499"/>
              <a:gd name="connsiteX0" fmla="*/ 12922 w 9222314"/>
              <a:gd name="connsiteY0" fmla="*/ 6585 h 985224"/>
              <a:gd name="connsiteX1" fmla="*/ 9222314 w 9222314"/>
              <a:gd name="connsiteY1" fmla="*/ 0 h 985224"/>
              <a:gd name="connsiteX2" fmla="*/ 8844807 w 9222314"/>
              <a:gd name="connsiteY2" fmla="*/ 985224 h 985224"/>
              <a:gd name="connsiteX3" fmla="*/ 0 w 9222314"/>
              <a:gd name="connsiteY3" fmla="*/ 543314 h 985224"/>
              <a:gd name="connsiteX4" fmla="*/ 12922 w 9222314"/>
              <a:gd name="connsiteY4" fmla="*/ 6585 h 985224"/>
              <a:gd name="connsiteX0" fmla="*/ 12922 w 9222314"/>
              <a:gd name="connsiteY0" fmla="*/ 6585 h 1104840"/>
              <a:gd name="connsiteX1" fmla="*/ 9222314 w 9222314"/>
              <a:gd name="connsiteY1" fmla="*/ 0 h 1104840"/>
              <a:gd name="connsiteX2" fmla="*/ 9136503 w 9222314"/>
              <a:gd name="connsiteY2" fmla="*/ 1104840 h 1104840"/>
              <a:gd name="connsiteX3" fmla="*/ 0 w 9222314"/>
              <a:gd name="connsiteY3" fmla="*/ 543314 h 1104840"/>
              <a:gd name="connsiteX4" fmla="*/ 12922 w 9222314"/>
              <a:gd name="connsiteY4" fmla="*/ 6585 h 1104840"/>
              <a:gd name="connsiteX0" fmla="*/ 12922 w 9209638"/>
              <a:gd name="connsiteY0" fmla="*/ 7359 h 1105614"/>
              <a:gd name="connsiteX1" fmla="*/ 9209638 w 9209638"/>
              <a:gd name="connsiteY1" fmla="*/ 0 h 1105614"/>
              <a:gd name="connsiteX2" fmla="*/ 9136503 w 9209638"/>
              <a:gd name="connsiteY2" fmla="*/ 1105614 h 1105614"/>
              <a:gd name="connsiteX3" fmla="*/ 0 w 9209638"/>
              <a:gd name="connsiteY3" fmla="*/ 544088 h 1105614"/>
              <a:gd name="connsiteX4" fmla="*/ 12922 w 9209638"/>
              <a:gd name="connsiteY4" fmla="*/ 7359 h 1105614"/>
              <a:gd name="connsiteX0" fmla="*/ 45387 w 9209638"/>
              <a:gd name="connsiteY0" fmla="*/ 0 h 1108995"/>
              <a:gd name="connsiteX1" fmla="*/ 9209638 w 9209638"/>
              <a:gd name="connsiteY1" fmla="*/ 3381 h 1108995"/>
              <a:gd name="connsiteX2" fmla="*/ 9136503 w 9209638"/>
              <a:gd name="connsiteY2" fmla="*/ 1108995 h 1108995"/>
              <a:gd name="connsiteX3" fmla="*/ 0 w 9209638"/>
              <a:gd name="connsiteY3" fmla="*/ 547469 h 1108995"/>
              <a:gd name="connsiteX4" fmla="*/ 45387 w 9209638"/>
              <a:gd name="connsiteY4" fmla="*/ 0 h 1108995"/>
              <a:gd name="connsiteX0" fmla="*/ 20809 w 9209638"/>
              <a:gd name="connsiteY0" fmla="*/ 0 h 1123220"/>
              <a:gd name="connsiteX1" fmla="*/ 9209638 w 9209638"/>
              <a:gd name="connsiteY1" fmla="*/ 17606 h 1123220"/>
              <a:gd name="connsiteX2" fmla="*/ 9136503 w 9209638"/>
              <a:gd name="connsiteY2" fmla="*/ 1123220 h 1123220"/>
              <a:gd name="connsiteX3" fmla="*/ 0 w 9209638"/>
              <a:gd name="connsiteY3" fmla="*/ 561694 h 1123220"/>
              <a:gd name="connsiteX4" fmla="*/ 20809 w 9209638"/>
              <a:gd name="connsiteY4" fmla="*/ 0 h 1123220"/>
              <a:gd name="connsiteX0" fmla="*/ 20809 w 9177947"/>
              <a:gd name="connsiteY0" fmla="*/ 0 h 1123220"/>
              <a:gd name="connsiteX1" fmla="*/ 9177947 w 9177947"/>
              <a:gd name="connsiteY1" fmla="*/ 15669 h 1123220"/>
              <a:gd name="connsiteX2" fmla="*/ 9136503 w 9177947"/>
              <a:gd name="connsiteY2" fmla="*/ 1123220 h 1123220"/>
              <a:gd name="connsiteX3" fmla="*/ 0 w 9177947"/>
              <a:gd name="connsiteY3" fmla="*/ 561694 h 1123220"/>
              <a:gd name="connsiteX4" fmla="*/ 20809 w 9177947"/>
              <a:gd name="connsiteY4" fmla="*/ 0 h 1123220"/>
              <a:gd name="connsiteX0" fmla="*/ 20809 w 9190623"/>
              <a:gd name="connsiteY0" fmla="*/ 0 h 1123220"/>
              <a:gd name="connsiteX1" fmla="*/ 9190623 w 9190623"/>
              <a:gd name="connsiteY1" fmla="*/ 16444 h 1123220"/>
              <a:gd name="connsiteX2" fmla="*/ 9136503 w 9190623"/>
              <a:gd name="connsiteY2" fmla="*/ 1123220 h 1123220"/>
              <a:gd name="connsiteX3" fmla="*/ 0 w 9190623"/>
              <a:gd name="connsiteY3" fmla="*/ 561694 h 1123220"/>
              <a:gd name="connsiteX4" fmla="*/ 20809 w 9190623"/>
              <a:gd name="connsiteY4" fmla="*/ 0 h 1123220"/>
              <a:gd name="connsiteX0" fmla="*/ 20809 w 9190623"/>
              <a:gd name="connsiteY0" fmla="*/ 0 h 1101107"/>
              <a:gd name="connsiteX1" fmla="*/ 9190623 w 9190623"/>
              <a:gd name="connsiteY1" fmla="*/ 16444 h 1101107"/>
              <a:gd name="connsiteX2" fmla="*/ 9086960 w 9190623"/>
              <a:gd name="connsiteY2" fmla="*/ 1101107 h 1101107"/>
              <a:gd name="connsiteX3" fmla="*/ 0 w 9190623"/>
              <a:gd name="connsiteY3" fmla="*/ 561694 h 1101107"/>
              <a:gd name="connsiteX4" fmla="*/ 20809 w 9190623"/>
              <a:gd name="connsiteY4" fmla="*/ 0 h 1101107"/>
              <a:gd name="connsiteX0" fmla="*/ 20809 w 9190623"/>
              <a:gd name="connsiteY0" fmla="*/ 0 h 1115720"/>
              <a:gd name="connsiteX1" fmla="*/ 9190623 w 9190623"/>
              <a:gd name="connsiteY1" fmla="*/ 16444 h 1115720"/>
              <a:gd name="connsiteX2" fmla="*/ 9117876 w 9190623"/>
              <a:gd name="connsiteY2" fmla="*/ 1115720 h 1115720"/>
              <a:gd name="connsiteX3" fmla="*/ 0 w 9190623"/>
              <a:gd name="connsiteY3" fmla="*/ 561694 h 1115720"/>
              <a:gd name="connsiteX4" fmla="*/ 20809 w 9190623"/>
              <a:gd name="connsiteY4" fmla="*/ 0 h 1115720"/>
              <a:gd name="connsiteX0" fmla="*/ 20809 w 9190623"/>
              <a:gd name="connsiteY0" fmla="*/ 0 h 1128784"/>
              <a:gd name="connsiteX1" fmla="*/ 9190623 w 9190623"/>
              <a:gd name="connsiteY1" fmla="*/ 16444 h 1128784"/>
              <a:gd name="connsiteX2" fmla="*/ 9123440 w 9190623"/>
              <a:gd name="connsiteY2" fmla="*/ 1128784 h 1128784"/>
              <a:gd name="connsiteX3" fmla="*/ 0 w 9190623"/>
              <a:gd name="connsiteY3" fmla="*/ 561694 h 1128784"/>
              <a:gd name="connsiteX4" fmla="*/ 20809 w 9190623"/>
              <a:gd name="connsiteY4" fmla="*/ 0 h 112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623" h="1128784">
                <a:moveTo>
                  <a:pt x="20809" y="0"/>
                </a:moveTo>
                <a:lnTo>
                  <a:pt x="9190623" y="16444"/>
                </a:lnTo>
                <a:lnTo>
                  <a:pt x="9123440" y="1128784"/>
                </a:lnTo>
                <a:lnTo>
                  <a:pt x="0" y="561694"/>
                </a:lnTo>
                <a:lnTo>
                  <a:pt x="20809"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74135" y="5583279"/>
            <a:ext cx="2126385" cy="1502646"/>
          </a:xfrm>
          <a:prstGeom prst="rect">
            <a:avLst/>
          </a:prstGeom>
        </p:spPr>
      </p:pic>
      <p:sp>
        <p:nvSpPr>
          <p:cNvPr id="9" name="Rectangle 8"/>
          <p:cNvSpPr/>
          <p:nvPr userDrawn="1"/>
        </p:nvSpPr>
        <p:spPr>
          <a:xfrm rot="21390170">
            <a:off x="-30668" y="-281778"/>
            <a:ext cx="9166066" cy="561862"/>
          </a:xfrm>
          <a:custGeom>
            <a:avLst/>
            <a:gdLst>
              <a:gd name="connsiteX0" fmla="*/ 0 w 10917358"/>
              <a:gd name="connsiteY0" fmla="*/ 0 h 1574499"/>
              <a:gd name="connsiteX1" fmla="*/ 10917358 w 10917358"/>
              <a:gd name="connsiteY1" fmla="*/ 0 h 1574499"/>
              <a:gd name="connsiteX2" fmla="*/ 10917358 w 10917358"/>
              <a:gd name="connsiteY2" fmla="*/ 1574499 h 1574499"/>
              <a:gd name="connsiteX3" fmla="*/ 0 w 10917358"/>
              <a:gd name="connsiteY3" fmla="*/ 1574499 h 1574499"/>
              <a:gd name="connsiteX4" fmla="*/ 0 w 10917358"/>
              <a:gd name="connsiteY4" fmla="*/ 0 h 1574499"/>
              <a:gd name="connsiteX0" fmla="*/ 1545984 w 10917358"/>
              <a:gd name="connsiteY0" fmla="*/ 0 h 1597196"/>
              <a:gd name="connsiteX1" fmla="*/ 10917358 w 10917358"/>
              <a:gd name="connsiteY1" fmla="*/ 22697 h 1597196"/>
              <a:gd name="connsiteX2" fmla="*/ 10917358 w 10917358"/>
              <a:gd name="connsiteY2" fmla="*/ 1597196 h 1597196"/>
              <a:gd name="connsiteX3" fmla="*/ 0 w 10917358"/>
              <a:gd name="connsiteY3" fmla="*/ 1597196 h 1597196"/>
              <a:gd name="connsiteX4" fmla="*/ 1545984 w 10917358"/>
              <a:gd name="connsiteY4" fmla="*/ 0 h 1597196"/>
              <a:gd name="connsiteX0" fmla="*/ 53712 w 9425086"/>
              <a:gd name="connsiteY0" fmla="*/ 0 h 1597196"/>
              <a:gd name="connsiteX1" fmla="*/ 9425086 w 9425086"/>
              <a:gd name="connsiteY1" fmla="*/ 22697 h 1597196"/>
              <a:gd name="connsiteX2" fmla="*/ 9425086 w 9425086"/>
              <a:gd name="connsiteY2" fmla="*/ 1597196 h 1597196"/>
              <a:gd name="connsiteX3" fmla="*/ 0 w 9425086"/>
              <a:gd name="connsiteY3" fmla="*/ 1581870 h 1597196"/>
              <a:gd name="connsiteX4" fmla="*/ 53712 w 9425086"/>
              <a:gd name="connsiteY4" fmla="*/ 0 h 1597196"/>
              <a:gd name="connsiteX0" fmla="*/ 432528 w 9425086"/>
              <a:gd name="connsiteY0" fmla="*/ 53716 h 1574499"/>
              <a:gd name="connsiteX1" fmla="*/ 9425086 w 9425086"/>
              <a:gd name="connsiteY1" fmla="*/ 0 h 1574499"/>
              <a:gd name="connsiteX2" fmla="*/ 9425086 w 9425086"/>
              <a:gd name="connsiteY2" fmla="*/ 1574499 h 1574499"/>
              <a:gd name="connsiteX3" fmla="*/ 0 w 9425086"/>
              <a:gd name="connsiteY3" fmla="*/ 1559173 h 1574499"/>
              <a:gd name="connsiteX4" fmla="*/ 432528 w 9425086"/>
              <a:gd name="connsiteY4" fmla="*/ 53716 h 1574499"/>
              <a:gd name="connsiteX0" fmla="*/ 34548 w 9425086"/>
              <a:gd name="connsiteY0" fmla="*/ 988110 h 1574499"/>
              <a:gd name="connsiteX1" fmla="*/ 9425086 w 9425086"/>
              <a:gd name="connsiteY1" fmla="*/ 0 h 1574499"/>
              <a:gd name="connsiteX2" fmla="*/ 9425086 w 9425086"/>
              <a:gd name="connsiteY2" fmla="*/ 1574499 h 1574499"/>
              <a:gd name="connsiteX3" fmla="*/ 0 w 9425086"/>
              <a:gd name="connsiteY3" fmla="*/ 1559173 h 1574499"/>
              <a:gd name="connsiteX4" fmla="*/ 34548 w 9425086"/>
              <a:gd name="connsiteY4" fmla="*/ 988110 h 1574499"/>
              <a:gd name="connsiteX0" fmla="*/ 34548 w 9425086"/>
              <a:gd name="connsiteY0" fmla="*/ 0 h 586389"/>
              <a:gd name="connsiteX1" fmla="*/ 9194786 w 9425086"/>
              <a:gd name="connsiteY1" fmla="*/ 340017 h 586389"/>
              <a:gd name="connsiteX2" fmla="*/ 9425086 w 9425086"/>
              <a:gd name="connsiteY2" fmla="*/ 586389 h 586389"/>
              <a:gd name="connsiteX3" fmla="*/ 0 w 9425086"/>
              <a:gd name="connsiteY3" fmla="*/ 571063 h 586389"/>
              <a:gd name="connsiteX4" fmla="*/ 34548 w 9425086"/>
              <a:gd name="connsiteY4" fmla="*/ 0 h 586389"/>
              <a:gd name="connsiteX0" fmla="*/ 34548 w 9194786"/>
              <a:gd name="connsiteY0" fmla="*/ 0 h 571063"/>
              <a:gd name="connsiteX1" fmla="*/ 9194786 w 9194786"/>
              <a:gd name="connsiteY1" fmla="*/ 340017 h 571063"/>
              <a:gd name="connsiteX2" fmla="*/ 9192253 w 9194786"/>
              <a:gd name="connsiteY2" fmla="*/ 561507 h 571063"/>
              <a:gd name="connsiteX3" fmla="*/ 0 w 9194786"/>
              <a:gd name="connsiteY3" fmla="*/ 571063 h 571063"/>
              <a:gd name="connsiteX4" fmla="*/ 34548 w 9194786"/>
              <a:gd name="connsiteY4" fmla="*/ 0 h 571063"/>
              <a:gd name="connsiteX0" fmla="*/ 34548 w 9192841"/>
              <a:gd name="connsiteY0" fmla="*/ 0 h 571063"/>
              <a:gd name="connsiteX1" fmla="*/ 9192841 w 9192841"/>
              <a:gd name="connsiteY1" fmla="*/ 371856 h 571063"/>
              <a:gd name="connsiteX2" fmla="*/ 9192253 w 9192841"/>
              <a:gd name="connsiteY2" fmla="*/ 561507 h 571063"/>
              <a:gd name="connsiteX3" fmla="*/ 0 w 9192841"/>
              <a:gd name="connsiteY3" fmla="*/ 571063 h 571063"/>
              <a:gd name="connsiteX4" fmla="*/ 34548 w 9192841"/>
              <a:gd name="connsiteY4" fmla="*/ 0 h 571063"/>
              <a:gd name="connsiteX0" fmla="*/ 21484 w 9179777"/>
              <a:gd name="connsiteY0" fmla="*/ 0 h 565499"/>
              <a:gd name="connsiteX1" fmla="*/ 9179777 w 9179777"/>
              <a:gd name="connsiteY1" fmla="*/ 371856 h 565499"/>
              <a:gd name="connsiteX2" fmla="*/ 9179189 w 9179777"/>
              <a:gd name="connsiteY2" fmla="*/ 561507 h 565499"/>
              <a:gd name="connsiteX3" fmla="*/ 0 w 9179777"/>
              <a:gd name="connsiteY3" fmla="*/ 565499 h 565499"/>
              <a:gd name="connsiteX4" fmla="*/ 21484 w 9179777"/>
              <a:gd name="connsiteY4" fmla="*/ 0 h 565499"/>
              <a:gd name="connsiteX0" fmla="*/ 34161 w 9179777"/>
              <a:gd name="connsiteY0" fmla="*/ 0 h 564724"/>
              <a:gd name="connsiteX1" fmla="*/ 9179777 w 9179777"/>
              <a:gd name="connsiteY1" fmla="*/ 371081 h 564724"/>
              <a:gd name="connsiteX2" fmla="*/ 9179189 w 9179777"/>
              <a:gd name="connsiteY2" fmla="*/ 560732 h 564724"/>
              <a:gd name="connsiteX3" fmla="*/ 0 w 9179777"/>
              <a:gd name="connsiteY3" fmla="*/ 564724 h 564724"/>
              <a:gd name="connsiteX4" fmla="*/ 34161 w 9179777"/>
              <a:gd name="connsiteY4" fmla="*/ 0 h 564724"/>
              <a:gd name="connsiteX0" fmla="*/ 34161 w 9205369"/>
              <a:gd name="connsiteY0" fmla="*/ 0 h 564724"/>
              <a:gd name="connsiteX1" fmla="*/ 9179777 w 9205369"/>
              <a:gd name="connsiteY1" fmla="*/ 371081 h 564724"/>
              <a:gd name="connsiteX2" fmla="*/ 9205350 w 9205369"/>
              <a:gd name="connsiteY2" fmla="*/ 548880 h 564724"/>
              <a:gd name="connsiteX3" fmla="*/ 0 w 9205369"/>
              <a:gd name="connsiteY3" fmla="*/ 564724 h 564724"/>
              <a:gd name="connsiteX4" fmla="*/ 34161 w 9205369"/>
              <a:gd name="connsiteY4" fmla="*/ 0 h 564724"/>
              <a:gd name="connsiteX0" fmla="*/ 34161 w 9179777"/>
              <a:gd name="connsiteY0" fmla="*/ 0 h 593248"/>
              <a:gd name="connsiteX1" fmla="*/ 9179777 w 9179777"/>
              <a:gd name="connsiteY1" fmla="*/ 371081 h 593248"/>
              <a:gd name="connsiteX2" fmla="*/ 9158211 w 9179777"/>
              <a:gd name="connsiteY2" fmla="*/ 593248 h 593248"/>
              <a:gd name="connsiteX3" fmla="*/ 0 w 9179777"/>
              <a:gd name="connsiteY3" fmla="*/ 564724 h 593248"/>
              <a:gd name="connsiteX4" fmla="*/ 34161 w 9179777"/>
              <a:gd name="connsiteY4" fmla="*/ 0 h 593248"/>
              <a:gd name="connsiteX0" fmla="*/ 34161 w 9168917"/>
              <a:gd name="connsiteY0" fmla="*/ 0 h 593248"/>
              <a:gd name="connsiteX1" fmla="*/ 9168917 w 9168917"/>
              <a:gd name="connsiteY1" fmla="*/ 560116 h 593248"/>
              <a:gd name="connsiteX2" fmla="*/ 9158211 w 9168917"/>
              <a:gd name="connsiteY2" fmla="*/ 593248 h 593248"/>
              <a:gd name="connsiteX3" fmla="*/ 0 w 9168917"/>
              <a:gd name="connsiteY3" fmla="*/ 564724 h 593248"/>
              <a:gd name="connsiteX4" fmla="*/ 34161 w 9168917"/>
              <a:gd name="connsiteY4" fmla="*/ 0 h 59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8917" h="593248">
                <a:moveTo>
                  <a:pt x="34161" y="0"/>
                </a:moveTo>
                <a:lnTo>
                  <a:pt x="9168917" y="560116"/>
                </a:lnTo>
                <a:cubicBezTo>
                  <a:pt x="9168073" y="633946"/>
                  <a:pt x="9159055" y="519418"/>
                  <a:pt x="9158211" y="593248"/>
                </a:cubicBezTo>
                <a:lnTo>
                  <a:pt x="0" y="564724"/>
                </a:lnTo>
                <a:lnTo>
                  <a:pt x="34161" y="0"/>
                </a:lnTo>
                <a:close/>
              </a:path>
            </a:pathLst>
          </a:custGeom>
          <a:solidFill>
            <a:srgbClr val="6E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userDrawn="1"/>
        </p:nvSpPr>
        <p:spPr>
          <a:xfrm rot="252544">
            <a:off x="943987" y="-330265"/>
            <a:ext cx="8233453" cy="604376"/>
          </a:xfrm>
          <a:custGeom>
            <a:avLst/>
            <a:gdLst>
              <a:gd name="connsiteX0" fmla="*/ 0 w 12294602"/>
              <a:gd name="connsiteY0" fmla="*/ 0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0 w 12294602"/>
              <a:gd name="connsiteY4" fmla="*/ 0 h 1574499"/>
              <a:gd name="connsiteX0" fmla="*/ 2340752 w 12294602"/>
              <a:gd name="connsiteY0" fmla="*/ 1384285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2340752 w 12294602"/>
              <a:gd name="connsiteY4" fmla="*/ 1384285 h 1574499"/>
              <a:gd name="connsiteX0" fmla="*/ 315869 w 10269719"/>
              <a:gd name="connsiteY0" fmla="*/ 1384285 h 1574499"/>
              <a:gd name="connsiteX1" fmla="*/ 10269719 w 10269719"/>
              <a:gd name="connsiteY1" fmla="*/ 0 h 1574499"/>
              <a:gd name="connsiteX2" fmla="*/ 10269719 w 10269719"/>
              <a:gd name="connsiteY2" fmla="*/ 1574499 h 1574499"/>
              <a:gd name="connsiteX3" fmla="*/ 0 w 10269719"/>
              <a:gd name="connsiteY3" fmla="*/ 1564076 h 1574499"/>
              <a:gd name="connsiteX4" fmla="*/ 315869 w 10269719"/>
              <a:gd name="connsiteY4" fmla="*/ 1384285 h 1574499"/>
              <a:gd name="connsiteX0" fmla="*/ 315869 w 10269719"/>
              <a:gd name="connsiteY0" fmla="*/ 1384285 h 1575096"/>
              <a:gd name="connsiteX1" fmla="*/ 10269719 w 10269719"/>
              <a:gd name="connsiteY1" fmla="*/ 0 h 1575096"/>
              <a:gd name="connsiteX2" fmla="*/ 8233453 w 10269719"/>
              <a:gd name="connsiteY2" fmla="*/ 1575096 h 1575096"/>
              <a:gd name="connsiteX3" fmla="*/ 0 w 10269719"/>
              <a:gd name="connsiteY3" fmla="*/ 1564076 h 1575096"/>
              <a:gd name="connsiteX4" fmla="*/ 315869 w 10269719"/>
              <a:gd name="connsiteY4" fmla="*/ 1384285 h 1575096"/>
              <a:gd name="connsiteX0" fmla="*/ 315869 w 8233453"/>
              <a:gd name="connsiteY0" fmla="*/ 557822 h 748633"/>
              <a:gd name="connsiteX1" fmla="*/ 8166296 w 8233453"/>
              <a:gd name="connsiteY1" fmla="*/ 0 h 748633"/>
              <a:gd name="connsiteX2" fmla="*/ 8233453 w 8233453"/>
              <a:gd name="connsiteY2" fmla="*/ 748633 h 748633"/>
              <a:gd name="connsiteX3" fmla="*/ 0 w 8233453"/>
              <a:gd name="connsiteY3" fmla="*/ 737613 h 748633"/>
              <a:gd name="connsiteX4" fmla="*/ 315869 w 8233453"/>
              <a:gd name="connsiteY4" fmla="*/ 557822 h 748633"/>
              <a:gd name="connsiteX0" fmla="*/ 359386 w 8233453"/>
              <a:gd name="connsiteY0" fmla="*/ 714539 h 748633"/>
              <a:gd name="connsiteX1" fmla="*/ 8166296 w 8233453"/>
              <a:gd name="connsiteY1" fmla="*/ 0 h 748633"/>
              <a:gd name="connsiteX2" fmla="*/ 8233453 w 8233453"/>
              <a:gd name="connsiteY2" fmla="*/ 748633 h 748633"/>
              <a:gd name="connsiteX3" fmla="*/ 0 w 8233453"/>
              <a:gd name="connsiteY3" fmla="*/ 737613 h 748633"/>
              <a:gd name="connsiteX4" fmla="*/ 359386 w 8233453"/>
              <a:gd name="connsiteY4" fmla="*/ 714539 h 748633"/>
              <a:gd name="connsiteX0" fmla="*/ 359386 w 8233453"/>
              <a:gd name="connsiteY0" fmla="*/ 369576 h 403670"/>
              <a:gd name="connsiteX1" fmla="*/ 8064340 w 8233453"/>
              <a:gd name="connsiteY1" fmla="*/ 0 h 403670"/>
              <a:gd name="connsiteX2" fmla="*/ 8233453 w 8233453"/>
              <a:gd name="connsiteY2" fmla="*/ 403670 h 403670"/>
              <a:gd name="connsiteX3" fmla="*/ 0 w 8233453"/>
              <a:gd name="connsiteY3" fmla="*/ 392650 h 403670"/>
              <a:gd name="connsiteX4" fmla="*/ 359386 w 8233453"/>
              <a:gd name="connsiteY4" fmla="*/ 369576 h 403670"/>
              <a:gd name="connsiteX0" fmla="*/ 359386 w 8233453"/>
              <a:gd name="connsiteY0" fmla="*/ 544950 h 579044"/>
              <a:gd name="connsiteX1" fmla="*/ 8197879 w 8233453"/>
              <a:gd name="connsiteY1" fmla="*/ 0 h 579044"/>
              <a:gd name="connsiteX2" fmla="*/ 8233453 w 8233453"/>
              <a:gd name="connsiteY2" fmla="*/ 579044 h 579044"/>
              <a:gd name="connsiteX3" fmla="*/ 0 w 8233453"/>
              <a:gd name="connsiteY3" fmla="*/ 568024 h 579044"/>
              <a:gd name="connsiteX4" fmla="*/ 359386 w 8233453"/>
              <a:gd name="connsiteY4" fmla="*/ 544950 h 579044"/>
              <a:gd name="connsiteX0" fmla="*/ 359386 w 8233453"/>
              <a:gd name="connsiteY0" fmla="*/ 570282 h 604376"/>
              <a:gd name="connsiteX1" fmla="*/ 8196014 w 8233453"/>
              <a:gd name="connsiteY1" fmla="*/ 0 h 604376"/>
              <a:gd name="connsiteX2" fmla="*/ 8233453 w 8233453"/>
              <a:gd name="connsiteY2" fmla="*/ 604376 h 604376"/>
              <a:gd name="connsiteX3" fmla="*/ 0 w 8233453"/>
              <a:gd name="connsiteY3" fmla="*/ 593356 h 604376"/>
              <a:gd name="connsiteX4" fmla="*/ 359386 w 8233453"/>
              <a:gd name="connsiteY4" fmla="*/ 570282 h 60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453" h="604376">
                <a:moveTo>
                  <a:pt x="359386" y="570282"/>
                </a:moveTo>
                <a:lnTo>
                  <a:pt x="8196014" y="0"/>
                </a:lnTo>
                <a:lnTo>
                  <a:pt x="8233453" y="604376"/>
                </a:lnTo>
                <a:lnTo>
                  <a:pt x="0" y="593356"/>
                </a:lnTo>
                <a:lnTo>
                  <a:pt x="359386" y="570282"/>
                </a:lnTo>
                <a:close/>
              </a:path>
            </a:pathLst>
          </a:custGeom>
          <a:solidFill>
            <a:srgbClr val="DDB82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p:cNvSpPr txBox="1">
            <a:spLocks/>
          </p:cNvSpPr>
          <p:nvPr userDrawn="1"/>
        </p:nvSpPr>
        <p:spPr>
          <a:xfrm>
            <a:off x="628649" y="6097409"/>
            <a:ext cx="7886700" cy="926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Arial" panose="020B0604020202020204" pitchFamily="34" charset="0"/>
              </a:defRPr>
            </a:lvl1pPr>
          </a:lstStyle>
          <a:p>
            <a:r>
              <a:rPr lang="en-GB" sz="1200" b="1" dirty="0" smtClean="0">
                <a:solidFill>
                  <a:schemeClr val="bg1"/>
                </a:solidFill>
              </a:rPr>
              <a:t>Andy Abrahams </a:t>
            </a:r>
            <a:r>
              <a:rPr lang="en-GB" sz="1200" b="0" dirty="0" smtClean="0">
                <a:solidFill>
                  <a:schemeClr val="bg1"/>
                </a:solidFill>
              </a:rPr>
              <a:t>– Elected Mayor        </a:t>
            </a:r>
            <a:r>
              <a:rPr lang="en-GB" sz="1200" b="1" dirty="0" smtClean="0">
                <a:solidFill>
                  <a:schemeClr val="bg1"/>
                </a:solidFill>
              </a:rPr>
              <a:t>Hayley</a:t>
            </a:r>
            <a:r>
              <a:rPr lang="en-GB" sz="1200" b="1" baseline="0" dirty="0" smtClean="0">
                <a:solidFill>
                  <a:schemeClr val="bg1"/>
                </a:solidFill>
              </a:rPr>
              <a:t> Barsby </a:t>
            </a:r>
            <a:r>
              <a:rPr lang="en-GB" sz="1200" b="0" baseline="0" dirty="0" smtClean="0">
                <a:solidFill>
                  <a:schemeClr val="bg1"/>
                </a:solidFill>
              </a:rPr>
              <a:t>– Chief </a:t>
            </a:r>
            <a:r>
              <a:rPr lang="en-GB" sz="1200" b="0" dirty="0" smtClean="0">
                <a:solidFill>
                  <a:schemeClr val="bg1"/>
                </a:solidFill>
              </a:rPr>
              <a:t>Executive Officer</a:t>
            </a:r>
            <a:endParaRPr lang="en-GB" sz="1200" b="0" dirty="0">
              <a:solidFill>
                <a:schemeClr val="bg1"/>
              </a:solidFill>
            </a:endParaRPr>
          </a:p>
        </p:txBody>
      </p:sp>
    </p:spTree>
    <p:extLst>
      <p:ext uri="{BB962C8B-B14F-4D97-AF65-F5344CB8AC3E}">
        <p14:creationId xmlns:p14="http://schemas.microsoft.com/office/powerpoint/2010/main" val="245859165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3959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3959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4923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9F862-49AD-4395-82C4-2935EB693BCC}"/>
              </a:ext>
            </a:extLst>
          </p:cNvPr>
          <p:cNvPicPr>
            <a:picLocks noChangeAspect="1"/>
          </p:cNvPicPr>
          <p:nvPr userDrawn="1"/>
        </p:nvPicPr>
        <p:blipFill>
          <a:blip r:embed="rId2"/>
          <a:stretch>
            <a:fillRect/>
          </a:stretch>
        </p:blipFill>
        <p:spPr>
          <a:xfrm>
            <a:off x="7117" y="0"/>
            <a:ext cx="9129766" cy="6858000"/>
          </a:xfrm>
          <a:prstGeom prst="rect">
            <a:avLst/>
          </a:prstGeom>
        </p:spPr>
      </p:pic>
    </p:spTree>
    <p:extLst>
      <p:ext uri="{BB962C8B-B14F-4D97-AF65-F5344CB8AC3E}">
        <p14:creationId xmlns:p14="http://schemas.microsoft.com/office/powerpoint/2010/main" val="2145427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1558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6"/>
          <p:cNvSpPr/>
          <p:nvPr userDrawn="1"/>
        </p:nvSpPr>
        <p:spPr>
          <a:xfrm rot="21390170">
            <a:off x="-6519" y="6012119"/>
            <a:ext cx="9190623" cy="1128784"/>
          </a:xfrm>
          <a:custGeom>
            <a:avLst/>
            <a:gdLst>
              <a:gd name="connsiteX0" fmla="*/ 0 w 9317141"/>
              <a:gd name="connsiteY0" fmla="*/ 0 h 1574499"/>
              <a:gd name="connsiteX1" fmla="*/ 9317141 w 9317141"/>
              <a:gd name="connsiteY1" fmla="*/ 0 h 1574499"/>
              <a:gd name="connsiteX2" fmla="*/ 9317141 w 9317141"/>
              <a:gd name="connsiteY2" fmla="*/ 1574499 h 1574499"/>
              <a:gd name="connsiteX3" fmla="*/ 0 w 9317141"/>
              <a:gd name="connsiteY3" fmla="*/ 1574499 h 1574499"/>
              <a:gd name="connsiteX4" fmla="*/ 0 w 9317141"/>
              <a:gd name="connsiteY4" fmla="*/ 0 h 1574499"/>
              <a:gd name="connsiteX0" fmla="*/ 107749 w 9317141"/>
              <a:gd name="connsiteY0" fmla="*/ 6585 h 1574499"/>
              <a:gd name="connsiteX1" fmla="*/ 9317141 w 9317141"/>
              <a:gd name="connsiteY1" fmla="*/ 0 h 1574499"/>
              <a:gd name="connsiteX2" fmla="*/ 9317141 w 9317141"/>
              <a:gd name="connsiteY2" fmla="*/ 1574499 h 1574499"/>
              <a:gd name="connsiteX3" fmla="*/ 0 w 9317141"/>
              <a:gd name="connsiteY3" fmla="*/ 1574499 h 1574499"/>
              <a:gd name="connsiteX4" fmla="*/ 107749 w 9317141"/>
              <a:gd name="connsiteY4" fmla="*/ 6585 h 1574499"/>
              <a:gd name="connsiteX0" fmla="*/ 0 w 9209392"/>
              <a:gd name="connsiteY0" fmla="*/ 6585 h 1574499"/>
              <a:gd name="connsiteX1" fmla="*/ 9209392 w 9209392"/>
              <a:gd name="connsiteY1" fmla="*/ 0 h 1574499"/>
              <a:gd name="connsiteX2" fmla="*/ 9209392 w 9209392"/>
              <a:gd name="connsiteY2" fmla="*/ 1574499 h 1574499"/>
              <a:gd name="connsiteX3" fmla="*/ 168490 w 9209392"/>
              <a:gd name="connsiteY3" fmla="*/ 1114243 h 1574499"/>
              <a:gd name="connsiteX4" fmla="*/ 0 w 9209392"/>
              <a:gd name="connsiteY4" fmla="*/ 6585 h 1574499"/>
              <a:gd name="connsiteX0" fmla="*/ 12922 w 9222314"/>
              <a:gd name="connsiteY0" fmla="*/ 6585 h 1574499"/>
              <a:gd name="connsiteX1" fmla="*/ 9222314 w 9222314"/>
              <a:gd name="connsiteY1" fmla="*/ 0 h 1574499"/>
              <a:gd name="connsiteX2" fmla="*/ 9222314 w 9222314"/>
              <a:gd name="connsiteY2" fmla="*/ 1574499 h 1574499"/>
              <a:gd name="connsiteX3" fmla="*/ 0 w 9222314"/>
              <a:gd name="connsiteY3" fmla="*/ 543314 h 1574499"/>
              <a:gd name="connsiteX4" fmla="*/ 12922 w 9222314"/>
              <a:gd name="connsiteY4" fmla="*/ 6585 h 1574499"/>
              <a:gd name="connsiteX0" fmla="*/ 12922 w 9222314"/>
              <a:gd name="connsiteY0" fmla="*/ 6585 h 985224"/>
              <a:gd name="connsiteX1" fmla="*/ 9222314 w 9222314"/>
              <a:gd name="connsiteY1" fmla="*/ 0 h 985224"/>
              <a:gd name="connsiteX2" fmla="*/ 8844807 w 9222314"/>
              <a:gd name="connsiteY2" fmla="*/ 985224 h 985224"/>
              <a:gd name="connsiteX3" fmla="*/ 0 w 9222314"/>
              <a:gd name="connsiteY3" fmla="*/ 543314 h 985224"/>
              <a:gd name="connsiteX4" fmla="*/ 12922 w 9222314"/>
              <a:gd name="connsiteY4" fmla="*/ 6585 h 985224"/>
              <a:gd name="connsiteX0" fmla="*/ 12922 w 9222314"/>
              <a:gd name="connsiteY0" fmla="*/ 6585 h 1104840"/>
              <a:gd name="connsiteX1" fmla="*/ 9222314 w 9222314"/>
              <a:gd name="connsiteY1" fmla="*/ 0 h 1104840"/>
              <a:gd name="connsiteX2" fmla="*/ 9136503 w 9222314"/>
              <a:gd name="connsiteY2" fmla="*/ 1104840 h 1104840"/>
              <a:gd name="connsiteX3" fmla="*/ 0 w 9222314"/>
              <a:gd name="connsiteY3" fmla="*/ 543314 h 1104840"/>
              <a:gd name="connsiteX4" fmla="*/ 12922 w 9222314"/>
              <a:gd name="connsiteY4" fmla="*/ 6585 h 1104840"/>
              <a:gd name="connsiteX0" fmla="*/ 12922 w 9209638"/>
              <a:gd name="connsiteY0" fmla="*/ 7359 h 1105614"/>
              <a:gd name="connsiteX1" fmla="*/ 9209638 w 9209638"/>
              <a:gd name="connsiteY1" fmla="*/ 0 h 1105614"/>
              <a:gd name="connsiteX2" fmla="*/ 9136503 w 9209638"/>
              <a:gd name="connsiteY2" fmla="*/ 1105614 h 1105614"/>
              <a:gd name="connsiteX3" fmla="*/ 0 w 9209638"/>
              <a:gd name="connsiteY3" fmla="*/ 544088 h 1105614"/>
              <a:gd name="connsiteX4" fmla="*/ 12922 w 9209638"/>
              <a:gd name="connsiteY4" fmla="*/ 7359 h 1105614"/>
              <a:gd name="connsiteX0" fmla="*/ 45387 w 9209638"/>
              <a:gd name="connsiteY0" fmla="*/ 0 h 1108995"/>
              <a:gd name="connsiteX1" fmla="*/ 9209638 w 9209638"/>
              <a:gd name="connsiteY1" fmla="*/ 3381 h 1108995"/>
              <a:gd name="connsiteX2" fmla="*/ 9136503 w 9209638"/>
              <a:gd name="connsiteY2" fmla="*/ 1108995 h 1108995"/>
              <a:gd name="connsiteX3" fmla="*/ 0 w 9209638"/>
              <a:gd name="connsiteY3" fmla="*/ 547469 h 1108995"/>
              <a:gd name="connsiteX4" fmla="*/ 45387 w 9209638"/>
              <a:gd name="connsiteY4" fmla="*/ 0 h 1108995"/>
              <a:gd name="connsiteX0" fmla="*/ 20809 w 9209638"/>
              <a:gd name="connsiteY0" fmla="*/ 0 h 1123220"/>
              <a:gd name="connsiteX1" fmla="*/ 9209638 w 9209638"/>
              <a:gd name="connsiteY1" fmla="*/ 17606 h 1123220"/>
              <a:gd name="connsiteX2" fmla="*/ 9136503 w 9209638"/>
              <a:gd name="connsiteY2" fmla="*/ 1123220 h 1123220"/>
              <a:gd name="connsiteX3" fmla="*/ 0 w 9209638"/>
              <a:gd name="connsiteY3" fmla="*/ 561694 h 1123220"/>
              <a:gd name="connsiteX4" fmla="*/ 20809 w 9209638"/>
              <a:gd name="connsiteY4" fmla="*/ 0 h 1123220"/>
              <a:gd name="connsiteX0" fmla="*/ 20809 w 9177947"/>
              <a:gd name="connsiteY0" fmla="*/ 0 h 1123220"/>
              <a:gd name="connsiteX1" fmla="*/ 9177947 w 9177947"/>
              <a:gd name="connsiteY1" fmla="*/ 15669 h 1123220"/>
              <a:gd name="connsiteX2" fmla="*/ 9136503 w 9177947"/>
              <a:gd name="connsiteY2" fmla="*/ 1123220 h 1123220"/>
              <a:gd name="connsiteX3" fmla="*/ 0 w 9177947"/>
              <a:gd name="connsiteY3" fmla="*/ 561694 h 1123220"/>
              <a:gd name="connsiteX4" fmla="*/ 20809 w 9177947"/>
              <a:gd name="connsiteY4" fmla="*/ 0 h 1123220"/>
              <a:gd name="connsiteX0" fmla="*/ 20809 w 9190623"/>
              <a:gd name="connsiteY0" fmla="*/ 0 h 1123220"/>
              <a:gd name="connsiteX1" fmla="*/ 9190623 w 9190623"/>
              <a:gd name="connsiteY1" fmla="*/ 16444 h 1123220"/>
              <a:gd name="connsiteX2" fmla="*/ 9136503 w 9190623"/>
              <a:gd name="connsiteY2" fmla="*/ 1123220 h 1123220"/>
              <a:gd name="connsiteX3" fmla="*/ 0 w 9190623"/>
              <a:gd name="connsiteY3" fmla="*/ 561694 h 1123220"/>
              <a:gd name="connsiteX4" fmla="*/ 20809 w 9190623"/>
              <a:gd name="connsiteY4" fmla="*/ 0 h 1123220"/>
              <a:gd name="connsiteX0" fmla="*/ 20809 w 9190623"/>
              <a:gd name="connsiteY0" fmla="*/ 0 h 1101107"/>
              <a:gd name="connsiteX1" fmla="*/ 9190623 w 9190623"/>
              <a:gd name="connsiteY1" fmla="*/ 16444 h 1101107"/>
              <a:gd name="connsiteX2" fmla="*/ 9086960 w 9190623"/>
              <a:gd name="connsiteY2" fmla="*/ 1101107 h 1101107"/>
              <a:gd name="connsiteX3" fmla="*/ 0 w 9190623"/>
              <a:gd name="connsiteY3" fmla="*/ 561694 h 1101107"/>
              <a:gd name="connsiteX4" fmla="*/ 20809 w 9190623"/>
              <a:gd name="connsiteY4" fmla="*/ 0 h 1101107"/>
              <a:gd name="connsiteX0" fmla="*/ 20809 w 9190623"/>
              <a:gd name="connsiteY0" fmla="*/ 0 h 1115720"/>
              <a:gd name="connsiteX1" fmla="*/ 9190623 w 9190623"/>
              <a:gd name="connsiteY1" fmla="*/ 16444 h 1115720"/>
              <a:gd name="connsiteX2" fmla="*/ 9117876 w 9190623"/>
              <a:gd name="connsiteY2" fmla="*/ 1115720 h 1115720"/>
              <a:gd name="connsiteX3" fmla="*/ 0 w 9190623"/>
              <a:gd name="connsiteY3" fmla="*/ 561694 h 1115720"/>
              <a:gd name="connsiteX4" fmla="*/ 20809 w 9190623"/>
              <a:gd name="connsiteY4" fmla="*/ 0 h 1115720"/>
              <a:gd name="connsiteX0" fmla="*/ 20809 w 9190623"/>
              <a:gd name="connsiteY0" fmla="*/ 0 h 1128784"/>
              <a:gd name="connsiteX1" fmla="*/ 9190623 w 9190623"/>
              <a:gd name="connsiteY1" fmla="*/ 16444 h 1128784"/>
              <a:gd name="connsiteX2" fmla="*/ 9123440 w 9190623"/>
              <a:gd name="connsiteY2" fmla="*/ 1128784 h 1128784"/>
              <a:gd name="connsiteX3" fmla="*/ 0 w 9190623"/>
              <a:gd name="connsiteY3" fmla="*/ 561694 h 1128784"/>
              <a:gd name="connsiteX4" fmla="*/ 20809 w 9190623"/>
              <a:gd name="connsiteY4" fmla="*/ 0 h 112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623" h="1128784">
                <a:moveTo>
                  <a:pt x="20809" y="0"/>
                </a:moveTo>
                <a:lnTo>
                  <a:pt x="9190623" y="16444"/>
                </a:lnTo>
                <a:lnTo>
                  <a:pt x="9123440" y="1128784"/>
                </a:lnTo>
                <a:lnTo>
                  <a:pt x="0" y="561694"/>
                </a:lnTo>
                <a:lnTo>
                  <a:pt x="20809"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8"/>
          <p:cNvSpPr/>
          <p:nvPr userDrawn="1"/>
        </p:nvSpPr>
        <p:spPr>
          <a:xfrm rot="21390170">
            <a:off x="-30668" y="-281778"/>
            <a:ext cx="9166066" cy="561862"/>
          </a:xfrm>
          <a:custGeom>
            <a:avLst/>
            <a:gdLst>
              <a:gd name="connsiteX0" fmla="*/ 0 w 10917358"/>
              <a:gd name="connsiteY0" fmla="*/ 0 h 1574499"/>
              <a:gd name="connsiteX1" fmla="*/ 10917358 w 10917358"/>
              <a:gd name="connsiteY1" fmla="*/ 0 h 1574499"/>
              <a:gd name="connsiteX2" fmla="*/ 10917358 w 10917358"/>
              <a:gd name="connsiteY2" fmla="*/ 1574499 h 1574499"/>
              <a:gd name="connsiteX3" fmla="*/ 0 w 10917358"/>
              <a:gd name="connsiteY3" fmla="*/ 1574499 h 1574499"/>
              <a:gd name="connsiteX4" fmla="*/ 0 w 10917358"/>
              <a:gd name="connsiteY4" fmla="*/ 0 h 1574499"/>
              <a:gd name="connsiteX0" fmla="*/ 1545984 w 10917358"/>
              <a:gd name="connsiteY0" fmla="*/ 0 h 1597196"/>
              <a:gd name="connsiteX1" fmla="*/ 10917358 w 10917358"/>
              <a:gd name="connsiteY1" fmla="*/ 22697 h 1597196"/>
              <a:gd name="connsiteX2" fmla="*/ 10917358 w 10917358"/>
              <a:gd name="connsiteY2" fmla="*/ 1597196 h 1597196"/>
              <a:gd name="connsiteX3" fmla="*/ 0 w 10917358"/>
              <a:gd name="connsiteY3" fmla="*/ 1597196 h 1597196"/>
              <a:gd name="connsiteX4" fmla="*/ 1545984 w 10917358"/>
              <a:gd name="connsiteY4" fmla="*/ 0 h 1597196"/>
              <a:gd name="connsiteX0" fmla="*/ 53712 w 9425086"/>
              <a:gd name="connsiteY0" fmla="*/ 0 h 1597196"/>
              <a:gd name="connsiteX1" fmla="*/ 9425086 w 9425086"/>
              <a:gd name="connsiteY1" fmla="*/ 22697 h 1597196"/>
              <a:gd name="connsiteX2" fmla="*/ 9425086 w 9425086"/>
              <a:gd name="connsiteY2" fmla="*/ 1597196 h 1597196"/>
              <a:gd name="connsiteX3" fmla="*/ 0 w 9425086"/>
              <a:gd name="connsiteY3" fmla="*/ 1581870 h 1597196"/>
              <a:gd name="connsiteX4" fmla="*/ 53712 w 9425086"/>
              <a:gd name="connsiteY4" fmla="*/ 0 h 1597196"/>
              <a:gd name="connsiteX0" fmla="*/ 432528 w 9425086"/>
              <a:gd name="connsiteY0" fmla="*/ 53716 h 1574499"/>
              <a:gd name="connsiteX1" fmla="*/ 9425086 w 9425086"/>
              <a:gd name="connsiteY1" fmla="*/ 0 h 1574499"/>
              <a:gd name="connsiteX2" fmla="*/ 9425086 w 9425086"/>
              <a:gd name="connsiteY2" fmla="*/ 1574499 h 1574499"/>
              <a:gd name="connsiteX3" fmla="*/ 0 w 9425086"/>
              <a:gd name="connsiteY3" fmla="*/ 1559173 h 1574499"/>
              <a:gd name="connsiteX4" fmla="*/ 432528 w 9425086"/>
              <a:gd name="connsiteY4" fmla="*/ 53716 h 1574499"/>
              <a:gd name="connsiteX0" fmla="*/ 34548 w 9425086"/>
              <a:gd name="connsiteY0" fmla="*/ 988110 h 1574499"/>
              <a:gd name="connsiteX1" fmla="*/ 9425086 w 9425086"/>
              <a:gd name="connsiteY1" fmla="*/ 0 h 1574499"/>
              <a:gd name="connsiteX2" fmla="*/ 9425086 w 9425086"/>
              <a:gd name="connsiteY2" fmla="*/ 1574499 h 1574499"/>
              <a:gd name="connsiteX3" fmla="*/ 0 w 9425086"/>
              <a:gd name="connsiteY3" fmla="*/ 1559173 h 1574499"/>
              <a:gd name="connsiteX4" fmla="*/ 34548 w 9425086"/>
              <a:gd name="connsiteY4" fmla="*/ 988110 h 1574499"/>
              <a:gd name="connsiteX0" fmla="*/ 34548 w 9425086"/>
              <a:gd name="connsiteY0" fmla="*/ 0 h 586389"/>
              <a:gd name="connsiteX1" fmla="*/ 9194786 w 9425086"/>
              <a:gd name="connsiteY1" fmla="*/ 340017 h 586389"/>
              <a:gd name="connsiteX2" fmla="*/ 9425086 w 9425086"/>
              <a:gd name="connsiteY2" fmla="*/ 586389 h 586389"/>
              <a:gd name="connsiteX3" fmla="*/ 0 w 9425086"/>
              <a:gd name="connsiteY3" fmla="*/ 571063 h 586389"/>
              <a:gd name="connsiteX4" fmla="*/ 34548 w 9425086"/>
              <a:gd name="connsiteY4" fmla="*/ 0 h 586389"/>
              <a:gd name="connsiteX0" fmla="*/ 34548 w 9194786"/>
              <a:gd name="connsiteY0" fmla="*/ 0 h 571063"/>
              <a:gd name="connsiteX1" fmla="*/ 9194786 w 9194786"/>
              <a:gd name="connsiteY1" fmla="*/ 340017 h 571063"/>
              <a:gd name="connsiteX2" fmla="*/ 9192253 w 9194786"/>
              <a:gd name="connsiteY2" fmla="*/ 561507 h 571063"/>
              <a:gd name="connsiteX3" fmla="*/ 0 w 9194786"/>
              <a:gd name="connsiteY3" fmla="*/ 571063 h 571063"/>
              <a:gd name="connsiteX4" fmla="*/ 34548 w 9194786"/>
              <a:gd name="connsiteY4" fmla="*/ 0 h 571063"/>
              <a:gd name="connsiteX0" fmla="*/ 34548 w 9192841"/>
              <a:gd name="connsiteY0" fmla="*/ 0 h 571063"/>
              <a:gd name="connsiteX1" fmla="*/ 9192841 w 9192841"/>
              <a:gd name="connsiteY1" fmla="*/ 371856 h 571063"/>
              <a:gd name="connsiteX2" fmla="*/ 9192253 w 9192841"/>
              <a:gd name="connsiteY2" fmla="*/ 561507 h 571063"/>
              <a:gd name="connsiteX3" fmla="*/ 0 w 9192841"/>
              <a:gd name="connsiteY3" fmla="*/ 571063 h 571063"/>
              <a:gd name="connsiteX4" fmla="*/ 34548 w 9192841"/>
              <a:gd name="connsiteY4" fmla="*/ 0 h 571063"/>
              <a:gd name="connsiteX0" fmla="*/ 21484 w 9179777"/>
              <a:gd name="connsiteY0" fmla="*/ 0 h 565499"/>
              <a:gd name="connsiteX1" fmla="*/ 9179777 w 9179777"/>
              <a:gd name="connsiteY1" fmla="*/ 371856 h 565499"/>
              <a:gd name="connsiteX2" fmla="*/ 9179189 w 9179777"/>
              <a:gd name="connsiteY2" fmla="*/ 561507 h 565499"/>
              <a:gd name="connsiteX3" fmla="*/ 0 w 9179777"/>
              <a:gd name="connsiteY3" fmla="*/ 565499 h 565499"/>
              <a:gd name="connsiteX4" fmla="*/ 21484 w 9179777"/>
              <a:gd name="connsiteY4" fmla="*/ 0 h 565499"/>
              <a:gd name="connsiteX0" fmla="*/ 34161 w 9179777"/>
              <a:gd name="connsiteY0" fmla="*/ 0 h 564724"/>
              <a:gd name="connsiteX1" fmla="*/ 9179777 w 9179777"/>
              <a:gd name="connsiteY1" fmla="*/ 371081 h 564724"/>
              <a:gd name="connsiteX2" fmla="*/ 9179189 w 9179777"/>
              <a:gd name="connsiteY2" fmla="*/ 560732 h 564724"/>
              <a:gd name="connsiteX3" fmla="*/ 0 w 9179777"/>
              <a:gd name="connsiteY3" fmla="*/ 564724 h 564724"/>
              <a:gd name="connsiteX4" fmla="*/ 34161 w 9179777"/>
              <a:gd name="connsiteY4" fmla="*/ 0 h 564724"/>
              <a:gd name="connsiteX0" fmla="*/ 34161 w 9205369"/>
              <a:gd name="connsiteY0" fmla="*/ 0 h 564724"/>
              <a:gd name="connsiteX1" fmla="*/ 9179777 w 9205369"/>
              <a:gd name="connsiteY1" fmla="*/ 371081 h 564724"/>
              <a:gd name="connsiteX2" fmla="*/ 9205350 w 9205369"/>
              <a:gd name="connsiteY2" fmla="*/ 548880 h 564724"/>
              <a:gd name="connsiteX3" fmla="*/ 0 w 9205369"/>
              <a:gd name="connsiteY3" fmla="*/ 564724 h 564724"/>
              <a:gd name="connsiteX4" fmla="*/ 34161 w 9205369"/>
              <a:gd name="connsiteY4" fmla="*/ 0 h 564724"/>
              <a:gd name="connsiteX0" fmla="*/ 34161 w 9179777"/>
              <a:gd name="connsiteY0" fmla="*/ 0 h 593248"/>
              <a:gd name="connsiteX1" fmla="*/ 9179777 w 9179777"/>
              <a:gd name="connsiteY1" fmla="*/ 371081 h 593248"/>
              <a:gd name="connsiteX2" fmla="*/ 9158211 w 9179777"/>
              <a:gd name="connsiteY2" fmla="*/ 593248 h 593248"/>
              <a:gd name="connsiteX3" fmla="*/ 0 w 9179777"/>
              <a:gd name="connsiteY3" fmla="*/ 564724 h 593248"/>
              <a:gd name="connsiteX4" fmla="*/ 34161 w 9179777"/>
              <a:gd name="connsiteY4" fmla="*/ 0 h 593248"/>
              <a:gd name="connsiteX0" fmla="*/ 34161 w 9168917"/>
              <a:gd name="connsiteY0" fmla="*/ 0 h 593248"/>
              <a:gd name="connsiteX1" fmla="*/ 9168917 w 9168917"/>
              <a:gd name="connsiteY1" fmla="*/ 560116 h 593248"/>
              <a:gd name="connsiteX2" fmla="*/ 9158211 w 9168917"/>
              <a:gd name="connsiteY2" fmla="*/ 593248 h 593248"/>
              <a:gd name="connsiteX3" fmla="*/ 0 w 9168917"/>
              <a:gd name="connsiteY3" fmla="*/ 564724 h 593248"/>
              <a:gd name="connsiteX4" fmla="*/ 34161 w 9168917"/>
              <a:gd name="connsiteY4" fmla="*/ 0 h 59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8917" h="593248">
                <a:moveTo>
                  <a:pt x="34161" y="0"/>
                </a:moveTo>
                <a:lnTo>
                  <a:pt x="9168917" y="560116"/>
                </a:lnTo>
                <a:cubicBezTo>
                  <a:pt x="9168073" y="633946"/>
                  <a:pt x="9159055" y="519418"/>
                  <a:pt x="9158211" y="593248"/>
                </a:cubicBezTo>
                <a:lnTo>
                  <a:pt x="0" y="564724"/>
                </a:lnTo>
                <a:lnTo>
                  <a:pt x="34161" y="0"/>
                </a:lnTo>
                <a:close/>
              </a:path>
            </a:pathLst>
          </a:custGeom>
          <a:solidFill>
            <a:srgbClr val="6E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9"/>
          <p:cNvSpPr/>
          <p:nvPr userDrawn="1"/>
        </p:nvSpPr>
        <p:spPr>
          <a:xfrm rot="252544">
            <a:off x="943987" y="-330265"/>
            <a:ext cx="8233453" cy="604376"/>
          </a:xfrm>
          <a:custGeom>
            <a:avLst/>
            <a:gdLst>
              <a:gd name="connsiteX0" fmla="*/ 0 w 12294602"/>
              <a:gd name="connsiteY0" fmla="*/ 0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0 w 12294602"/>
              <a:gd name="connsiteY4" fmla="*/ 0 h 1574499"/>
              <a:gd name="connsiteX0" fmla="*/ 2340752 w 12294602"/>
              <a:gd name="connsiteY0" fmla="*/ 1384285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2340752 w 12294602"/>
              <a:gd name="connsiteY4" fmla="*/ 1384285 h 1574499"/>
              <a:gd name="connsiteX0" fmla="*/ 315869 w 10269719"/>
              <a:gd name="connsiteY0" fmla="*/ 1384285 h 1574499"/>
              <a:gd name="connsiteX1" fmla="*/ 10269719 w 10269719"/>
              <a:gd name="connsiteY1" fmla="*/ 0 h 1574499"/>
              <a:gd name="connsiteX2" fmla="*/ 10269719 w 10269719"/>
              <a:gd name="connsiteY2" fmla="*/ 1574499 h 1574499"/>
              <a:gd name="connsiteX3" fmla="*/ 0 w 10269719"/>
              <a:gd name="connsiteY3" fmla="*/ 1564076 h 1574499"/>
              <a:gd name="connsiteX4" fmla="*/ 315869 w 10269719"/>
              <a:gd name="connsiteY4" fmla="*/ 1384285 h 1574499"/>
              <a:gd name="connsiteX0" fmla="*/ 315869 w 10269719"/>
              <a:gd name="connsiteY0" fmla="*/ 1384285 h 1575096"/>
              <a:gd name="connsiteX1" fmla="*/ 10269719 w 10269719"/>
              <a:gd name="connsiteY1" fmla="*/ 0 h 1575096"/>
              <a:gd name="connsiteX2" fmla="*/ 8233453 w 10269719"/>
              <a:gd name="connsiteY2" fmla="*/ 1575096 h 1575096"/>
              <a:gd name="connsiteX3" fmla="*/ 0 w 10269719"/>
              <a:gd name="connsiteY3" fmla="*/ 1564076 h 1575096"/>
              <a:gd name="connsiteX4" fmla="*/ 315869 w 10269719"/>
              <a:gd name="connsiteY4" fmla="*/ 1384285 h 1575096"/>
              <a:gd name="connsiteX0" fmla="*/ 315869 w 8233453"/>
              <a:gd name="connsiteY0" fmla="*/ 557822 h 748633"/>
              <a:gd name="connsiteX1" fmla="*/ 8166296 w 8233453"/>
              <a:gd name="connsiteY1" fmla="*/ 0 h 748633"/>
              <a:gd name="connsiteX2" fmla="*/ 8233453 w 8233453"/>
              <a:gd name="connsiteY2" fmla="*/ 748633 h 748633"/>
              <a:gd name="connsiteX3" fmla="*/ 0 w 8233453"/>
              <a:gd name="connsiteY3" fmla="*/ 737613 h 748633"/>
              <a:gd name="connsiteX4" fmla="*/ 315869 w 8233453"/>
              <a:gd name="connsiteY4" fmla="*/ 557822 h 748633"/>
              <a:gd name="connsiteX0" fmla="*/ 359386 w 8233453"/>
              <a:gd name="connsiteY0" fmla="*/ 714539 h 748633"/>
              <a:gd name="connsiteX1" fmla="*/ 8166296 w 8233453"/>
              <a:gd name="connsiteY1" fmla="*/ 0 h 748633"/>
              <a:gd name="connsiteX2" fmla="*/ 8233453 w 8233453"/>
              <a:gd name="connsiteY2" fmla="*/ 748633 h 748633"/>
              <a:gd name="connsiteX3" fmla="*/ 0 w 8233453"/>
              <a:gd name="connsiteY3" fmla="*/ 737613 h 748633"/>
              <a:gd name="connsiteX4" fmla="*/ 359386 w 8233453"/>
              <a:gd name="connsiteY4" fmla="*/ 714539 h 748633"/>
              <a:gd name="connsiteX0" fmla="*/ 359386 w 8233453"/>
              <a:gd name="connsiteY0" fmla="*/ 369576 h 403670"/>
              <a:gd name="connsiteX1" fmla="*/ 8064340 w 8233453"/>
              <a:gd name="connsiteY1" fmla="*/ 0 h 403670"/>
              <a:gd name="connsiteX2" fmla="*/ 8233453 w 8233453"/>
              <a:gd name="connsiteY2" fmla="*/ 403670 h 403670"/>
              <a:gd name="connsiteX3" fmla="*/ 0 w 8233453"/>
              <a:gd name="connsiteY3" fmla="*/ 392650 h 403670"/>
              <a:gd name="connsiteX4" fmla="*/ 359386 w 8233453"/>
              <a:gd name="connsiteY4" fmla="*/ 369576 h 403670"/>
              <a:gd name="connsiteX0" fmla="*/ 359386 w 8233453"/>
              <a:gd name="connsiteY0" fmla="*/ 544950 h 579044"/>
              <a:gd name="connsiteX1" fmla="*/ 8197879 w 8233453"/>
              <a:gd name="connsiteY1" fmla="*/ 0 h 579044"/>
              <a:gd name="connsiteX2" fmla="*/ 8233453 w 8233453"/>
              <a:gd name="connsiteY2" fmla="*/ 579044 h 579044"/>
              <a:gd name="connsiteX3" fmla="*/ 0 w 8233453"/>
              <a:gd name="connsiteY3" fmla="*/ 568024 h 579044"/>
              <a:gd name="connsiteX4" fmla="*/ 359386 w 8233453"/>
              <a:gd name="connsiteY4" fmla="*/ 544950 h 579044"/>
              <a:gd name="connsiteX0" fmla="*/ 359386 w 8233453"/>
              <a:gd name="connsiteY0" fmla="*/ 570282 h 604376"/>
              <a:gd name="connsiteX1" fmla="*/ 8196014 w 8233453"/>
              <a:gd name="connsiteY1" fmla="*/ 0 h 604376"/>
              <a:gd name="connsiteX2" fmla="*/ 8233453 w 8233453"/>
              <a:gd name="connsiteY2" fmla="*/ 604376 h 604376"/>
              <a:gd name="connsiteX3" fmla="*/ 0 w 8233453"/>
              <a:gd name="connsiteY3" fmla="*/ 593356 h 604376"/>
              <a:gd name="connsiteX4" fmla="*/ 359386 w 8233453"/>
              <a:gd name="connsiteY4" fmla="*/ 570282 h 60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453" h="604376">
                <a:moveTo>
                  <a:pt x="359386" y="570282"/>
                </a:moveTo>
                <a:lnTo>
                  <a:pt x="8196014" y="0"/>
                </a:lnTo>
                <a:lnTo>
                  <a:pt x="8233453" y="604376"/>
                </a:lnTo>
                <a:lnTo>
                  <a:pt x="0" y="593356"/>
                </a:lnTo>
                <a:lnTo>
                  <a:pt x="359386" y="570282"/>
                </a:lnTo>
                <a:close/>
              </a:path>
            </a:pathLst>
          </a:custGeom>
          <a:solidFill>
            <a:srgbClr val="DDB82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628650" y="1825625"/>
            <a:ext cx="7886700" cy="356879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74135" y="5583279"/>
            <a:ext cx="2126385" cy="1502646"/>
          </a:xfrm>
          <a:prstGeom prst="rect">
            <a:avLst/>
          </a:prstGeom>
        </p:spPr>
      </p:pic>
      <p:sp>
        <p:nvSpPr>
          <p:cNvPr id="11" name="Title 1"/>
          <p:cNvSpPr>
            <a:spLocks noGrp="1"/>
          </p:cNvSpPr>
          <p:nvPr>
            <p:ph type="title"/>
          </p:nvPr>
        </p:nvSpPr>
        <p:spPr>
          <a:xfrm>
            <a:off x="628650" y="601883"/>
            <a:ext cx="7886700" cy="926761"/>
          </a:xfrm>
        </p:spPr>
        <p:txBody>
          <a:bodyPr/>
          <a:lstStyle>
            <a:lvl1pPr>
              <a:defRPr baseline="0"/>
            </a:lvl1pPr>
          </a:lstStyle>
          <a:p>
            <a:r>
              <a:rPr lang="en-GB" b="1" dirty="0" smtClean="0"/>
              <a:t>Click to edit</a:t>
            </a:r>
            <a:endParaRPr lang="en-GB" b="1" dirty="0"/>
          </a:p>
        </p:txBody>
      </p:sp>
      <p:sp>
        <p:nvSpPr>
          <p:cNvPr id="13" name="Title 1"/>
          <p:cNvSpPr txBox="1">
            <a:spLocks/>
          </p:cNvSpPr>
          <p:nvPr userDrawn="1"/>
        </p:nvSpPr>
        <p:spPr>
          <a:xfrm>
            <a:off x="628649" y="6097409"/>
            <a:ext cx="7886700" cy="926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Arial" panose="020B0604020202020204" pitchFamily="34" charset="0"/>
              </a:defRPr>
            </a:lvl1pPr>
          </a:lstStyle>
          <a:p>
            <a:r>
              <a:rPr lang="en-GB" sz="1200" b="1" dirty="0" smtClean="0">
                <a:solidFill>
                  <a:schemeClr val="bg1"/>
                </a:solidFill>
              </a:rPr>
              <a:t>Andy Abrahams </a:t>
            </a:r>
            <a:r>
              <a:rPr lang="en-GB" sz="1200" b="0" dirty="0" smtClean="0">
                <a:solidFill>
                  <a:schemeClr val="bg1"/>
                </a:solidFill>
              </a:rPr>
              <a:t>– Elected Mayor        </a:t>
            </a:r>
            <a:r>
              <a:rPr lang="en-GB" sz="1200" b="1" dirty="0" smtClean="0">
                <a:solidFill>
                  <a:schemeClr val="bg1"/>
                </a:solidFill>
              </a:rPr>
              <a:t>Hayley</a:t>
            </a:r>
            <a:r>
              <a:rPr lang="en-GB" sz="1200" b="1" baseline="0" dirty="0" smtClean="0">
                <a:solidFill>
                  <a:schemeClr val="bg1"/>
                </a:solidFill>
              </a:rPr>
              <a:t> Barsby </a:t>
            </a:r>
            <a:r>
              <a:rPr lang="en-GB" sz="1200" b="0" baseline="0" dirty="0" smtClean="0">
                <a:solidFill>
                  <a:schemeClr val="bg1"/>
                </a:solidFill>
              </a:rPr>
              <a:t>– Chief </a:t>
            </a:r>
            <a:r>
              <a:rPr lang="en-GB" sz="1200" b="0" dirty="0" smtClean="0">
                <a:solidFill>
                  <a:schemeClr val="bg1"/>
                </a:solidFill>
              </a:rPr>
              <a:t>Executive Officer</a:t>
            </a:r>
            <a:endParaRPr lang="en-GB" sz="1200" b="0" dirty="0">
              <a:solidFill>
                <a:schemeClr val="bg1"/>
              </a:solidFill>
            </a:endParaRPr>
          </a:p>
        </p:txBody>
      </p:sp>
    </p:spTree>
    <p:extLst>
      <p:ext uri="{BB962C8B-B14F-4D97-AF65-F5344CB8AC3E}">
        <p14:creationId xmlns:p14="http://schemas.microsoft.com/office/powerpoint/2010/main" val="39152576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6"/>
          <p:cNvSpPr/>
          <p:nvPr userDrawn="1"/>
        </p:nvSpPr>
        <p:spPr>
          <a:xfrm rot="21390170">
            <a:off x="-6519" y="6012119"/>
            <a:ext cx="9190623" cy="1128784"/>
          </a:xfrm>
          <a:custGeom>
            <a:avLst/>
            <a:gdLst>
              <a:gd name="connsiteX0" fmla="*/ 0 w 9317141"/>
              <a:gd name="connsiteY0" fmla="*/ 0 h 1574499"/>
              <a:gd name="connsiteX1" fmla="*/ 9317141 w 9317141"/>
              <a:gd name="connsiteY1" fmla="*/ 0 h 1574499"/>
              <a:gd name="connsiteX2" fmla="*/ 9317141 w 9317141"/>
              <a:gd name="connsiteY2" fmla="*/ 1574499 h 1574499"/>
              <a:gd name="connsiteX3" fmla="*/ 0 w 9317141"/>
              <a:gd name="connsiteY3" fmla="*/ 1574499 h 1574499"/>
              <a:gd name="connsiteX4" fmla="*/ 0 w 9317141"/>
              <a:gd name="connsiteY4" fmla="*/ 0 h 1574499"/>
              <a:gd name="connsiteX0" fmla="*/ 107749 w 9317141"/>
              <a:gd name="connsiteY0" fmla="*/ 6585 h 1574499"/>
              <a:gd name="connsiteX1" fmla="*/ 9317141 w 9317141"/>
              <a:gd name="connsiteY1" fmla="*/ 0 h 1574499"/>
              <a:gd name="connsiteX2" fmla="*/ 9317141 w 9317141"/>
              <a:gd name="connsiteY2" fmla="*/ 1574499 h 1574499"/>
              <a:gd name="connsiteX3" fmla="*/ 0 w 9317141"/>
              <a:gd name="connsiteY3" fmla="*/ 1574499 h 1574499"/>
              <a:gd name="connsiteX4" fmla="*/ 107749 w 9317141"/>
              <a:gd name="connsiteY4" fmla="*/ 6585 h 1574499"/>
              <a:gd name="connsiteX0" fmla="*/ 0 w 9209392"/>
              <a:gd name="connsiteY0" fmla="*/ 6585 h 1574499"/>
              <a:gd name="connsiteX1" fmla="*/ 9209392 w 9209392"/>
              <a:gd name="connsiteY1" fmla="*/ 0 h 1574499"/>
              <a:gd name="connsiteX2" fmla="*/ 9209392 w 9209392"/>
              <a:gd name="connsiteY2" fmla="*/ 1574499 h 1574499"/>
              <a:gd name="connsiteX3" fmla="*/ 168490 w 9209392"/>
              <a:gd name="connsiteY3" fmla="*/ 1114243 h 1574499"/>
              <a:gd name="connsiteX4" fmla="*/ 0 w 9209392"/>
              <a:gd name="connsiteY4" fmla="*/ 6585 h 1574499"/>
              <a:gd name="connsiteX0" fmla="*/ 12922 w 9222314"/>
              <a:gd name="connsiteY0" fmla="*/ 6585 h 1574499"/>
              <a:gd name="connsiteX1" fmla="*/ 9222314 w 9222314"/>
              <a:gd name="connsiteY1" fmla="*/ 0 h 1574499"/>
              <a:gd name="connsiteX2" fmla="*/ 9222314 w 9222314"/>
              <a:gd name="connsiteY2" fmla="*/ 1574499 h 1574499"/>
              <a:gd name="connsiteX3" fmla="*/ 0 w 9222314"/>
              <a:gd name="connsiteY3" fmla="*/ 543314 h 1574499"/>
              <a:gd name="connsiteX4" fmla="*/ 12922 w 9222314"/>
              <a:gd name="connsiteY4" fmla="*/ 6585 h 1574499"/>
              <a:gd name="connsiteX0" fmla="*/ 12922 w 9222314"/>
              <a:gd name="connsiteY0" fmla="*/ 6585 h 985224"/>
              <a:gd name="connsiteX1" fmla="*/ 9222314 w 9222314"/>
              <a:gd name="connsiteY1" fmla="*/ 0 h 985224"/>
              <a:gd name="connsiteX2" fmla="*/ 8844807 w 9222314"/>
              <a:gd name="connsiteY2" fmla="*/ 985224 h 985224"/>
              <a:gd name="connsiteX3" fmla="*/ 0 w 9222314"/>
              <a:gd name="connsiteY3" fmla="*/ 543314 h 985224"/>
              <a:gd name="connsiteX4" fmla="*/ 12922 w 9222314"/>
              <a:gd name="connsiteY4" fmla="*/ 6585 h 985224"/>
              <a:gd name="connsiteX0" fmla="*/ 12922 w 9222314"/>
              <a:gd name="connsiteY0" fmla="*/ 6585 h 1104840"/>
              <a:gd name="connsiteX1" fmla="*/ 9222314 w 9222314"/>
              <a:gd name="connsiteY1" fmla="*/ 0 h 1104840"/>
              <a:gd name="connsiteX2" fmla="*/ 9136503 w 9222314"/>
              <a:gd name="connsiteY2" fmla="*/ 1104840 h 1104840"/>
              <a:gd name="connsiteX3" fmla="*/ 0 w 9222314"/>
              <a:gd name="connsiteY3" fmla="*/ 543314 h 1104840"/>
              <a:gd name="connsiteX4" fmla="*/ 12922 w 9222314"/>
              <a:gd name="connsiteY4" fmla="*/ 6585 h 1104840"/>
              <a:gd name="connsiteX0" fmla="*/ 12922 w 9209638"/>
              <a:gd name="connsiteY0" fmla="*/ 7359 h 1105614"/>
              <a:gd name="connsiteX1" fmla="*/ 9209638 w 9209638"/>
              <a:gd name="connsiteY1" fmla="*/ 0 h 1105614"/>
              <a:gd name="connsiteX2" fmla="*/ 9136503 w 9209638"/>
              <a:gd name="connsiteY2" fmla="*/ 1105614 h 1105614"/>
              <a:gd name="connsiteX3" fmla="*/ 0 w 9209638"/>
              <a:gd name="connsiteY3" fmla="*/ 544088 h 1105614"/>
              <a:gd name="connsiteX4" fmla="*/ 12922 w 9209638"/>
              <a:gd name="connsiteY4" fmla="*/ 7359 h 1105614"/>
              <a:gd name="connsiteX0" fmla="*/ 45387 w 9209638"/>
              <a:gd name="connsiteY0" fmla="*/ 0 h 1108995"/>
              <a:gd name="connsiteX1" fmla="*/ 9209638 w 9209638"/>
              <a:gd name="connsiteY1" fmla="*/ 3381 h 1108995"/>
              <a:gd name="connsiteX2" fmla="*/ 9136503 w 9209638"/>
              <a:gd name="connsiteY2" fmla="*/ 1108995 h 1108995"/>
              <a:gd name="connsiteX3" fmla="*/ 0 w 9209638"/>
              <a:gd name="connsiteY3" fmla="*/ 547469 h 1108995"/>
              <a:gd name="connsiteX4" fmla="*/ 45387 w 9209638"/>
              <a:gd name="connsiteY4" fmla="*/ 0 h 1108995"/>
              <a:gd name="connsiteX0" fmla="*/ 20809 w 9209638"/>
              <a:gd name="connsiteY0" fmla="*/ 0 h 1123220"/>
              <a:gd name="connsiteX1" fmla="*/ 9209638 w 9209638"/>
              <a:gd name="connsiteY1" fmla="*/ 17606 h 1123220"/>
              <a:gd name="connsiteX2" fmla="*/ 9136503 w 9209638"/>
              <a:gd name="connsiteY2" fmla="*/ 1123220 h 1123220"/>
              <a:gd name="connsiteX3" fmla="*/ 0 w 9209638"/>
              <a:gd name="connsiteY3" fmla="*/ 561694 h 1123220"/>
              <a:gd name="connsiteX4" fmla="*/ 20809 w 9209638"/>
              <a:gd name="connsiteY4" fmla="*/ 0 h 1123220"/>
              <a:gd name="connsiteX0" fmla="*/ 20809 w 9177947"/>
              <a:gd name="connsiteY0" fmla="*/ 0 h 1123220"/>
              <a:gd name="connsiteX1" fmla="*/ 9177947 w 9177947"/>
              <a:gd name="connsiteY1" fmla="*/ 15669 h 1123220"/>
              <a:gd name="connsiteX2" fmla="*/ 9136503 w 9177947"/>
              <a:gd name="connsiteY2" fmla="*/ 1123220 h 1123220"/>
              <a:gd name="connsiteX3" fmla="*/ 0 w 9177947"/>
              <a:gd name="connsiteY3" fmla="*/ 561694 h 1123220"/>
              <a:gd name="connsiteX4" fmla="*/ 20809 w 9177947"/>
              <a:gd name="connsiteY4" fmla="*/ 0 h 1123220"/>
              <a:gd name="connsiteX0" fmla="*/ 20809 w 9190623"/>
              <a:gd name="connsiteY0" fmla="*/ 0 h 1123220"/>
              <a:gd name="connsiteX1" fmla="*/ 9190623 w 9190623"/>
              <a:gd name="connsiteY1" fmla="*/ 16444 h 1123220"/>
              <a:gd name="connsiteX2" fmla="*/ 9136503 w 9190623"/>
              <a:gd name="connsiteY2" fmla="*/ 1123220 h 1123220"/>
              <a:gd name="connsiteX3" fmla="*/ 0 w 9190623"/>
              <a:gd name="connsiteY3" fmla="*/ 561694 h 1123220"/>
              <a:gd name="connsiteX4" fmla="*/ 20809 w 9190623"/>
              <a:gd name="connsiteY4" fmla="*/ 0 h 1123220"/>
              <a:gd name="connsiteX0" fmla="*/ 20809 w 9190623"/>
              <a:gd name="connsiteY0" fmla="*/ 0 h 1101107"/>
              <a:gd name="connsiteX1" fmla="*/ 9190623 w 9190623"/>
              <a:gd name="connsiteY1" fmla="*/ 16444 h 1101107"/>
              <a:gd name="connsiteX2" fmla="*/ 9086960 w 9190623"/>
              <a:gd name="connsiteY2" fmla="*/ 1101107 h 1101107"/>
              <a:gd name="connsiteX3" fmla="*/ 0 w 9190623"/>
              <a:gd name="connsiteY3" fmla="*/ 561694 h 1101107"/>
              <a:gd name="connsiteX4" fmla="*/ 20809 w 9190623"/>
              <a:gd name="connsiteY4" fmla="*/ 0 h 1101107"/>
              <a:gd name="connsiteX0" fmla="*/ 20809 w 9190623"/>
              <a:gd name="connsiteY0" fmla="*/ 0 h 1115720"/>
              <a:gd name="connsiteX1" fmla="*/ 9190623 w 9190623"/>
              <a:gd name="connsiteY1" fmla="*/ 16444 h 1115720"/>
              <a:gd name="connsiteX2" fmla="*/ 9117876 w 9190623"/>
              <a:gd name="connsiteY2" fmla="*/ 1115720 h 1115720"/>
              <a:gd name="connsiteX3" fmla="*/ 0 w 9190623"/>
              <a:gd name="connsiteY3" fmla="*/ 561694 h 1115720"/>
              <a:gd name="connsiteX4" fmla="*/ 20809 w 9190623"/>
              <a:gd name="connsiteY4" fmla="*/ 0 h 1115720"/>
              <a:gd name="connsiteX0" fmla="*/ 20809 w 9190623"/>
              <a:gd name="connsiteY0" fmla="*/ 0 h 1128784"/>
              <a:gd name="connsiteX1" fmla="*/ 9190623 w 9190623"/>
              <a:gd name="connsiteY1" fmla="*/ 16444 h 1128784"/>
              <a:gd name="connsiteX2" fmla="*/ 9123440 w 9190623"/>
              <a:gd name="connsiteY2" fmla="*/ 1128784 h 1128784"/>
              <a:gd name="connsiteX3" fmla="*/ 0 w 9190623"/>
              <a:gd name="connsiteY3" fmla="*/ 561694 h 1128784"/>
              <a:gd name="connsiteX4" fmla="*/ 20809 w 9190623"/>
              <a:gd name="connsiteY4" fmla="*/ 0 h 112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623" h="1128784">
                <a:moveTo>
                  <a:pt x="20809" y="0"/>
                </a:moveTo>
                <a:lnTo>
                  <a:pt x="9190623" y="16444"/>
                </a:lnTo>
                <a:lnTo>
                  <a:pt x="9123440" y="1128784"/>
                </a:lnTo>
                <a:lnTo>
                  <a:pt x="0" y="561694"/>
                </a:lnTo>
                <a:lnTo>
                  <a:pt x="20809"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8"/>
          <p:cNvSpPr/>
          <p:nvPr userDrawn="1"/>
        </p:nvSpPr>
        <p:spPr>
          <a:xfrm rot="21390170">
            <a:off x="-30668" y="-281778"/>
            <a:ext cx="9166066" cy="561862"/>
          </a:xfrm>
          <a:custGeom>
            <a:avLst/>
            <a:gdLst>
              <a:gd name="connsiteX0" fmla="*/ 0 w 10917358"/>
              <a:gd name="connsiteY0" fmla="*/ 0 h 1574499"/>
              <a:gd name="connsiteX1" fmla="*/ 10917358 w 10917358"/>
              <a:gd name="connsiteY1" fmla="*/ 0 h 1574499"/>
              <a:gd name="connsiteX2" fmla="*/ 10917358 w 10917358"/>
              <a:gd name="connsiteY2" fmla="*/ 1574499 h 1574499"/>
              <a:gd name="connsiteX3" fmla="*/ 0 w 10917358"/>
              <a:gd name="connsiteY3" fmla="*/ 1574499 h 1574499"/>
              <a:gd name="connsiteX4" fmla="*/ 0 w 10917358"/>
              <a:gd name="connsiteY4" fmla="*/ 0 h 1574499"/>
              <a:gd name="connsiteX0" fmla="*/ 1545984 w 10917358"/>
              <a:gd name="connsiteY0" fmla="*/ 0 h 1597196"/>
              <a:gd name="connsiteX1" fmla="*/ 10917358 w 10917358"/>
              <a:gd name="connsiteY1" fmla="*/ 22697 h 1597196"/>
              <a:gd name="connsiteX2" fmla="*/ 10917358 w 10917358"/>
              <a:gd name="connsiteY2" fmla="*/ 1597196 h 1597196"/>
              <a:gd name="connsiteX3" fmla="*/ 0 w 10917358"/>
              <a:gd name="connsiteY3" fmla="*/ 1597196 h 1597196"/>
              <a:gd name="connsiteX4" fmla="*/ 1545984 w 10917358"/>
              <a:gd name="connsiteY4" fmla="*/ 0 h 1597196"/>
              <a:gd name="connsiteX0" fmla="*/ 53712 w 9425086"/>
              <a:gd name="connsiteY0" fmla="*/ 0 h 1597196"/>
              <a:gd name="connsiteX1" fmla="*/ 9425086 w 9425086"/>
              <a:gd name="connsiteY1" fmla="*/ 22697 h 1597196"/>
              <a:gd name="connsiteX2" fmla="*/ 9425086 w 9425086"/>
              <a:gd name="connsiteY2" fmla="*/ 1597196 h 1597196"/>
              <a:gd name="connsiteX3" fmla="*/ 0 w 9425086"/>
              <a:gd name="connsiteY3" fmla="*/ 1581870 h 1597196"/>
              <a:gd name="connsiteX4" fmla="*/ 53712 w 9425086"/>
              <a:gd name="connsiteY4" fmla="*/ 0 h 1597196"/>
              <a:gd name="connsiteX0" fmla="*/ 432528 w 9425086"/>
              <a:gd name="connsiteY0" fmla="*/ 53716 h 1574499"/>
              <a:gd name="connsiteX1" fmla="*/ 9425086 w 9425086"/>
              <a:gd name="connsiteY1" fmla="*/ 0 h 1574499"/>
              <a:gd name="connsiteX2" fmla="*/ 9425086 w 9425086"/>
              <a:gd name="connsiteY2" fmla="*/ 1574499 h 1574499"/>
              <a:gd name="connsiteX3" fmla="*/ 0 w 9425086"/>
              <a:gd name="connsiteY3" fmla="*/ 1559173 h 1574499"/>
              <a:gd name="connsiteX4" fmla="*/ 432528 w 9425086"/>
              <a:gd name="connsiteY4" fmla="*/ 53716 h 1574499"/>
              <a:gd name="connsiteX0" fmla="*/ 34548 w 9425086"/>
              <a:gd name="connsiteY0" fmla="*/ 988110 h 1574499"/>
              <a:gd name="connsiteX1" fmla="*/ 9425086 w 9425086"/>
              <a:gd name="connsiteY1" fmla="*/ 0 h 1574499"/>
              <a:gd name="connsiteX2" fmla="*/ 9425086 w 9425086"/>
              <a:gd name="connsiteY2" fmla="*/ 1574499 h 1574499"/>
              <a:gd name="connsiteX3" fmla="*/ 0 w 9425086"/>
              <a:gd name="connsiteY3" fmla="*/ 1559173 h 1574499"/>
              <a:gd name="connsiteX4" fmla="*/ 34548 w 9425086"/>
              <a:gd name="connsiteY4" fmla="*/ 988110 h 1574499"/>
              <a:gd name="connsiteX0" fmla="*/ 34548 w 9425086"/>
              <a:gd name="connsiteY0" fmla="*/ 0 h 586389"/>
              <a:gd name="connsiteX1" fmla="*/ 9194786 w 9425086"/>
              <a:gd name="connsiteY1" fmla="*/ 340017 h 586389"/>
              <a:gd name="connsiteX2" fmla="*/ 9425086 w 9425086"/>
              <a:gd name="connsiteY2" fmla="*/ 586389 h 586389"/>
              <a:gd name="connsiteX3" fmla="*/ 0 w 9425086"/>
              <a:gd name="connsiteY3" fmla="*/ 571063 h 586389"/>
              <a:gd name="connsiteX4" fmla="*/ 34548 w 9425086"/>
              <a:gd name="connsiteY4" fmla="*/ 0 h 586389"/>
              <a:gd name="connsiteX0" fmla="*/ 34548 w 9194786"/>
              <a:gd name="connsiteY0" fmla="*/ 0 h 571063"/>
              <a:gd name="connsiteX1" fmla="*/ 9194786 w 9194786"/>
              <a:gd name="connsiteY1" fmla="*/ 340017 h 571063"/>
              <a:gd name="connsiteX2" fmla="*/ 9192253 w 9194786"/>
              <a:gd name="connsiteY2" fmla="*/ 561507 h 571063"/>
              <a:gd name="connsiteX3" fmla="*/ 0 w 9194786"/>
              <a:gd name="connsiteY3" fmla="*/ 571063 h 571063"/>
              <a:gd name="connsiteX4" fmla="*/ 34548 w 9194786"/>
              <a:gd name="connsiteY4" fmla="*/ 0 h 571063"/>
              <a:gd name="connsiteX0" fmla="*/ 34548 w 9192841"/>
              <a:gd name="connsiteY0" fmla="*/ 0 h 571063"/>
              <a:gd name="connsiteX1" fmla="*/ 9192841 w 9192841"/>
              <a:gd name="connsiteY1" fmla="*/ 371856 h 571063"/>
              <a:gd name="connsiteX2" fmla="*/ 9192253 w 9192841"/>
              <a:gd name="connsiteY2" fmla="*/ 561507 h 571063"/>
              <a:gd name="connsiteX3" fmla="*/ 0 w 9192841"/>
              <a:gd name="connsiteY3" fmla="*/ 571063 h 571063"/>
              <a:gd name="connsiteX4" fmla="*/ 34548 w 9192841"/>
              <a:gd name="connsiteY4" fmla="*/ 0 h 571063"/>
              <a:gd name="connsiteX0" fmla="*/ 21484 w 9179777"/>
              <a:gd name="connsiteY0" fmla="*/ 0 h 565499"/>
              <a:gd name="connsiteX1" fmla="*/ 9179777 w 9179777"/>
              <a:gd name="connsiteY1" fmla="*/ 371856 h 565499"/>
              <a:gd name="connsiteX2" fmla="*/ 9179189 w 9179777"/>
              <a:gd name="connsiteY2" fmla="*/ 561507 h 565499"/>
              <a:gd name="connsiteX3" fmla="*/ 0 w 9179777"/>
              <a:gd name="connsiteY3" fmla="*/ 565499 h 565499"/>
              <a:gd name="connsiteX4" fmla="*/ 21484 w 9179777"/>
              <a:gd name="connsiteY4" fmla="*/ 0 h 565499"/>
              <a:gd name="connsiteX0" fmla="*/ 34161 w 9179777"/>
              <a:gd name="connsiteY0" fmla="*/ 0 h 564724"/>
              <a:gd name="connsiteX1" fmla="*/ 9179777 w 9179777"/>
              <a:gd name="connsiteY1" fmla="*/ 371081 h 564724"/>
              <a:gd name="connsiteX2" fmla="*/ 9179189 w 9179777"/>
              <a:gd name="connsiteY2" fmla="*/ 560732 h 564724"/>
              <a:gd name="connsiteX3" fmla="*/ 0 w 9179777"/>
              <a:gd name="connsiteY3" fmla="*/ 564724 h 564724"/>
              <a:gd name="connsiteX4" fmla="*/ 34161 w 9179777"/>
              <a:gd name="connsiteY4" fmla="*/ 0 h 564724"/>
              <a:gd name="connsiteX0" fmla="*/ 34161 w 9205369"/>
              <a:gd name="connsiteY0" fmla="*/ 0 h 564724"/>
              <a:gd name="connsiteX1" fmla="*/ 9179777 w 9205369"/>
              <a:gd name="connsiteY1" fmla="*/ 371081 h 564724"/>
              <a:gd name="connsiteX2" fmla="*/ 9205350 w 9205369"/>
              <a:gd name="connsiteY2" fmla="*/ 548880 h 564724"/>
              <a:gd name="connsiteX3" fmla="*/ 0 w 9205369"/>
              <a:gd name="connsiteY3" fmla="*/ 564724 h 564724"/>
              <a:gd name="connsiteX4" fmla="*/ 34161 w 9205369"/>
              <a:gd name="connsiteY4" fmla="*/ 0 h 564724"/>
              <a:gd name="connsiteX0" fmla="*/ 34161 w 9179777"/>
              <a:gd name="connsiteY0" fmla="*/ 0 h 593248"/>
              <a:gd name="connsiteX1" fmla="*/ 9179777 w 9179777"/>
              <a:gd name="connsiteY1" fmla="*/ 371081 h 593248"/>
              <a:gd name="connsiteX2" fmla="*/ 9158211 w 9179777"/>
              <a:gd name="connsiteY2" fmla="*/ 593248 h 593248"/>
              <a:gd name="connsiteX3" fmla="*/ 0 w 9179777"/>
              <a:gd name="connsiteY3" fmla="*/ 564724 h 593248"/>
              <a:gd name="connsiteX4" fmla="*/ 34161 w 9179777"/>
              <a:gd name="connsiteY4" fmla="*/ 0 h 593248"/>
              <a:gd name="connsiteX0" fmla="*/ 34161 w 9168917"/>
              <a:gd name="connsiteY0" fmla="*/ 0 h 593248"/>
              <a:gd name="connsiteX1" fmla="*/ 9168917 w 9168917"/>
              <a:gd name="connsiteY1" fmla="*/ 560116 h 593248"/>
              <a:gd name="connsiteX2" fmla="*/ 9158211 w 9168917"/>
              <a:gd name="connsiteY2" fmla="*/ 593248 h 593248"/>
              <a:gd name="connsiteX3" fmla="*/ 0 w 9168917"/>
              <a:gd name="connsiteY3" fmla="*/ 564724 h 593248"/>
              <a:gd name="connsiteX4" fmla="*/ 34161 w 9168917"/>
              <a:gd name="connsiteY4" fmla="*/ 0 h 59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8917" h="593248">
                <a:moveTo>
                  <a:pt x="34161" y="0"/>
                </a:moveTo>
                <a:lnTo>
                  <a:pt x="9168917" y="560116"/>
                </a:lnTo>
                <a:cubicBezTo>
                  <a:pt x="9168073" y="633946"/>
                  <a:pt x="9159055" y="519418"/>
                  <a:pt x="9158211" y="593248"/>
                </a:cubicBezTo>
                <a:lnTo>
                  <a:pt x="0" y="564724"/>
                </a:lnTo>
                <a:lnTo>
                  <a:pt x="34161" y="0"/>
                </a:lnTo>
                <a:close/>
              </a:path>
            </a:pathLst>
          </a:custGeom>
          <a:solidFill>
            <a:srgbClr val="6E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9"/>
          <p:cNvSpPr/>
          <p:nvPr userDrawn="1"/>
        </p:nvSpPr>
        <p:spPr>
          <a:xfrm rot="252544">
            <a:off x="943987" y="-330265"/>
            <a:ext cx="8233453" cy="604376"/>
          </a:xfrm>
          <a:custGeom>
            <a:avLst/>
            <a:gdLst>
              <a:gd name="connsiteX0" fmla="*/ 0 w 12294602"/>
              <a:gd name="connsiteY0" fmla="*/ 0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0 w 12294602"/>
              <a:gd name="connsiteY4" fmla="*/ 0 h 1574499"/>
              <a:gd name="connsiteX0" fmla="*/ 2340752 w 12294602"/>
              <a:gd name="connsiteY0" fmla="*/ 1384285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2340752 w 12294602"/>
              <a:gd name="connsiteY4" fmla="*/ 1384285 h 1574499"/>
              <a:gd name="connsiteX0" fmla="*/ 315869 w 10269719"/>
              <a:gd name="connsiteY0" fmla="*/ 1384285 h 1574499"/>
              <a:gd name="connsiteX1" fmla="*/ 10269719 w 10269719"/>
              <a:gd name="connsiteY1" fmla="*/ 0 h 1574499"/>
              <a:gd name="connsiteX2" fmla="*/ 10269719 w 10269719"/>
              <a:gd name="connsiteY2" fmla="*/ 1574499 h 1574499"/>
              <a:gd name="connsiteX3" fmla="*/ 0 w 10269719"/>
              <a:gd name="connsiteY3" fmla="*/ 1564076 h 1574499"/>
              <a:gd name="connsiteX4" fmla="*/ 315869 w 10269719"/>
              <a:gd name="connsiteY4" fmla="*/ 1384285 h 1574499"/>
              <a:gd name="connsiteX0" fmla="*/ 315869 w 10269719"/>
              <a:gd name="connsiteY0" fmla="*/ 1384285 h 1575096"/>
              <a:gd name="connsiteX1" fmla="*/ 10269719 w 10269719"/>
              <a:gd name="connsiteY1" fmla="*/ 0 h 1575096"/>
              <a:gd name="connsiteX2" fmla="*/ 8233453 w 10269719"/>
              <a:gd name="connsiteY2" fmla="*/ 1575096 h 1575096"/>
              <a:gd name="connsiteX3" fmla="*/ 0 w 10269719"/>
              <a:gd name="connsiteY3" fmla="*/ 1564076 h 1575096"/>
              <a:gd name="connsiteX4" fmla="*/ 315869 w 10269719"/>
              <a:gd name="connsiteY4" fmla="*/ 1384285 h 1575096"/>
              <a:gd name="connsiteX0" fmla="*/ 315869 w 8233453"/>
              <a:gd name="connsiteY0" fmla="*/ 557822 h 748633"/>
              <a:gd name="connsiteX1" fmla="*/ 8166296 w 8233453"/>
              <a:gd name="connsiteY1" fmla="*/ 0 h 748633"/>
              <a:gd name="connsiteX2" fmla="*/ 8233453 w 8233453"/>
              <a:gd name="connsiteY2" fmla="*/ 748633 h 748633"/>
              <a:gd name="connsiteX3" fmla="*/ 0 w 8233453"/>
              <a:gd name="connsiteY3" fmla="*/ 737613 h 748633"/>
              <a:gd name="connsiteX4" fmla="*/ 315869 w 8233453"/>
              <a:gd name="connsiteY4" fmla="*/ 557822 h 748633"/>
              <a:gd name="connsiteX0" fmla="*/ 359386 w 8233453"/>
              <a:gd name="connsiteY0" fmla="*/ 714539 h 748633"/>
              <a:gd name="connsiteX1" fmla="*/ 8166296 w 8233453"/>
              <a:gd name="connsiteY1" fmla="*/ 0 h 748633"/>
              <a:gd name="connsiteX2" fmla="*/ 8233453 w 8233453"/>
              <a:gd name="connsiteY2" fmla="*/ 748633 h 748633"/>
              <a:gd name="connsiteX3" fmla="*/ 0 w 8233453"/>
              <a:gd name="connsiteY3" fmla="*/ 737613 h 748633"/>
              <a:gd name="connsiteX4" fmla="*/ 359386 w 8233453"/>
              <a:gd name="connsiteY4" fmla="*/ 714539 h 748633"/>
              <a:gd name="connsiteX0" fmla="*/ 359386 w 8233453"/>
              <a:gd name="connsiteY0" fmla="*/ 369576 h 403670"/>
              <a:gd name="connsiteX1" fmla="*/ 8064340 w 8233453"/>
              <a:gd name="connsiteY1" fmla="*/ 0 h 403670"/>
              <a:gd name="connsiteX2" fmla="*/ 8233453 w 8233453"/>
              <a:gd name="connsiteY2" fmla="*/ 403670 h 403670"/>
              <a:gd name="connsiteX3" fmla="*/ 0 w 8233453"/>
              <a:gd name="connsiteY3" fmla="*/ 392650 h 403670"/>
              <a:gd name="connsiteX4" fmla="*/ 359386 w 8233453"/>
              <a:gd name="connsiteY4" fmla="*/ 369576 h 403670"/>
              <a:gd name="connsiteX0" fmla="*/ 359386 w 8233453"/>
              <a:gd name="connsiteY0" fmla="*/ 544950 h 579044"/>
              <a:gd name="connsiteX1" fmla="*/ 8197879 w 8233453"/>
              <a:gd name="connsiteY1" fmla="*/ 0 h 579044"/>
              <a:gd name="connsiteX2" fmla="*/ 8233453 w 8233453"/>
              <a:gd name="connsiteY2" fmla="*/ 579044 h 579044"/>
              <a:gd name="connsiteX3" fmla="*/ 0 w 8233453"/>
              <a:gd name="connsiteY3" fmla="*/ 568024 h 579044"/>
              <a:gd name="connsiteX4" fmla="*/ 359386 w 8233453"/>
              <a:gd name="connsiteY4" fmla="*/ 544950 h 579044"/>
              <a:gd name="connsiteX0" fmla="*/ 359386 w 8233453"/>
              <a:gd name="connsiteY0" fmla="*/ 570282 h 604376"/>
              <a:gd name="connsiteX1" fmla="*/ 8196014 w 8233453"/>
              <a:gd name="connsiteY1" fmla="*/ 0 h 604376"/>
              <a:gd name="connsiteX2" fmla="*/ 8233453 w 8233453"/>
              <a:gd name="connsiteY2" fmla="*/ 604376 h 604376"/>
              <a:gd name="connsiteX3" fmla="*/ 0 w 8233453"/>
              <a:gd name="connsiteY3" fmla="*/ 593356 h 604376"/>
              <a:gd name="connsiteX4" fmla="*/ 359386 w 8233453"/>
              <a:gd name="connsiteY4" fmla="*/ 570282 h 60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453" h="604376">
                <a:moveTo>
                  <a:pt x="359386" y="570282"/>
                </a:moveTo>
                <a:lnTo>
                  <a:pt x="8196014" y="0"/>
                </a:lnTo>
                <a:lnTo>
                  <a:pt x="8233453" y="604376"/>
                </a:lnTo>
                <a:lnTo>
                  <a:pt x="0" y="593356"/>
                </a:lnTo>
                <a:lnTo>
                  <a:pt x="359386" y="570282"/>
                </a:lnTo>
                <a:close/>
              </a:path>
            </a:pathLst>
          </a:custGeom>
          <a:solidFill>
            <a:srgbClr val="DDB82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74135" y="5583279"/>
            <a:ext cx="2126385" cy="1502646"/>
          </a:xfrm>
          <a:prstGeom prst="rect">
            <a:avLst/>
          </a:prstGeom>
        </p:spPr>
      </p:pic>
      <p:sp>
        <p:nvSpPr>
          <p:cNvPr id="12" name="Title 1"/>
          <p:cNvSpPr>
            <a:spLocks noGrp="1"/>
          </p:cNvSpPr>
          <p:nvPr>
            <p:ph type="title"/>
          </p:nvPr>
        </p:nvSpPr>
        <p:spPr>
          <a:xfrm>
            <a:off x="628650" y="601883"/>
            <a:ext cx="7886700" cy="926761"/>
          </a:xfrm>
        </p:spPr>
        <p:txBody>
          <a:bodyPr/>
          <a:lstStyle>
            <a:lvl1pPr>
              <a:defRPr/>
            </a:lvl1pPr>
          </a:lstStyle>
          <a:p>
            <a:r>
              <a:rPr lang="en-GB" b="1" dirty="0" smtClean="0"/>
              <a:t>Click to edit</a:t>
            </a:r>
            <a:endParaRPr lang="en-GB" b="1" dirty="0"/>
          </a:p>
        </p:txBody>
      </p:sp>
      <p:sp>
        <p:nvSpPr>
          <p:cNvPr id="14" name="Title 1"/>
          <p:cNvSpPr txBox="1">
            <a:spLocks/>
          </p:cNvSpPr>
          <p:nvPr userDrawn="1"/>
        </p:nvSpPr>
        <p:spPr>
          <a:xfrm>
            <a:off x="628649" y="6097409"/>
            <a:ext cx="7886700" cy="926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Arial" panose="020B0604020202020204" pitchFamily="34" charset="0"/>
              </a:defRPr>
            </a:lvl1pPr>
          </a:lstStyle>
          <a:p>
            <a:r>
              <a:rPr lang="en-GB" sz="1200" b="1" dirty="0" smtClean="0">
                <a:solidFill>
                  <a:schemeClr val="bg1"/>
                </a:solidFill>
              </a:rPr>
              <a:t>Andy Abrahams </a:t>
            </a:r>
            <a:r>
              <a:rPr lang="en-GB" sz="1200" b="0" dirty="0" smtClean="0">
                <a:solidFill>
                  <a:schemeClr val="bg1"/>
                </a:solidFill>
              </a:rPr>
              <a:t>– Elected Mayor        </a:t>
            </a:r>
            <a:r>
              <a:rPr lang="en-GB" sz="1200" b="1" dirty="0" smtClean="0">
                <a:solidFill>
                  <a:schemeClr val="bg1"/>
                </a:solidFill>
              </a:rPr>
              <a:t>Hayley</a:t>
            </a:r>
            <a:r>
              <a:rPr lang="en-GB" sz="1200" b="1" baseline="0" dirty="0" smtClean="0">
                <a:solidFill>
                  <a:schemeClr val="bg1"/>
                </a:solidFill>
              </a:rPr>
              <a:t> Barsby </a:t>
            </a:r>
            <a:r>
              <a:rPr lang="en-GB" sz="1200" b="0" baseline="0" dirty="0" smtClean="0">
                <a:solidFill>
                  <a:schemeClr val="bg1"/>
                </a:solidFill>
              </a:rPr>
              <a:t>– Chief </a:t>
            </a:r>
            <a:r>
              <a:rPr lang="en-GB" sz="1200" b="0" dirty="0" smtClean="0">
                <a:solidFill>
                  <a:schemeClr val="bg1"/>
                </a:solidFill>
              </a:rPr>
              <a:t>Executive Officer</a:t>
            </a:r>
            <a:endParaRPr lang="en-GB" sz="1200" b="0" dirty="0">
              <a:solidFill>
                <a:schemeClr val="bg1"/>
              </a:solidFill>
            </a:endParaRPr>
          </a:p>
        </p:txBody>
      </p:sp>
    </p:spTree>
    <p:extLst>
      <p:ext uri="{BB962C8B-B14F-4D97-AF65-F5344CB8AC3E}">
        <p14:creationId xmlns:p14="http://schemas.microsoft.com/office/powerpoint/2010/main" val="103221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6"/>
          <p:cNvSpPr/>
          <p:nvPr userDrawn="1"/>
        </p:nvSpPr>
        <p:spPr>
          <a:xfrm rot="21390170">
            <a:off x="-6519" y="6012119"/>
            <a:ext cx="9190623" cy="1128784"/>
          </a:xfrm>
          <a:custGeom>
            <a:avLst/>
            <a:gdLst>
              <a:gd name="connsiteX0" fmla="*/ 0 w 9317141"/>
              <a:gd name="connsiteY0" fmla="*/ 0 h 1574499"/>
              <a:gd name="connsiteX1" fmla="*/ 9317141 w 9317141"/>
              <a:gd name="connsiteY1" fmla="*/ 0 h 1574499"/>
              <a:gd name="connsiteX2" fmla="*/ 9317141 w 9317141"/>
              <a:gd name="connsiteY2" fmla="*/ 1574499 h 1574499"/>
              <a:gd name="connsiteX3" fmla="*/ 0 w 9317141"/>
              <a:gd name="connsiteY3" fmla="*/ 1574499 h 1574499"/>
              <a:gd name="connsiteX4" fmla="*/ 0 w 9317141"/>
              <a:gd name="connsiteY4" fmla="*/ 0 h 1574499"/>
              <a:gd name="connsiteX0" fmla="*/ 107749 w 9317141"/>
              <a:gd name="connsiteY0" fmla="*/ 6585 h 1574499"/>
              <a:gd name="connsiteX1" fmla="*/ 9317141 w 9317141"/>
              <a:gd name="connsiteY1" fmla="*/ 0 h 1574499"/>
              <a:gd name="connsiteX2" fmla="*/ 9317141 w 9317141"/>
              <a:gd name="connsiteY2" fmla="*/ 1574499 h 1574499"/>
              <a:gd name="connsiteX3" fmla="*/ 0 w 9317141"/>
              <a:gd name="connsiteY3" fmla="*/ 1574499 h 1574499"/>
              <a:gd name="connsiteX4" fmla="*/ 107749 w 9317141"/>
              <a:gd name="connsiteY4" fmla="*/ 6585 h 1574499"/>
              <a:gd name="connsiteX0" fmla="*/ 0 w 9209392"/>
              <a:gd name="connsiteY0" fmla="*/ 6585 h 1574499"/>
              <a:gd name="connsiteX1" fmla="*/ 9209392 w 9209392"/>
              <a:gd name="connsiteY1" fmla="*/ 0 h 1574499"/>
              <a:gd name="connsiteX2" fmla="*/ 9209392 w 9209392"/>
              <a:gd name="connsiteY2" fmla="*/ 1574499 h 1574499"/>
              <a:gd name="connsiteX3" fmla="*/ 168490 w 9209392"/>
              <a:gd name="connsiteY3" fmla="*/ 1114243 h 1574499"/>
              <a:gd name="connsiteX4" fmla="*/ 0 w 9209392"/>
              <a:gd name="connsiteY4" fmla="*/ 6585 h 1574499"/>
              <a:gd name="connsiteX0" fmla="*/ 12922 w 9222314"/>
              <a:gd name="connsiteY0" fmla="*/ 6585 h 1574499"/>
              <a:gd name="connsiteX1" fmla="*/ 9222314 w 9222314"/>
              <a:gd name="connsiteY1" fmla="*/ 0 h 1574499"/>
              <a:gd name="connsiteX2" fmla="*/ 9222314 w 9222314"/>
              <a:gd name="connsiteY2" fmla="*/ 1574499 h 1574499"/>
              <a:gd name="connsiteX3" fmla="*/ 0 w 9222314"/>
              <a:gd name="connsiteY3" fmla="*/ 543314 h 1574499"/>
              <a:gd name="connsiteX4" fmla="*/ 12922 w 9222314"/>
              <a:gd name="connsiteY4" fmla="*/ 6585 h 1574499"/>
              <a:gd name="connsiteX0" fmla="*/ 12922 w 9222314"/>
              <a:gd name="connsiteY0" fmla="*/ 6585 h 985224"/>
              <a:gd name="connsiteX1" fmla="*/ 9222314 w 9222314"/>
              <a:gd name="connsiteY1" fmla="*/ 0 h 985224"/>
              <a:gd name="connsiteX2" fmla="*/ 8844807 w 9222314"/>
              <a:gd name="connsiteY2" fmla="*/ 985224 h 985224"/>
              <a:gd name="connsiteX3" fmla="*/ 0 w 9222314"/>
              <a:gd name="connsiteY3" fmla="*/ 543314 h 985224"/>
              <a:gd name="connsiteX4" fmla="*/ 12922 w 9222314"/>
              <a:gd name="connsiteY4" fmla="*/ 6585 h 985224"/>
              <a:gd name="connsiteX0" fmla="*/ 12922 w 9222314"/>
              <a:gd name="connsiteY0" fmla="*/ 6585 h 1104840"/>
              <a:gd name="connsiteX1" fmla="*/ 9222314 w 9222314"/>
              <a:gd name="connsiteY1" fmla="*/ 0 h 1104840"/>
              <a:gd name="connsiteX2" fmla="*/ 9136503 w 9222314"/>
              <a:gd name="connsiteY2" fmla="*/ 1104840 h 1104840"/>
              <a:gd name="connsiteX3" fmla="*/ 0 w 9222314"/>
              <a:gd name="connsiteY3" fmla="*/ 543314 h 1104840"/>
              <a:gd name="connsiteX4" fmla="*/ 12922 w 9222314"/>
              <a:gd name="connsiteY4" fmla="*/ 6585 h 1104840"/>
              <a:gd name="connsiteX0" fmla="*/ 12922 w 9209638"/>
              <a:gd name="connsiteY0" fmla="*/ 7359 h 1105614"/>
              <a:gd name="connsiteX1" fmla="*/ 9209638 w 9209638"/>
              <a:gd name="connsiteY1" fmla="*/ 0 h 1105614"/>
              <a:gd name="connsiteX2" fmla="*/ 9136503 w 9209638"/>
              <a:gd name="connsiteY2" fmla="*/ 1105614 h 1105614"/>
              <a:gd name="connsiteX3" fmla="*/ 0 w 9209638"/>
              <a:gd name="connsiteY3" fmla="*/ 544088 h 1105614"/>
              <a:gd name="connsiteX4" fmla="*/ 12922 w 9209638"/>
              <a:gd name="connsiteY4" fmla="*/ 7359 h 1105614"/>
              <a:gd name="connsiteX0" fmla="*/ 45387 w 9209638"/>
              <a:gd name="connsiteY0" fmla="*/ 0 h 1108995"/>
              <a:gd name="connsiteX1" fmla="*/ 9209638 w 9209638"/>
              <a:gd name="connsiteY1" fmla="*/ 3381 h 1108995"/>
              <a:gd name="connsiteX2" fmla="*/ 9136503 w 9209638"/>
              <a:gd name="connsiteY2" fmla="*/ 1108995 h 1108995"/>
              <a:gd name="connsiteX3" fmla="*/ 0 w 9209638"/>
              <a:gd name="connsiteY3" fmla="*/ 547469 h 1108995"/>
              <a:gd name="connsiteX4" fmla="*/ 45387 w 9209638"/>
              <a:gd name="connsiteY4" fmla="*/ 0 h 1108995"/>
              <a:gd name="connsiteX0" fmla="*/ 20809 w 9209638"/>
              <a:gd name="connsiteY0" fmla="*/ 0 h 1123220"/>
              <a:gd name="connsiteX1" fmla="*/ 9209638 w 9209638"/>
              <a:gd name="connsiteY1" fmla="*/ 17606 h 1123220"/>
              <a:gd name="connsiteX2" fmla="*/ 9136503 w 9209638"/>
              <a:gd name="connsiteY2" fmla="*/ 1123220 h 1123220"/>
              <a:gd name="connsiteX3" fmla="*/ 0 w 9209638"/>
              <a:gd name="connsiteY3" fmla="*/ 561694 h 1123220"/>
              <a:gd name="connsiteX4" fmla="*/ 20809 w 9209638"/>
              <a:gd name="connsiteY4" fmla="*/ 0 h 1123220"/>
              <a:gd name="connsiteX0" fmla="*/ 20809 w 9177947"/>
              <a:gd name="connsiteY0" fmla="*/ 0 h 1123220"/>
              <a:gd name="connsiteX1" fmla="*/ 9177947 w 9177947"/>
              <a:gd name="connsiteY1" fmla="*/ 15669 h 1123220"/>
              <a:gd name="connsiteX2" fmla="*/ 9136503 w 9177947"/>
              <a:gd name="connsiteY2" fmla="*/ 1123220 h 1123220"/>
              <a:gd name="connsiteX3" fmla="*/ 0 w 9177947"/>
              <a:gd name="connsiteY3" fmla="*/ 561694 h 1123220"/>
              <a:gd name="connsiteX4" fmla="*/ 20809 w 9177947"/>
              <a:gd name="connsiteY4" fmla="*/ 0 h 1123220"/>
              <a:gd name="connsiteX0" fmla="*/ 20809 w 9190623"/>
              <a:gd name="connsiteY0" fmla="*/ 0 h 1123220"/>
              <a:gd name="connsiteX1" fmla="*/ 9190623 w 9190623"/>
              <a:gd name="connsiteY1" fmla="*/ 16444 h 1123220"/>
              <a:gd name="connsiteX2" fmla="*/ 9136503 w 9190623"/>
              <a:gd name="connsiteY2" fmla="*/ 1123220 h 1123220"/>
              <a:gd name="connsiteX3" fmla="*/ 0 w 9190623"/>
              <a:gd name="connsiteY3" fmla="*/ 561694 h 1123220"/>
              <a:gd name="connsiteX4" fmla="*/ 20809 w 9190623"/>
              <a:gd name="connsiteY4" fmla="*/ 0 h 1123220"/>
              <a:gd name="connsiteX0" fmla="*/ 20809 w 9190623"/>
              <a:gd name="connsiteY0" fmla="*/ 0 h 1101107"/>
              <a:gd name="connsiteX1" fmla="*/ 9190623 w 9190623"/>
              <a:gd name="connsiteY1" fmla="*/ 16444 h 1101107"/>
              <a:gd name="connsiteX2" fmla="*/ 9086960 w 9190623"/>
              <a:gd name="connsiteY2" fmla="*/ 1101107 h 1101107"/>
              <a:gd name="connsiteX3" fmla="*/ 0 w 9190623"/>
              <a:gd name="connsiteY3" fmla="*/ 561694 h 1101107"/>
              <a:gd name="connsiteX4" fmla="*/ 20809 w 9190623"/>
              <a:gd name="connsiteY4" fmla="*/ 0 h 1101107"/>
              <a:gd name="connsiteX0" fmla="*/ 20809 w 9190623"/>
              <a:gd name="connsiteY0" fmla="*/ 0 h 1115720"/>
              <a:gd name="connsiteX1" fmla="*/ 9190623 w 9190623"/>
              <a:gd name="connsiteY1" fmla="*/ 16444 h 1115720"/>
              <a:gd name="connsiteX2" fmla="*/ 9117876 w 9190623"/>
              <a:gd name="connsiteY2" fmla="*/ 1115720 h 1115720"/>
              <a:gd name="connsiteX3" fmla="*/ 0 w 9190623"/>
              <a:gd name="connsiteY3" fmla="*/ 561694 h 1115720"/>
              <a:gd name="connsiteX4" fmla="*/ 20809 w 9190623"/>
              <a:gd name="connsiteY4" fmla="*/ 0 h 1115720"/>
              <a:gd name="connsiteX0" fmla="*/ 20809 w 9190623"/>
              <a:gd name="connsiteY0" fmla="*/ 0 h 1128784"/>
              <a:gd name="connsiteX1" fmla="*/ 9190623 w 9190623"/>
              <a:gd name="connsiteY1" fmla="*/ 16444 h 1128784"/>
              <a:gd name="connsiteX2" fmla="*/ 9123440 w 9190623"/>
              <a:gd name="connsiteY2" fmla="*/ 1128784 h 1128784"/>
              <a:gd name="connsiteX3" fmla="*/ 0 w 9190623"/>
              <a:gd name="connsiteY3" fmla="*/ 561694 h 1128784"/>
              <a:gd name="connsiteX4" fmla="*/ 20809 w 9190623"/>
              <a:gd name="connsiteY4" fmla="*/ 0 h 112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623" h="1128784">
                <a:moveTo>
                  <a:pt x="20809" y="0"/>
                </a:moveTo>
                <a:lnTo>
                  <a:pt x="9190623" y="16444"/>
                </a:lnTo>
                <a:lnTo>
                  <a:pt x="9123440" y="1128784"/>
                </a:lnTo>
                <a:lnTo>
                  <a:pt x="0" y="561694"/>
                </a:lnTo>
                <a:lnTo>
                  <a:pt x="20809"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8"/>
          <p:cNvSpPr/>
          <p:nvPr userDrawn="1"/>
        </p:nvSpPr>
        <p:spPr>
          <a:xfrm rot="21390170">
            <a:off x="-30668" y="-281778"/>
            <a:ext cx="9166066" cy="561862"/>
          </a:xfrm>
          <a:custGeom>
            <a:avLst/>
            <a:gdLst>
              <a:gd name="connsiteX0" fmla="*/ 0 w 10917358"/>
              <a:gd name="connsiteY0" fmla="*/ 0 h 1574499"/>
              <a:gd name="connsiteX1" fmla="*/ 10917358 w 10917358"/>
              <a:gd name="connsiteY1" fmla="*/ 0 h 1574499"/>
              <a:gd name="connsiteX2" fmla="*/ 10917358 w 10917358"/>
              <a:gd name="connsiteY2" fmla="*/ 1574499 h 1574499"/>
              <a:gd name="connsiteX3" fmla="*/ 0 w 10917358"/>
              <a:gd name="connsiteY3" fmla="*/ 1574499 h 1574499"/>
              <a:gd name="connsiteX4" fmla="*/ 0 w 10917358"/>
              <a:gd name="connsiteY4" fmla="*/ 0 h 1574499"/>
              <a:gd name="connsiteX0" fmla="*/ 1545984 w 10917358"/>
              <a:gd name="connsiteY0" fmla="*/ 0 h 1597196"/>
              <a:gd name="connsiteX1" fmla="*/ 10917358 w 10917358"/>
              <a:gd name="connsiteY1" fmla="*/ 22697 h 1597196"/>
              <a:gd name="connsiteX2" fmla="*/ 10917358 w 10917358"/>
              <a:gd name="connsiteY2" fmla="*/ 1597196 h 1597196"/>
              <a:gd name="connsiteX3" fmla="*/ 0 w 10917358"/>
              <a:gd name="connsiteY3" fmla="*/ 1597196 h 1597196"/>
              <a:gd name="connsiteX4" fmla="*/ 1545984 w 10917358"/>
              <a:gd name="connsiteY4" fmla="*/ 0 h 1597196"/>
              <a:gd name="connsiteX0" fmla="*/ 53712 w 9425086"/>
              <a:gd name="connsiteY0" fmla="*/ 0 h 1597196"/>
              <a:gd name="connsiteX1" fmla="*/ 9425086 w 9425086"/>
              <a:gd name="connsiteY1" fmla="*/ 22697 h 1597196"/>
              <a:gd name="connsiteX2" fmla="*/ 9425086 w 9425086"/>
              <a:gd name="connsiteY2" fmla="*/ 1597196 h 1597196"/>
              <a:gd name="connsiteX3" fmla="*/ 0 w 9425086"/>
              <a:gd name="connsiteY3" fmla="*/ 1581870 h 1597196"/>
              <a:gd name="connsiteX4" fmla="*/ 53712 w 9425086"/>
              <a:gd name="connsiteY4" fmla="*/ 0 h 1597196"/>
              <a:gd name="connsiteX0" fmla="*/ 432528 w 9425086"/>
              <a:gd name="connsiteY0" fmla="*/ 53716 h 1574499"/>
              <a:gd name="connsiteX1" fmla="*/ 9425086 w 9425086"/>
              <a:gd name="connsiteY1" fmla="*/ 0 h 1574499"/>
              <a:gd name="connsiteX2" fmla="*/ 9425086 w 9425086"/>
              <a:gd name="connsiteY2" fmla="*/ 1574499 h 1574499"/>
              <a:gd name="connsiteX3" fmla="*/ 0 w 9425086"/>
              <a:gd name="connsiteY3" fmla="*/ 1559173 h 1574499"/>
              <a:gd name="connsiteX4" fmla="*/ 432528 w 9425086"/>
              <a:gd name="connsiteY4" fmla="*/ 53716 h 1574499"/>
              <a:gd name="connsiteX0" fmla="*/ 34548 w 9425086"/>
              <a:gd name="connsiteY0" fmla="*/ 988110 h 1574499"/>
              <a:gd name="connsiteX1" fmla="*/ 9425086 w 9425086"/>
              <a:gd name="connsiteY1" fmla="*/ 0 h 1574499"/>
              <a:gd name="connsiteX2" fmla="*/ 9425086 w 9425086"/>
              <a:gd name="connsiteY2" fmla="*/ 1574499 h 1574499"/>
              <a:gd name="connsiteX3" fmla="*/ 0 w 9425086"/>
              <a:gd name="connsiteY3" fmla="*/ 1559173 h 1574499"/>
              <a:gd name="connsiteX4" fmla="*/ 34548 w 9425086"/>
              <a:gd name="connsiteY4" fmla="*/ 988110 h 1574499"/>
              <a:gd name="connsiteX0" fmla="*/ 34548 w 9425086"/>
              <a:gd name="connsiteY0" fmla="*/ 0 h 586389"/>
              <a:gd name="connsiteX1" fmla="*/ 9194786 w 9425086"/>
              <a:gd name="connsiteY1" fmla="*/ 340017 h 586389"/>
              <a:gd name="connsiteX2" fmla="*/ 9425086 w 9425086"/>
              <a:gd name="connsiteY2" fmla="*/ 586389 h 586389"/>
              <a:gd name="connsiteX3" fmla="*/ 0 w 9425086"/>
              <a:gd name="connsiteY3" fmla="*/ 571063 h 586389"/>
              <a:gd name="connsiteX4" fmla="*/ 34548 w 9425086"/>
              <a:gd name="connsiteY4" fmla="*/ 0 h 586389"/>
              <a:gd name="connsiteX0" fmla="*/ 34548 w 9194786"/>
              <a:gd name="connsiteY0" fmla="*/ 0 h 571063"/>
              <a:gd name="connsiteX1" fmla="*/ 9194786 w 9194786"/>
              <a:gd name="connsiteY1" fmla="*/ 340017 h 571063"/>
              <a:gd name="connsiteX2" fmla="*/ 9192253 w 9194786"/>
              <a:gd name="connsiteY2" fmla="*/ 561507 h 571063"/>
              <a:gd name="connsiteX3" fmla="*/ 0 w 9194786"/>
              <a:gd name="connsiteY3" fmla="*/ 571063 h 571063"/>
              <a:gd name="connsiteX4" fmla="*/ 34548 w 9194786"/>
              <a:gd name="connsiteY4" fmla="*/ 0 h 571063"/>
              <a:gd name="connsiteX0" fmla="*/ 34548 w 9192841"/>
              <a:gd name="connsiteY0" fmla="*/ 0 h 571063"/>
              <a:gd name="connsiteX1" fmla="*/ 9192841 w 9192841"/>
              <a:gd name="connsiteY1" fmla="*/ 371856 h 571063"/>
              <a:gd name="connsiteX2" fmla="*/ 9192253 w 9192841"/>
              <a:gd name="connsiteY2" fmla="*/ 561507 h 571063"/>
              <a:gd name="connsiteX3" fmla="*/ 0 w 9192841"/>
              <a:gd name="connsiteY3" fmla="*/ 571063 h 571063"/>
              <a:gd name="connsiteX4" fmla="*/ 34548 w 9192841"/>
              <a:gd name="connsiteY4" fmla="*/ 0 h 571063"/>
              <a:gd name="connsiteX0" fmla="*/ 21484 w 9179777"/>
              <a:gd name="connsiteY0" fmla="*/ 0 h 565499"/>
              <a:gd name="connsiteX1" fmla="*/ 9179777 w 9179777"/>
              <a:gd name="connsiteY1" fmla="*/ 371856 h 565499"/>
              <a:gd name="connsiteX2" fmla="*/ 9179189 w 9179777"/>
              <a:gd name="connsiteY2" fmla="*/ 561507 h 565499"/>
              <a:gd name="connsiteX3" fmla="*/ 0 w 9179777"/>
              <a:gd name="connsiteY3" fmla="*/ 565499 h 565499"/>
              <a:gd name="connsiteX4" fmla="*/ 21484 w 9179777"/>
              <a:gd name="connsiteY4" fmla="*/ 0 h 565499"/>
              <a:gd name="connsiteX0" fmla="*/ 34161 w 9179777"/>
              <a:gd name="connsiteY0" fmla="*/ 0 h 564724"/>
              <a:gd name="connsiteX1" fmla="*/ 9179777 w 9179777"/>
              <a:gd name="connsiteY1" fmla="*/ 371081 h 564724"/>
              <a:gd name="connsiteX2" fmla="*/ 9179189 w 9179777"/>
              <a:gd name="connsiteY2" fmla="*/ 560732 h 564724"/>
              <a:gd name="connsiteX3" fmla="*/ 0 w 9179777"/>
              <a:gd name="connsiteY3" fmla="*/ 564724 h 564724"/>
              <a:gd name="connsiteX4" fmla="*/ 34161 w 9179777"/>
              <a:gd name="connsiteY4" fmla="*/ 0 h 564724"/>
              <a:gd name="connsiteX0" fmla="*/ 34161 w 9205369"/>
              <a:gd name="connsiteY0" fmla="*/ 0 h 564724"/>
              <a:gd name="connsiteX1" fmla="*/ 9179777 w 9205369"/>
              <a:gd name="connsiteY1" fmla="*/ 371081 h 564724"/>
              <a:gd name="connsiteX2" fmla="*/ 9205350 w 9205369"/>
              <a:gd name="connsiteY2" fmla="*/ 548880 h 564724"/>
              <a:gd name="connsiteX3" fmla="*/ 0 w 9205369"/>
              <a:gd name="connsiteY3" fmla="*/ 564724 h 564724"/>
              <a:gd name="connsiteX4" fmla="*/ 34161 w 9205369"/>
              <a:gd name="connsiteY4" fmla="*/ 0 h 564724"/>
              <a:gd name="connsiteX0" fmla="*/ 34161 w 9179777"/>
              <a:gd name="connsiteY0" fmla="*/ 0 h 593248"/>
              <a:gd name="connsiteX1" fmla="*/ 9179777 w 9179777"/>
              <a:gd name="connsiteY1" fmla="*/ 371081 h 593248"/>
              <a:gd name="connsiteX2" fmla="*/ 9158211 w 9179777"/>
              <a:gd name="connsiteY2" fmla="*/ 593248 h 593248"/>
              <a:gd name="connsiteX3" fmla="*/ 0 w 9179777"/>
              <a:gd name="connsiteY3" fmla="*/ 564724 h 593248"/>
              <a:gd name="connsiteX4" fmla="*/ 34161 w 9179777"/>
              <a:gd name="connsiteY4" fmla="*/ 0 h 593248"/>
              <a:gd name="connsiteX0" fmla="*/ 34161 w 9168917"/>
              <a:gd name="connsiteY0" fmla="*/ 0 h 593248"/>
              <a:gd name="connsiteX1" fmla="*/ 9168917 w 9168917"/>
              <a:gd name="connsiteY1" fmla="*/ 560116 h 593248"/>
              <a:gd name="connsiteX2" fmla="*/ 9158211 w 9168917"/>
              <a:gd name="connsiteY2" fmla="*/ 593248 h 593248"/>
              <a:gd name="connsiteX3" fmla="*/ 0 w 9168917"/>
              <a:gd name="connsiteY3" fmla="*/ 564724 h 593248"/>
              <a:gd name="connsiteX4" fmla="*/ 34161 w 9168917"/>
              <a:gd name="connsiteY4" fmla="*/ 0 h 59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8917" h="593248">
                <a:moveTo>
                  <a:pt x="34161" y="0"/>
                </a:moveTo>
                <a:lnTo>
                  <a:pt x="9168917" y="560116"/>
                </a:lnTo>
                <a:cubicBezTo>
                  <a:pt x="9168073" y="633946"/>
                  <a:pt x="9159055" y="519418"/>
                  <a:pt x="9158211" y="593248"/>
                </a:cubicBezTo>
                <a:lnTo>
                  <a:pt x="0" y="564724"/>
                </a:lnTo>
                <a:lnTo>
                  <a:pt x="34161" y="0"/>
                </a:lnTo>
                <a:close/>
              </a:path>
            </a:pathLst>
          </a:custGeom>
          <a:solidFill>
            <a:srgbClr val="6E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9"/>
          <p:cNvSpPr/>
          <p:nvPr userDrawn="1"/>
        </p:nvSpPr>
        <p:spPr>
          <a:xfrm rot="252544">
            <a:off x="943987" y="-330265"/>
            <a:ext cx="8233453" cy="604376"/>
          </a:xfrm>
          <a:custGeom>
            <a:avLst/>
            <a:gdLst>
              <a:gd name="connsiteX0" fmla="*/ 0 w 12294602"/>
              <a:gd name="connsiteY0" fmla="*/ 0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0 w 12294602"/>
              <a:gd name="connsiteY4" fmla="*/ 0 h 1574499"/>
              <a:gd name="connsiteX0" fmla="*/ 2340752 w 12294602"/>
              <a:gd name="connsiteY0" fmla="*/ 1384285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2340752 w 12294602"/>
              <a:gd name="connsiteY4" fmla="*/ 1384285 h 1574499"/>
              <a:gd name="connsiteX0" fmla="*/ 315869 w 10269719"/>
              <a:gd name="connsiteY0" fmla="*/ 1384285 h 1574499"/>
              <a:gd name="connsiteX1" fmla="*/ 10269719 w 10269719"/>
              <a:gd name="connsiteY1" fmla="*/ 0 h 1574499"/>
              <a:gd name="connsiteX2" fmla="*/ 10269719 w 10269719"/>
              <a:gd name="connsiteY2" fmla="*/ 1574499 h 1574499"/>
              <a:gd name="connsiteX3" fmla="*/ 0 w 10269719"/>
              <a:gd name="connsiteY3" fmla="*/ 1564076 h 1574499"/>
              <a:gd name="connsiteX4" fmla="*/ 315869 w 10269719"/>
              <a:gd name="connsiteY4" fmla="*/ 1384285 h 1574499"/>
              <a:gd name="connsiteX0" fmla="*/ 315869 w 10269719"/>
              <a:gd name="connsiteY0" fmla="*/ 1384285 h 1575096"/>
              <a:gd name="connsiteX1" fmla="*/ 10269719 w 10269719"/>
              <a:gd name="connsiteY1" fmla="*/ 0 h 1575096"/>
              <a:gd name="connsiteX2" fmla="*/ 8233453 w 10269719"/>
              <a:gd name="connsiteY2" fmla="*/ 1575096 h 1575096"/>
              <a:gd name="connsiteX3" fmla="*/ 0 w 10269719"/>
              <a:gd name="connsiteY3" fmla="*/ 1564076 h 1575096"/>
              <a:gd name="connsiteX4" fmla="*/ 315869 w 10269719"/>
              <a:gd name="connsiteY4" fmla="*/ 1384285 h 1575096"/>
              <a:gd name="connsiteX0" fmla="*/ 315869 w 8233453"/>
              <a:gd name="connsiteY0" fmla="*/ 557822 h 748633"/>
              <a:gd name="connsiteX1" fmla="*/ 8166296 w 8233453"/>
              <a:gd name="connsiteY1" fmla="*/ 0 h 748633"/>
              <a:gd name="connsiteX2" fmla="*/ 8233453 w 8233453"/>
              <a:gd name="connsiteY2" fmla="*/ 748633 h 748633"/>
              <a:gd name="connsiteX3" fmla="*/ 0 w 8233453"/>
              <a:gd name="connsiteY3" fmla="*/ 737613 h 748633"/>
              <a:gd name="connsiteX4" fmla="*/ 315869 w 8233453"/>
              <a:gd name="connsiteY4" fmla="*/ 557822 h 748633"/>
              <a:gd name="connsiteX0" fmla="*/ 359386 w 8233453"/>
              <a:gd name="connsiteY0" fmla="*/ 714539 h 748633"/>
              <a:gd name="connsiteX1" fmla="*/ 8166296 w 8233453"/>
              <a:gd name="connsiteY1" fmla="*/ 0 h 748633"/>
              <a:gd name="connsiteX2" fmla="*/ 8233453 w 8233453"/>
              <a:gd name="connsiteY2" fmla="*/ 748633 h 748633"/>
              <a:gd name="connsiteX3" fmla="*/ 0 w 8233453"/>
              <a:gd name="connsiteY3" fmla="*/ 737613 h 748633"/>
              <a:gd name="connsiteX4" fmla="*/ 359386 w 8233453"/>
              <a:gd name="connsiteY4" fmla="*/ 714539 h 748633"/>
              <a:gd name="connsiteX0" fmla="*/ 359386 w 8233453"/>
              <a:gd name="connsiteY0" fmla="*/ 369576 h 403670"/>
              <a:gd name="connsiteX1" fmla="*/ 8064340 w 8233453"/>
              <a:gd name="connsiteY1" fmla="*/ 0 h 403670"/>
              <a:gd name="connsiteX2" fmla="*/ 8233453 w 8233453"/>
              <a:gd name="connsiteY2" fmla="*/ 403670 h 403670"/>
              <a:gd name="connsiteX3" fmla="*/ 0 w 8233453"/>
              <a:gd name="connsiteY3" fmla="*/ 392650 h 403670"/>
              <a:gd name="connsiteX4" fmla="*/ 359386 w 8233453"/>
              <a:gd name="connsiteY4" fmla="*/ 369576 h 403670"/>
              <a:gd name="connsiteX0" fmla="*/ 359386 w 8233453"/>
              <a:gd name="connsiteY0" fmla="*/ 544950 h 579044"/>
              <a:gd name="connsiteX1" fmla="*/ 8197879 w 8233453"/>
              <a:gd name="connsiteY1" fmla="*/ 0 h 579044"/>
              <a:gd name="connsiteX2" fmla="*/ 8233453 w 8233453"/>
              <a:gd name="connsiteY2" fmla="*/ 579044 h 579044"/>
              <a:gd name="connsiteX3" fmla="*/ 0 w 8233453"/>
              <a:gd name="connsiteY3" fmla="*/ 568024 h 579044"/>
              <a:gd name="connsiteX4" fmla="*/ 359386 w 8233453"/>
              <a:gd name="connsiteY4" fmla="*/ 544950 h 579044"/>
              <a:gd name="connsiteX0" fmla="*/ 359386 w 8233453"/>
              <a:gd name="connsiteY0" fmla="*/ 570282 h 604376"/>
              <a:gd name="connsiteX1" fmla="*/ 8196014 w 8233453"/>
              <a:gd name="connsiteY1" fmla="*/ 0 h 604376"/>
              <a:gd name="connsiteX2" fmla="*/ 8233453 w 8233453"/>
              <a:gd name="connsiteY2" fmla="*/ 604376 h 604376"/>
              <a:gd name="connsiteX3" fmla="*/ 0 w 8233453"/>
              <a:gd name="connsiteY3" fmla="*/ 593356 h 604376"/>
              <a:gd name="connsiteX4" fmla="*/ 359386 w 8233453"/>
              <a:gd name="connsiteY4" fmla="*/ 570282 h 60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453" h="604376">
                <a:moveTo>
                  <a:pt x="359386" y="570282"/>
                </a:moveTo>
                <a:lnTo>
                  <a:pt x="8196014" y="0"/>
                </a:lnTo>
                <a:lnTo>
                  <a:pt x="8233453" y="604376"/>
                </a:lnTo>
                <a:lnTo>
                  <a:pt x="0" y="593356"/>
                </a:lnTo>
                <a:lnTo>
                  <a:pt x="359386" y="570282"/>
                </a:lnTo>
                <a:close/>
              </a:path>
            </a:pathLst>
          </a:custGeom>
          <a:solidFill>
            <a:srgbClr val="DDB82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629842" y="2505075"/>
            <a:ext cx="3868340" cy="3293841"/>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293841"/>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74135" y="5583279"/>
            <a:ext cx="2126385" cy="1502646"/>
          </a:xfrm>
          <a:prstGeom prst="rect">
            <a:avLst/>
          </a:prstGeom>
        </p:spPr>
      </p:pic>
      <p:sp>
        <p:nvSpPr>
          <p:cNvPr id="14" name="Title 1"/>
          <p:cNvSpPr>
            <a:spLocks noGrp="1"/>
          </p:cNvSpPr>
          <p:nvPr>
            <p:ph type="title"/>
          </p:nvPr>
        </p:nvSpPr>
        <p:spPr>
          <a:xfrm>
            <a:off x="628650" y="601883"/>
            <a:ext cx="7886700" cy="926761"/>
          </a:xfrm>
        </p:spPr>
        <p:txBody>
          <a:bodyPr/>
          <a:lstStyle>
            <a:lvl1pPr>
              <a:defRPr/>
            </a:lvl1pPr>
          </a:lstStyle>
          <a:p>
            <a:r>
              <a:rPr lang="en-GB" b="1" dirty="0" smtClean="0"/>
              <a:t>Click to edit</a:t>
            </a:r>
            <a:endParaRPr lang="en-GB" b="1" dirty="0"/>
          </a:p>
        </p:txBody>
      </p:sp>
      <p:sp>
        <p:nvSpPr>
          <p:cNvPr id="16" name="Title 1"/>
          <p:cNvSpPr txBox="1">
            <a:spLocks/>
          </p:cNvSpPr>
          <p:nvPr userDrawn="1"/>
        </p:nvSpPr>
        <p:spPr>
          <a:xfrm>
            <a:off x="628649" y="6097409"/>
            <a:ext cx="7886700" cy="926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Arial" panose="020B0604020202020204" pitchFamily="34" charset="0"/>
              </a:defRPr>
            </a:lvl1pPr>
          </a:lstStyle>
          <a:p>
            <a:r>
              <a:rPr lang="en-GB" sz="1200" b="1" dirty="0" smtClean="0">
                <a:solidFill>
                  <a:schemeClr val="bg1"/>
                </a:solidFill>
              </a:rPr>
              <a:t>Andy Abrahams </a:t>
            </a:r>
            <a:r>
              <a:rPr lang="en-GB" sz="1200" b="0" dirty="0" smtClean="0">
                <a:solidFill>
                  <a:schemeClr val="bg1"/>
                </a:solidFill>
              </a:rPr>
              <a:t>– Elected Mayor        </a:t>
            </a:r>
            <a:r>
              <a:rPr lang="en-GB" sz="1200" b="1" dirty="0" smtClean="0">
                <a:solidFill>
                  <a:schemeClr val="bg1"/>
                </a:solidFill>
              </a:rPr>
              <a:t>Hayley</a:t>
            </a:r>
            <a:r>
              <a:rPr lang="en-GB" sz="1200" b="1" baseline="0" dirty="0" smtClean="0">
                <a:solidFill>
                  <a:schemeClr val="bg1"/>
                </a:solidFill>
              </a:rPr>
              <a:t> Barsby </a:t>
            </a:r>
            <a:r>
              <a:rPr lang="en-GB" sz="1200" b="0" baseline="0" dirty="0" smtClean="0">
                <a:solidFill>
                  <a:schemeClr val="bg1"/>
                </a:solidFill>
              </a:rPr>
              <a:t>– Chief </a:t>
            </a:r>
            <a:r>
              <a:rPr lang="en-GB" sz="1200" b="0" dirty="0" smtClean="0">
                <a:solidFill>
                  <a:schemeClr val="bg1"/>
                </a:solidFill>
              </a:rPr>
              <a:t>Executive Officer</a:t>
            </a:r>
            <a:endParaRPr lang="en-GB" sz="1200" b="0" dirty="0">
              <a:solidFill>
                <a:schemeClr val="bg1"/>
              </a:solidFill>
            </a:endParaRPr>
          </a:p>
        </p:txBody>
      </p:sp>
    </p:spTree>
    <p:extLst>
      <p:ext uri="{BB962C8B-B14F-4D97-AF65-F5344CB8AC3E}">
        <p14:creationId xmlns:p14="http://schemas.microsoft.com/office/powerpoint/2010/main" val="18845559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6"/>
          <p:cNvSpPr/>
          <p:nvPr userDrawn="1"/>
        </p:nvSpPr>
        <p:spPr>
          <a:xfrm rot="21390170">
            <a:off x="-6519" y="6012119"/>
            <a:ext cx="9190623" cy="1128784"/>
          </a:xfrm>
          <a:custGeom>
            <a:avLst/>
            <a:gdLst>
              <a:gd name="connsiteX0" fmla="*/ 0 w 9317141"/>
              <a:gd name="connsiteY0" fmla="*/ 0 h 1574499"/>
              <a:gd name="connsiteX1" fmla="*/ 9317141 w 9317141"/>
              <a:gd name="connsiteY1" fmla="*/ 0 h 1574499"/>
              <a:gd name="connsiteX2" fmla="*/ 9317141 w 9317141"/>
              <a:gd name="connsiteY2" fmla="*/ 1574499 h 1574499"/>
              <a:gd name="connsiteX3" fmla="*/ 0 w 9317141"/>
              <a:gd name="connsiteY3" fmla="*/ 1574499 h 1574499"/>
              <a:gd name="connsiteX4" fmla="*/ 0 w 9317141"/>
              <a:gd name="connsiteY4" fmla="*/ 0 h 1574499"/>
              <a:gd name="connsiteX0" fmla="*/ 107749 w 9317141"/>
              <a:gd name="connsiteY0" fmla="*/ 6585 h 1574499"/>
              <a:gd name="connsiteX1" fmla="*/ 9317141 w 9317141"/>
              <a:gd name="connsiteY1" fmla="*/ 0 h 1574499"/>
              <a:gd name="connsiteX2" fmla="*/ 9317141 w 9317141"/>
              <a:gd name="connsiteY2" fmla="*/ 1574499 h 1574499"/>
              <a:gd name="connsiteX3" fmla="*/ 0 w 9317141"/>
              <a:gd name="connsiteY3" fmla="*/ 1574499 h 1574499"/>
              <a:gd name="connsiteX4" fmla="*/ 107749 w 9317141"/>
              <a:gd name="connsiteY4" fmla="*/ 6585 h 1574499"/>
              <a:gd name="connsiteX0" fmla="*/ 0 w 9209392"/>
              <a:gd name="connsiteY0" fmla="*/ 6585 h 1574499"/>
              <a:gd name="connsiteX1" fmla="*/ 9209392 w 9209392"/>
              <a:gd name="connsiteY1" fmla="*/ 0 h 1574499"/>
              <a:gd name="connsiteX2" fmla="*/ 9209392 w 9209392"/>
              <a:gd name="connsiteY2" fmla="*/ 1574499 h 1574499"/>
              <a:gd name="connsiteX3" fmla="*/ 168490 w 9209392"/>
              <a:gd name="connsiteY3" fmla="*/ 1114243 h 1574499"/>
              <a:gd name="connsiteX4" fmla="*/ 0 w 9209392"/>
              <a:gd name="connsiteY4" fmla="*/ 6585 h 1574499"/>
              <a:gd name="connsiteX0" fmla="*/ 12922 w 9222314"/>
              <a:gd name="connsiteY0" fmla="*/ 6585 h 1574499"/>
              <a:gd name="connsiteX1" fmla="*/ 9222314 w 9222314"/>
              <a:gd name="connsiteY1" fmla="*/ 0 h 1574499"/>
              <a:gd name="connsiteX2" fmla="*/ 9222314 w 9222314"/>
              <a:gd name="connsiteY2" fmla="*/ 1574499 h 1574499"/>
              <a:gd name="connsiteX3" fmla="*/ 0 w 9222314"/>
              <a:gd name="connsiteY3" fmla="*/ 543314 h 1574499"/>
              <a:gd name="connsiteX4" fmla="*/ 12922 w 9222314"/>
              <a:gd name="connsiteY4" fmla="*/ 6585 h 1574499"/>
              <a:gd name="connsiteX0" fmla="*/ 12922 w 9222314"/>
              <a:gd name="connsiteY0" fmla="*/ 6585 h 985224"/>
              <a:gd name="connsiteX1" fmla="*/ 9222314 w 9222314"/>
              <a:gd name="connsiteY1" fmla="*/ 0 h 985224"/>
              <a:gd name="connsiteX2" fmla="*/ 8844807 w 9222314"/>
              <a:gd name="connsiteY2" fmla="*/ 985224 h 985224"/>
              <a:gd name="connsiteX3" fmla="*/ 0 w 9222314"/>
              <a:gd name="connsiteY3" fmla="*/ 543314 h 985224"/>
              <a:gd name="connsiteX4" fmla="*/ 12922 w 9222314"/>
              <a:gd name="connsiteY4" fmla="*/ 6585 h 985224"/>
              <a:gd name="connsiteX0" fmla="*/ 12922 w 9222314"/>
              <a:gd name="connsiteY0" fmla="*/ 6585 h 1104840"/>
              <a:gd name="connsiteX1" fmla="*/ 9222314 w 9222314"/>
              <a:gd name="connsiteY1" fmla="*/ 0 h 1104840"/>
              <a:gd name="connsiteX2" fmla="*/ 9136503 w 9222314"/>
              <a:gd name="connsiteY2" fmla="*/ 1104840 h 1104840"/>
              <a:gd name="connsiteX3" fmla="*/ 0 w 9222314"/>
              <a:gd name="connsiteY3" fmla="*/ 543314 h 1104840"/>
              <a:gd name="connsiteX4" fmla="*/ 12922 w 9222314"/>
              <a:gd name="connsiteY4" fmla="*/ 6585 h 1104840"/>
              <a:gd name="connsiteX0" fmla="*/ 12922 w 9209638"/>
              <a:gd name="connsiteY0" fmla="*/ 7359 h 1105614"/>
              <a:gd name="connsiteX1" fmla="*/ 9209638 w 9209638"/>
              <a:gd name="connsiteY1" fmla="*/ 0 h 1105614"/>
              <a:gd name="connsiteX2" fmla="*/ 9136503 w 9209638"/>
              <a:gd name="connsiteY2" fmla="*/ 1105614 h 1105614"/>
              <a:gd name="connsiteX3" fmla="*/ 0 w 9209638"/>
              <a:gd name="connsiteY3" fmla="*/ 544088 h 1105614"/>
              <a:gd name="connsiteX4" fmla="*/ 12922 w 9209638"/>
              <a:gd name="connsiteY4" fmla="*/ 7359 h 1105614"/>
              <a:gd name="connsiteX0" fmla="*/ 45387 w 9209638"/>
              <a:gd name="connsiteY0" fmla="*/ 0 h 1108995"/>
              <a:gd name="connsiteX1" fmla="*/ 9209638 w 9209638"/>
              <a:gd name="connsiteY1" fmla="*/ 3381 h 1108995"/>
              <a:gd name="connsiteX2" fmla="*/ 9136503 w 9209638"/>
              <a:gd name="connsiteY2" fmla="*/ 1108995 h 1108995"/>
              <a:gd name="connsiteX3" fmla="*/ 0 w 9209638"/>
              <a:gd name="connsiteY3" fmla="*/ 547469 h 1108995"/>
              <a:gd name="connsiteX4" fmla="*/ 45387 w 9209638"/>
              <a:gd name="connsiteY4" fmla="*/ 0 h 1108995"/>
              <a:gd name="connsiteX0" fmla="*/ 20809 w 9209638"/>
              <a:gd name="connsiteY0" fmla="*/ 0 h 1123220"/>
              <a:gd name="connsiteX1" fmla="*/ 9209638 w 9209638"/>
              <a:gd name="connsiteY1" fmla="*/ 17606 h 1123220"/>
              <a:gd name="connsiteX2" fmla="*/ 9136503 w 9209638"/>
              <a:gd name="connsiteY2" fmla="*/ 1123220 h 1123220"/>
              <a:gd name="connsiteX3" fmla="*/ 0 w 9209638"/>
              <a:gd name="connsiteY3" fmla="*/ 561694 h 1123220"/>
              <a:gd name="connsiteX4" fmla="*/ 20809 w 9209638"/>
              <a:gd name="connsiteY4" fmla="*/ 0 h 1123220"/>
              <a:gd name="connsiteX0" fmla="*/ 20809 w 9177947"/>
              <a:gd name="connsiteY0" fmla="*/ 0 h 1123220"/>
              <a:gd name="connsiteX1" fmla="*/ 9177947 w 9177947"/>
              <a:gd name="connsiteY1" fmla="*/ 15669 h 1123220"/>
              <a:gd name="connsiteX2" fmla="*/ 9136503 w 9177947"/>
              <a:gd name="connsiteY2" fmla="*/ 1123220 h 1123220"/>
              <a:gd name="connsiteX3" fmla="*/ 0 w 9177947"/>
              <a:gd name="connsiteY3" fmla="*/ 561694 h 1123220"/>
              <a:gd name="connsiteX4" fmla="*/ 20809 w 9177947"/>
              <a:gd name="connsiteY4" fmla="*/ 0 h 1123220"/>
              <a:gd name="connsiteX0" fmla="*/ 20809 w 9190623"/>
              <a:gd name="connsiteY0" fmla="*/ 0 h 1123220"/>
              <a:gd name="connsiteX1" fmla="*/ 9190623 w 9190623"/>
              <a:gd name="connsiteY1" fmla="*/ 16444 h 1123220"/>
              <a:gd name="connsiteX2" fmla="*/ 9136503 w 9190623"/>
              <a:gd name="connsiteY2" fmla="*/ 1123220 h 1123220"/>
              <a:gd name="connsiteX3" fmla="*/ 0 w 9190623"/>
              <a:gd name="connsiteY3" fmla="*/ 561694 h 1123220"/>
              <a:gd name="connsiteX4" fmla="*/ 20809 w 9190623"/>
              <a:gd name="connsiteY4" fmla="*/ 0 h 1123220"/>
              <a:gd name="connsiteX0" fmla="*/ 20809 w 9190623"/>
              <a:gd name="connsiteY0" fmla="*/ 0 h 1101107"/>
              <a:gd name="connsiteX1" fmla="*/ 9190623 w 9190623"/>
              <a:gd name="connsiteY1" fmla="*/ 16444 h 1101107"/>
              <a:gd name="connsiteX2" fmla="*/ 9086960 w 9190623"/>
              <a:gd name="connsiteY2" fmla="*/ 1101107 h 1101107"/>
              <a:gd name="connsiteX3" fmla="*/ 0 w 9190623"/>
              <a:gd name="connsiteY3" fmla="*/ 561694 h 1101107"/>
              <a:gd name="connsiteX4" fmla="*/ 20809 w 9190623"/>
              <a:gd name="connsiteY4" fmla="*/ 0 h 1101107"/>
              <a:gd name="connsiteX0" fmla="*/ 20809 w 9190623"/>
              <a:gd name="connsiteY0" fmla="*/ 0 h 1115720"/>
              <a:gd name="connsiteX1" fmla="*/ 9190623 w 9190623"/>
              <a:gd name="connsiteY1" fmla="*/ 16444 h 1115720"/>
              <a:gd name="connsiteX2" fmla="*/ 9117876 w 9190623"/>
              <a:gd name="connsiteY2" fmla="*/ 1115720 h 1115720"/>
              <a:gd name="connsiteX3" fmla="*/ 0 w 9190623"/>
              <a:gd name="connsiteY3" fmla="*/ 561694 h 1115720"/>
              <a:gd name="connsiteX4" fmla="*/ 20809 w 9190623"/>
              <a:gd name="connsiteY4" fmla="*/ 0 h 1115720"/>
              <a:gd name="connsiteX0" fmla="*/ 20809 w 9190623"/>
              <a:gd name="connsiteY0" fmla="*/ 0 h 1128784"/>
              <a:gd name="connsiteX1" fmla="*/ 9190623 w 9190623"/>
              <a:gd name="connsiteY1" fmla="*/ 16444 h 1128784"/>
              <a:gd name="connsiteX2" fmla="*/ 9123440 w 9190623"/>
              <a:gd name="connsiteY2" fmla="*/ 1128784 h 1128784"/>
              <a:gd name="connsiteX3" fmla="*/ 0 w 9190623"/>
              <a:gd name="connsiteY3" fmla="*/ 561694 h 1128784"/>
              <a:gd name="connsiteX4" fmla="*/ 20809 w 9190623"/>
              <a:gd name="connsiteY4" fmla="*/ 0 h 112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623" h="1128784">
                <a:moveTo>
                  <a:pt x="20809" y="0"/>
                </a:moveTo>
                <a:lnTo>
                  <a:pt x="9190623" y="16444"/>
                </a:lnTo>
                <a:lnTo>
                  <a:pt x="9123440" y="1128784"/>
                </a:lnTo>
                <a:lnTo>
                  <a:pt x="0" y="561694"/>
                </a:lnTo>
                <a:lnTo>
                  <a:pt x="20809"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8"/>
          <p:cNvSpPr/>
          <p:nvPr userDrawn="1"/>
        </p:nvSpPr>
        <p:spPr>
          <a:xfrm rot="21390170">
            <a:off x="-30668" y="-281778"/>
            <a:ext cx="9166066" cy="561862"/>
          </a:xfrm>
          <a:custGeom>
            <a:avLst/>
            <a:gdLst>
              <a:gd name="connsiteX0" fmla="*/ 0 w 10917358"/>
              <a:gd name="connsiteY0" fmla="*/ 0 h 1574499"/>
              <a:gd name="connsiteX1" fmla="*/ 10917358 w 10917358"/>
              <a:gd name="connsiteY1" fmla="*/ 0 h 1574499"/>
              <a:gd name="connsiteX2" fmla="*/ 10917358 w 10917358"/>
              <a:gd name="connsiteY2" fmla="*/ 1574499 h 1574499"/>
              <a:gd name="connsiteX3" fmla="*/ 0 w 10917358"/>
              <a:gd name="connsiteY3" fmla="*/ 1574499 h 1574499"/>
              <a:gd name="connsiteX4" fmla="*/ 0 w 10917358"/>
              <a:gd name="connsiteY4" fmla="*/ 0 h 1574499"/>
              <a:gd name="connsiteX0" fmla="*/ 1545984 w 10917358"/>
              <a:gd name="connsiteY0" fmla="*/ 0 h 1597196"/>
              <a:gd name="connsiteX1" fmla="*/ 10917358 w 10917358"/>
              <a:gd name="connsiteY1" fmla="*/ 22697 h 1597196"/>
              <a:gd name="connsiteX2" fmla="*/ 10917358 w 10917358"/>
              <a:gd name="connsiteY2" fmla="*/ 1597196 h 1597196"/>
              <a:gd name="connsiteX3" fmla="*/ 0 w 10917358"/>
              <a:gd name="connsiteY3" fmla="*/ 1597196 h 1597196"/>
              <a:gd name="connsiteX4" fmla="*/ 1545984 w 10917358"/>
              <a:gd name="connsiteY4" fmla="*/ 0 h 1597196"/>
              <a:gd name="connsiteX0" fmla="*/ 53712 w 9425086"/>
              <a:gd name="connsiteY0" fmla="*/ 0 h 1597196"/>
              <a:gd name="connsiteX1" fmla="*/ 9425086 w 9425086"/>
              <a:gd name="connsiteY1" fmla="*/ 22697 h 1597196"/>
              <a:gd name="connsiteX2" fmla="*/ 9425086 w 9425086"/>
              <a:gd name="connsiteY2" fmla="*/ 1597196 h 1597196"/>
              <a:gd name="connsiteX3" fmla="*/ 0 w 9425086"/>
              <a:gd name="connsiteY3" fmla="*/ 1581870 h 1597196"/>
              <a:gd name="connsiteX4" fmla="*/ 53712 w 9425086"/>
              <a:gd name="connsiteY4" fmla="*/ 0 h 1597196"/>
              <a:gd name="connsiteX0" fmla="*/ 432528 w 9425086"/>
              <a:gd name="connsiteY0" fmla="*/ 53716 h 1574499"/>
              <a:gd name="connsiteX1" fmla="*/ 9425086 w 9425086"/>
              <a:gd name="connsiteY1" fmla="*/ 0 h 1574499"/>
              <a:gd name="connsiteX2" fmla="*/ 9425086 w 9425086"/>
              <a:gd name="connsiteY2" fmla="*/ 1574499 h 1574499"/>
              <a:gd name="connsiteX3" fmla="*/ 0 w 9425086"/>
              <a:gd name="connsiteY3" fmla="*/ 1559173 h 1574499"/>
              <a:gd name="connsiteX4" fmla="*/ 432528 w 9425086"/>
              <a:gd name="connsiteY4" fmla="*/ 53716 h 1574499"/>
              <a:gd name="connsiteX0" fmla="*/ 34548 w 9425086"/>
              <a:gd name="connsiteY0" fmla="*/ 988110 h 1574499"/>
              <a:gd name="connsiteX1" fmla="*/ 9425086 w 9425086"/>
              <a:gd name="connsiteY1" fmla="*/ 0 h 1574499"/>
              <a:gd name="connsiteX2" fmla="*/ 9425086 w 9425086"/>
              <a:gd name="connsiteY2" fmla="*/ 1574499 h 1574499"/>
              <a:gd name="connsiteX3" fmla="*/ 0 w 9425086"/>
              <a:gd name="connsiteY3" fmla="*/ 1559173 h 1574499"/>
              <a:gd name="connsiteX4" fmla="*/ 34548 w 9425086"/>
              <a:gd name="connsiteY4" fmla="*/ 988110 h 1574499"/>
              <a:gd name="connsiteX0" fmla="*/ 34548 w 9425086"/>
              <a:gd name="connsiteY0" fmla="*/ 0 h 586389"/>
              <a:gd name="connsiteX1" fmla="*/ 9194786 w 9425086"/>
              <a:gd name="connsiteY1" fmla="*/ 340017 h 586389"/>
              <a:gd name="connsiteX2" fmla="*/ 9425086 w 9425086"/>
              <a:gd name="connsiteY2" fmla="*/ 586389 h 586389"/>
              <a:gd name="connsiteX3" fmla="*/ 0 w 9425086"/>
              <a:gd name="connsiteY3" fmla="*/ 571063 h 586389"/>
              <a:gd name="connsiteX4" fmla="*/ 34548 w 9425086"/>
              <a:gd name="connsiteY4" fmla="*/ 0 h 586389"/>
              <a:gd name="connsiteX0" fmla="*/ 34548 w 9194786"/>
              <a:gd name="connsiteY0" fmla="*/ 0 h 571063"/>
              <a:gd name="connsiteX1" fmla="*/ 9194786 w 9194786"/>
              <a:gd name="connsiteY1" fmla="*/ 340017 h 571063"/>
              <a:gd name="connsiteX2" fmla="*/ 9192253 w 9194786"/>
              <a:gd name="connsiteY2" fmla="*/ 561507 h 571063"/>
              <a:gd name="connsiteX3" fmla="*/ 0 w 9194786"/>
              <a:gd name="connsiteY3" fmla="*/ 571063 h 571063"/>
              <a:gd name="connsiteX4" fmla="*/ 34548 w 9194786"/>
              <a:gd name="connsiteY4" fmla="*/ 0 h 571063"/>
              <a:gd name="connsiteX0" fmla="*/ 34548 w 9192841"/>
              <a:gd name="connsiteY0" fmla="*/ 0 h 571063"/>
              <a:gd name="connsiteX1" fmla="*/ 9192841 w 9192841"/>
              <a:gd name="connsiteY1" fmla="*/ 371856 h 571063"/>
              <a:gd name="connsiteX2" fmla="*/ 9192253 w 9192841"/>
              <a:gd name="connsiteY2" fmla="*/ 561507 h 571063"/>
              <a:gd name="connsiteX3" fmla="*/ 0 w 9192841"/>
              <a:gd name="connsiteY3" fmla="*/ 571063 h 571063"/>
              <a:gd name="connsiteX4" fmla="*/ 34548 w 9192841"/>
              <a:gd name="connsiteY4" fmla="*/ 0 h 571063"/>
              <a:gd name="connsiteX0" fmla="*/ 21484 w 9179777"/>
              <a:gd name="connsiteY0" fmla="*/ 0 h 565499"/>
              <a:gd name="connsiteX1" fmla="*/ 9179777 w 9179777"/>
              <a:gd name="connsiteY1" fmla="*/ 371856 h 565499"/>
              <a:gd name="connsiteX2" fmla="*/ 9179189 w 9179777"/>
              <a:gd name="connsiteY2" fmla="*/ 561507 h 565499"/>
              <a:gd name="connsiteX3" fmla="*/ 0 w 9179777"/>
              <a:gd name="connsiteY3" fmla="*/ 565499 h 565499"/>
              <a:gd name="connsiteX4" fmla="*/ 21484 w 9179777"/>
              <a:gd name="connsiteY4" fmla="*/ 0 h 565499"/>
              <a:gd name="connsiteX0" fmla="*/ 34161 w 9179777"/>
              <a:gd name="connsiteY0" fmla="*/ 0 h 564724"/>
              <a:gd name="connsiteX1" fmla="*/ 9179777 w 9179777"/>
              <a:gd name="connsiteY1" fmla="*/ 371081 h 564724"/>
              <a:gd name="connsiteX2" fmla="*/ 9179189 w 9179777"/>
              <a:gd name="connsiteY2" fmla="*/ 560732 h 564724"/>
              <a:gd name="connsiteX3" fmla="*/ 0 w 9179777"/>
              <a:gd name="connsiteY3" fmla="*/ 564724 h 564724"/>
              <a:gd name="connsiteX4" fmla="*/ 34161 w 9179777"/>
              <a:gd name="connsiteY4" fmla="*/ 0 h 564724"/>
              <a:gd name="connsiteX0" fmla="*/ 34161 w 9205369"/>
              <a:gd name="connsiteY0" fmla="*/ 0 h 564724"/>
              <a:gd name="connsiteX1" fmla="*/ 9179777 w 9205369"/>
              <a:gd name="connsiteY1" fmla="*/ 371081 h 564724"/>
              <a:gd name="connsiteX2" fmla="*/ 9205350 w 9205369"/>
              <a:gd name="connsiteY2" fmla="*/ 548880 h 564724"/>
              <a:gd name="connsiteX3" fmla="*/ 0 w 9205369"/>
              <a:gd name="connsiteY3" fmla="*/ 564724 h 564724"/>
              <a:gd name="connsiteX4" fmla="*/ 34161 w 9205369"/>
              <a:gd name="connsiteY4" fmla="*/ 0 h 564724"/>
              <a:gd name="connsiteX0" fmla="*/ 34161 w 9179777"/>
              <a:gd name="connsiteY0" fmla="*/ 0 h 593248"/>
              <a:gd name="connsiteX1" fmla="*/ 9179777 w 9179777"/>
              <a:gd name="connsiteY1" fmla="*/ 371081 h 593248"/>
              <a:gd name="connsiteX2" fmla="*/ 9158211 w 9179777"/>
              <a:gd name="connsiteY2" fmla="*/ 593248 h 593248"/>
              <a:gd name="connsiteX3" fmla="*/ 0 w 9179777"/>
              <a:gd name="connsiteY3" fmla="*/ 564724 h 593248"/>
              <a:gd name="connsiteX4" fmla="*/ 34161 w 9179777"/>
              <a:gd name="connsiteY4" fmla="*/ 0 h 593248"/>
              <a:gd name="connsiteX0" fmla="*/ 34161 w 9168917"/>
              <a:gd name="connsiteY0" fmla="*/ 0 h 593248"/>
              <a:gd name="connsiteX1" fmla="*/ 9168917 w 9168917"/>
              <a:gd name="connsiteY1" fmla="*/ 560116 h 593248"/>
              <a:gd name="connsiteX2" fmla="*/ 9158211 w 9168917"/>
              <a:gd name="connsiteY2" fmla="*/ 593248 h 593248"/>
              <a:gd name="connsiteX3" fmla="*/ 0 w 9168917"/>
              <a:gd name="connsiteY3" fmla="*/ 564724 h 593248"/>
              <a:gd name="connsiteX4" fmla="*/ 34161 w 9168917"/>
              <a:gd name="connsiteY4" fmla="*/ 0 h 59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8917" h="593248">
                <a:moveTo>
                  <a:pt x="34161" y="0"/>
                </a:moveTo>
                <a:lnTo>
                  <a:pt x="9168917" y="560116"/>
                </a:lnTo>
                <a:cubicBezTo>
                  <a:pt x="9168073" y="633946"/>
                  <a:pt x="9159055" y="519418"/>
                  <a:pt x="9158211" y="593248"/>
                </a:cubicBezTo>
                <a:lnTo>
                  <a:pt x="0" y="564724"/>
                </a:lnTo>
                <a:lnTo>
                  <a:pt x="34161" y="0"/>
                </a:lnTo>
                <a:close/>
              </a:path>
            </a:pathLst>
          </a:custGeom>
          <a:solidFill>
            <a:srgbClr val="6E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9"/>
          <p:cNvSpPr/>
          <p:nvPr userDrawn="1"/>
        </p:nvSpPr>
        <p:spPr>
          <a:xfrm rot="252544">
            <a:off x="943987" y="-330265"/>
            <a:ext cx="8233453" cy="604376"/>
          </a:xfrm>
          <a:custGeom>
            <a:avLst/>
            <a:gdLst>
              <a:gd name="connsiteX0" fmla="*/ 0 w 12294602"/>
              <a:gd name="connsiteY0" fmla="*/ 0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0 w 12294602"/>
              <a:gd name="connsiteY4" fmla="*/ 0 h 1574499"/>
              <a:gd name="connsiteX0" fmla="*/ 2340752 w 12294602"/>
              <a:gd name="connsiteY0" fmla="*/ 1384285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2340752 w 12294602"/>
              <a:gd name="connsiteY4" fmla="*/ 1384285 h 1574499"/>
              <a:gd name="connsiteX0" fmla="*/ 315869 w 10269719"/>
              <a:gd name="connsiteY0" fmla="*/ 1384285 h 1574499"/>
              <a:gd name="connsiteX1" fmla="*/ 10269719 w 10269719"/>
              <a:gd name="connsiteY1" fmla="*/ 0 h 1574499"/>
              <a:gd name="connsiteX2" fmla="*/ 10269719 w 10269719"/>
              <a:gd name="connsiteY2" fmla="*/ 1574499 h 1574499"/>
              <a:gd name="connsiteX3" fmla="*/ 0 w 10269719"/>
              <a:gd name="connsiteY3" fmla="*/ 1564076 h 1574499"/>
              <a:gd name="connsiteX4" fmla="*/ 315869 w 10269719"/>
              <a:gd name="connsiteY4" fmla="*/ 1384285 h 1574499"/>
              <a:gd name="connsiteX0" fmla="*/ 315869 w 10269719"/>
              <a:gd name="connsiteY0" fmla="*/ 1384285 h 1575096"/>
              <a:gd name="connsiteX1" fmla="*/ 10269719 w 10269719"/>
              <a:gd name="connsiteY1" fmla="*/ 0 h 1575096"/>
              <a:gd name="connsiteX2" fmla="*/ 8233453 w 10269719"/>
              <a:gd name="connsiteY2" fmla="*/ 1575096 h 1575096"/>
              <a:gd name="connsiteX3" fmla="*/ 0 w 10269719"/>
              <a:gd name="connsiteY3" fmla="*/ 1564076 h 1575096"/>
              <a:gd name="connsiteX4" fmla="*/ 315869 w 10269719"/>
              <a:gd name="connsiteY4" fmla="*/ 1384285 h 1575096"/>
              <a:gd name="connsiteX0" fmla="*/ 315869 w 8233453"/>
              <a:gd name="connsiteY0" fmla="*/ 557822 h 748633"/>
              <a:gd name="connsiteX1" fmla="*/ 8166296 w 8233453"/>
              <a:gd name="connsiteY1" fmla="*/ 0 h 748633"/>
              <a:gd name="connsiteX2" fmla="*/ 8233453 w 8233453"/>
              <a:gd name="connsiteY2" fmla="*/ 748633 h 748633"/>
              <a:gd name="connsiteX3" fmla="*/ 0 w 8233453"/>
              <a:gd name="connsiteY3" fmla="*/ 737613 h 748633"/>
              <a:gd name="connsiteX4" fmla="*/ 315869 w 8233453"/>
              <a:gd name="connsiteY4" fmla="*/ 557822 h 748633"/>
              <a:gd name="connsiteX0" fmla="*/ 359386 w 8233453"/>
              <a:gd name="connsiteY0" fmla="*/ 714539 h 748633"/>
              <a:gd name="connsiteX1" fmla="*/ 8166296 w 8233453"/>
              <a:gd name="connsiteY1" fmla="*/ 0 h 748633"/>
              <a:gd name="connsiteX2" fmla="*/ 8233453 w 8233453"/>
              <a:gd name="connsiteY2" fmla="*/ 748633 h 748633"/>
              <a:gd name="connsiteX3" fmla="*/ 0 w 8233453"/>
              <a:gd name="connsiteY3" fmla="*/ 737613 h 748633"/>
              <a:gd name="connsiteX4" fmla="*/ 359386 w 8233453"/>
              <a:gd name="connsiteY4" fmla="*/ 714539 h 748633"/>
              <a:gd name="connsiteX0" fmla="*/ 359386 w 8233453"/>
              <a:gd name="connsiteY0" fmla="*/ 369576 h 403670"/>
              <a:gd name="connsiteX1" fmla="*/ 8064340 w 8233453"/>
              <a:gd name="connsiteY1" fmla="*/ 0 h 403670"/>
              <a:gd name="connsiteX2" fmla="*/ 8233453 w 8233453"/>
              <a:gd name="connsiteY2" fmla="*/ 403670 h 403670"/>
              <a:gd name="connsiteX3" fmla="*/ 0 w 8233453"/>
              <a:gd name="connsiteY3" fmla="*/ 392650 h 403670"/>
              <a:gd name="connsiteX4" fmla="*/ 359386 w 8233453"/>
              <a:gd name="connsiteY4" fmla="*/ 369576 h 403670"/>
              <a:gd name="connsiteX0" fmla="*/ 359386 w 8233453"/>
              <a:gd name="connsiteY0" fmla="*/ 544950 h 579044"/>
              <a:gd name="connsiteX1" fmla="*/ 8197879 w 8233453"/>
              <a:gd name="connsiteY1" fmla="*/ 0 h 579044"/>
              <a:gd name="connsiteX2" fmla="*/ 8233453 w 8233453"/>
              <a:gd name="connsiteY2" fmla="*/ 579044 h 579044"/>
              <a:gd name="connsiteX3" fmla="*/ 0 w 8233453"/>
              <a:gd name="connsiteY3" fmla="*/ 568024 h 579044"/>
              <a:gd name="connsiteX4" fmla="*/ 359386 w 8233453"/>
              <a:gd name="connsiteY4" fmla="*/ 544950 h 579044"/>
              <a:gd name="connsiteX0" fmla="*/ 359386 w 8233453"/>
              <a:gd name="connsiteY0" fmla="*/ 570282 h 604376"/>
              <a:gd name="connsiteX1" fmla="*/ 8196014 w 8233453"/>
              <a:gd name="connsiteY1" fmla="*/ 0 h 604376"/>
              <a:gd name="connsiteX2" fmla="*/ 8233453 w 8233453"/>
              <a:gd name="connsiteY2" fmla="*/ 604376 h 604376"/>
              <a:gd name="connsiteX3" fmla="*/ 0 w 8233453"/>
              <a:gd name="connsiteY3" fmla="*/ 593356 h 604376"/>
              <a:gd name="connsiteX4" fmla="*/ 359386 w 8233453"/>
              <a:gd name="connsiteY4" fmla="*/ 570282 h 60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453" h="604376">
                <a:moveTo>
                  <a:pt x="359386" y="570282"/>
                </a:moveTo>
                <a:lnTo>
                  <a:pt x="8196014" y="0"/>
                </a:lnTo>
                <a:lnTo>
                  <a:pt x="8233453" y="604376"/>
                </a:lnTo>
                <a:lnTo>
                  <a:pt x="0" y="593356"/>
                </a:lnTo>
                <a:lnTo>
                  <a:pt x="359386" y="570282"/>
                </a:lnTo>
                <a:close/>
              </a:path>
            </a:pathLst>
          </a:custGeom>
          <a:solidFill>
            <a:srgbClr val="DDB82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74135" y="5583279"/>
            <a:ext cx="2126385" cy="1502646"/>
          </a:xfrm>
          <a:prstGeom prst="rect">
            <a:avLst/>
          </a:prstGeom>
        </p:spPr>
      </p:pic>
      <p:sp>
        <p:nvSpPr>
          <p:cNvPr id="10" name="Title 1"/>
          <p:cNvSpPr>
            <a:spLocks noGrp="1"/>
          </p:cNvSpPr>
          <p:nvPr>
            <p:ph type="title"/>
          </p:nvPr>
        </p:nvSpPr>
        <p:spPr>
          <a:xfrm>
            <a:off x="628650" y="601883"/>
            <a:ext cx="7886700" cy="926761"/>
          </a:xfrm>
        </p:spPr>
        <p:txBody>
          <a:bodyPr/>
          <a:lstStyle>
            <a:lvl1pPr>
              <a:defRPr/>
            </a:lvl1pPr>
          </a:lstStyle>
          <a:p>
            <a:r>
              <a:rPr lang="en-GB" b="1" dirty="0" smtClean="0"/>
              <a:t>Click to edit</a:t>
            </a:r>
            <a:endParaRPr lang="en-GB" b="1" dirty="0"/>
          </a:p>
        </p:txBody>
      </p:sp>
      <p:sp>
        <p:nvSpPr>
          <p:cNvPr id="12" name="Title 1"/>
          <p:cNvSpPr txBox="1">
            <a:spLocks/>
          </p:cNvSpPr>
          <p:nvPr userDrawn="1"/>
        </p:nvSpPr>
        <p:spPr>
          <a:xfrm>
            <a:off x="628649" y="6097409"/>
            <a:ext cx="7886700" cy="926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Arial" panose="020B0604020202020204" pitchFamily="34" charset="0"/>
              </a:defRPr>
            </a:lvl1pPr>
          </a:lstStyle>
          <a:p>
            <a:r>
              <a:rPr lang="en-GB" sz="1200" b="1" dirty="0" smtClean="0">
                <a:solidFill>
                  <a:schemeClr val="bg1"/>
                </a:solidFill>
              </a:rPr>
              <a:t>Andy Abrahams </a:t>
            </a:r>
            <a:r>
              <a:rPr lang="en-GB" sz="1200" b="0" dirty="0" smtClean="0">
                <a:solidFill>
                  <a:schemeClr val="bg1"/>
                </a:solidFill>
              </a:rPr>
              <a:t>– Elected Mayor        </a:t>
            </a:r>
            <a:r>
              <a:rPr lang="en-GB" sz="1200" b="1" dirty="0" smtClean="0">
                <a:solidFill>
                  <a:schemeClr val="bg1"/>
                </a:solidFill>
              </a:rPr>
              <a:t>Hayley</a:t>
            </a:r>
            <a:r>
              <a:rPr lang="en-GB" sz="1200" b="1" baseline="0" dirty="0" smtClean="0">
                <a:solidFill>
                  <a:schemeClr val="bg1"/>
                </a:solidFill>
              </a:rPr>
              <a:t> Barsby </a:t>
            </a:r>
            <a:r>
              <a:rPr lang="en-GB" sz="1200" b="0" baseline="0" dirty="0" smtClean="0">
                <a:solidFill>
                  <a:schemeClr val="bg1"/>
                </a:solidFill>
              </a:rPr>
              <a:t>– Chief </a:t>
            </a:r>
            <a:r>
              <a:rPr lang="en-GB" sz="1200" b="0" dirty="0" smtClean="0">
                <a:solidFill>
                  <a:schemeClr val="bg1"/>
                </a:solidFill>
              </a:rPr>
              <a:t>Executive Officer</a:t>
            </a:r>
            <a:endParaRPr lang="en-GB" sz="1200" b="0" dirty="0">
              <a:solidFill>
                <a:schemeClr val="bg1"/>
              </a:solidFill>
            </a:endParaRPr>
          </a:p>
        </p:txBody>
      </p:sp>
    </p:spTree>
    <p:extLst>
      <p:ext uri="{BB962C8B-B14F-4D97-AF65-F5344CB8AC3E}">
        <p14:creationId xmlns:p14="http://schemas.microsoft.com/office/powerpoint/2010/main" val="34658050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6"/>
          <p:cNvSpPr/>
          <p:nvPr userDrawn="1"/>
        </p:nvSpPr>
        <p:spPr>
          <a:xfrm rot="21390170">
            <a:off x="-6519" y="6012119"/>
            <a:ext cx="9190623" cy="1128784"/>
          </a:xfrm>
          <a:custGeom>
            <a:avLst/>
            <a:gdLst>
              <a:gd name="connsiteX0" fmla="*/ 0 w 9317141"/>
              <a:gd name="connsiteY0" fmla="*/ 0 h 1574499"/>
              <a:gd name="connsiteX1" fmla="*/ 9317141 w 9317141"/>
              <a:gd name="connsiteY1" fmla="*/ 0 h 1574499"/>
              <a:gd name="connsiteX2" fmla="*/ 9317141 w 9317141"/>
              <a:gd name="connsiteY2" fmla="*/ 1574499 h 1574499"/>
              <a:gd name="connsiteX3" fmla="*/ 0 w 9317141"/>
              <a:gd name="connsiteY3" fmla="*/ 1574499 h 1574499"/>
              <a:gd name="connsiteX4" fmla="*/ 0 w 9317141"/>
              <a:gd name="connsiteY4" fmla="*/ 0 h 1574499"/>
              <a:gd name="connsiteX0" fmla="*/ 107749 w 9317141"/>
              <a:gd name="connsiteY0" fmla="*/ 6585 h 1574499"/>
              <a:gd name="connsiteX1" fmla="*/ 9317141 w 9317141"/>
              <a:gd name="connsiteY1" fmla="*/ 0 h 1574499"/>
              <a:gd name="connsiteX2" fmla="*/ 9317141 w 9317141"/>
              <a:gd name="connsiteY2" fmla="*/ 1574499 h 1574499"/>
              <a:gd name="connsiteX3" fmla="*/ 0 w 9317141"/>
              <a:gd name="connsiteY3" fmla="*/ 1574499 h 1574499"/>
              <a:gd name="connsiteX4" fmla="*/ 107749 w 9317141"/>
              <a:gd name="connsiteY4" fmla="*/ 6585 h 1574499"/>
              <a:gd name="connsiteX0" fmla="*/ 0 w 9209392"/>
              <a:gd name="connsiteY0" fmla="*/ 6585 h 1574499"/>
              <a:gd name="connsiteX1" fmla="*/ 9209392 w 9209392"/>
              <a:gd name="connsiteY1" fmla="*/ 0 h 1574499"/>
              <a:gd name="connsiteX2" fmla="*/ 9209392 w 9209392"/>
              <a:gd name="connsiteY2" fmla="*/ 1574499 h 1574499"/>
              <a:gd name="connsiteX3" fmla="*/ 168490 w 9209392"/>
              <a:gd name="connsiteY3" fmla="*/ 1114243 h 1574499"/>
              <a:gd name="connsiteX4" fmla="*/ 0 w 9209392"/>
              <a:gd name="connsiteY4" fmla="*/ 6585 h 1574499"/>
              <a:gd name="connsiteX0" fmla="*/ 12922 w 9222314"/>
              <a:gd name="connsiteY0" fmla="*/ 6585 h 1574499"/>
              <a:gd name="connsiteX1" fmla="*/ 9222314 w 9222314"/>
              <a:gd name="connsiteY1" fmla="*/ 0 h 1574499"/>
              <a:gd name="connsiteX2" fmla="*/ 9222314 w 9222314"/>
              <a:gd name="connsiteY2" fmla="*/ 1574499 h 1574499"/>
              <a:gd name="connsiteX3" fmla="*/ 0 w 9222314"/>
              <a:gd name="connsiteY3" fmla="*/ 543314 h 1574499"/>
              <a:gd name="connsiteX4" fmla="*/ 12922 w 9222314"/>
              <a:gd name="connsiteY4" fmla="*/ 6585 h 1574499"/>
              <a:gd name="connsiteX0" fmla="*/ 12922 w 9222314"/>
              <a:gd name="connsiteY0" fmla="*/ 6585 h 985224"/>
              <a:gd name="connsiteX1" fmla="*/ 9222314 w 9222314"/>
              <a:gd name="connsiteY1" fmla="*/ 0 h 985224"/>
              <a:gd name="connsiteX2" fmla="*/ 8844807 w 9222314"/>
              <a:gd name="connsiteY2" fmla="*/ 985224 h 985224"/>
              <a:gd name="connsiteX3" fmla="*/ 0 w 9222314"/>
              <a:gd name="connsiteY3" fmla="*/ 543314 h 985224"/>
              <a:gd name="connsiteX4" fmla="*/ 12922 w 9222314"/>
              <a:gd name="connsiteY4" fmla="*/ 6585 h 985224"/>
              <a:gd name="connsiteX0" fmla="*/ 12922 w 9222314"/>
              <a:gd name="connsiteY0" fmla="*/ 6585 h 1104840"/>
              <a:gd name="connsiteX1" fmla="*/ 9222314 w 9222314"/>
              <a:gd name="connsiteY1" fmla="*/ 0 h 1104840"/>
              <a:gd name="connsiteX2" fmla="*/ 9136503 w 9222314"/>
              <a:gd name="connsiteY2" fmla="*/ 1104840 h 1104840"/>
              <a:gd name="connsiteX3" fmla="*/ 0 w 9222314"/>
              <a:gd name="connsiteY3" fmla="*/ 543314 h 1104840"/>
              <a:gd name="connsiteX4" fmla="*/ 12922 w 9222314"/>
              <a:gd name="connsiteY4" fmla="*/ 6585 h 1104840"/>
              <a:gd name="connsiteX0" fmla="*/ 12922 w 9209638"/>
              <a:gd name="connsiteY0" fmla="*/ 7359 h 1105614"/>
              <a:gd name="connsiteX1" fmla="*/ 9209638 w 9209638"/>
              <a:gd name="connsiteY1" fmla="*/ 0 h 1105614"/>
              <a:gd name="connsiteX2" fmla="*/ 9136503 w 9209638"/>
              <a:gd name="connsiteY2" fmla="*/ 1105614 h 1105614"/>
              <a:gd name="connsiteX3" fmla="*/ 0 w 9209638"/>
              <a:gd name="connsiteY3" fmla="*/ 544088 h 1105614"/>
              <a:gd name="connsiteX4" fmla="*/ 12922 w 9209638"/>
              <a:gd name="connsiteY4" fmla="*/ 7359 h 1105614"/>
              <a:gd name="connsiteX0" fmla="*/ 45387 w 9209638"/>
              <a:gd name="connsiteY0" fmla="*/ 0 h 1108995"/>
              <a:gd name="connsiteX1" fmla="*/ 9209638 w 9209638"/>
              <a:gd name="connsiteY1" fmla="*/ 3381 h 1108995"/>
              <a:gd name="connsiteX2" fmla="*/ 9136503 w 9209638"/>
              <a:gd name="connsiteY2" fmla="*/ 1108995 h 1108995"/>
              <a:gd name="connsiteX3" fmla="*/ 0 w 9209638"/>
              <a:gd name="connsiteY3" fmla="*/ 547469 h 1108995"/>
              <a:gd name="connsiteX4" fmla="*/ 45387 w 9209638"/>
              <a:gd name="connsiteY4" fmla="*/ 0 h 1108995"/>
              <a:gd name="connsiteX0" fmla="*/ 20809 w 9209638"/>
              <a:gd name="connsiteY0" fmla="*/ 0 h 1123220"/>
              <a:gd name="connsiteX1" fmla="*/ 9209638 w 9209638"/>
              <a:gd name="connsiteY1" fmla="*/ 17606 h 1123220"/>
              <a:gd name="connsiteX2" fmla="*/ 9136503 w 9209638"/>
              <a:gd name="connsiteY2" fmla="*/ 1123220 h 1123220"/>
              <a:gd name="connsiteX3" fmla="*/ 0 w 9209638"/>
              <a:gd name="connsiteY3" fmla="*/ 561694 h 1123220"/>
              <a:gd name="connsiteX4" fmla="*/ 20809 w 9209638"/>
              <a:gd name="connsiteY4" fmla="*/ 0 h 1123220"/>
              <a:gd name="connsiteX0" fmla="*/ 20809 w 9177947"/>
              <a:gd name="connsiteY0" fmla="*/ 0 h 1123220"/>
              <a:gd name="connsiteX1" fmla="*/ 9177947 w 9177947"/>
              <a:gd name="connsiteY1" fmla="*/ 15669 h 1123220"/>
              <a:gd name="connsiteX2" fmla="*/ 9136503 w 9177947"/>
              <a:gd name="connsiteY2" fmla="*/ 1123220 h 1123220"/>
              <a:gd name="connsiteX3" fmla="*/ 0 w 9177947"/>
              <a:gd name="connsiteY3" fmla="*/ 561694 h 1123220"/>
              <a:gd name="connsiteX4" fmla="*/ 20809 w 9177947"/>
              <a:gd name="connsiteY4" fmla="*/ 0 h 1123220"/>
              <a:gd name="connsiteX0" fmla="*/ 20809 w 9190623"/>
              <a:gd name="connsiteY0" fmla="*/ 0 h 1123220"/>
              <a:gd name="connsiteX1" fmla="*/ 9190623 w 9190623"/>
              <a:gd name="connsiteY1" fmla="*/ 16444 h 1123220"/>
              <a:gd name="connsiteX2" fmla="*/ 9136503 w 9190623"/>
              <a:gd name="connsiteY2" fmla="*/ 1123220 h 1123220"/>
              <a:gd name="connsiteX3" fmla="*/ 0 w 9190623"/>
              <a:gd name="connsiteY3" fmla="*/ 561694 h 1123220"/>
              <a:gd name="connsiteX4" fmla="*/ 20809 w 9190623"/>
              <a:gd name="connsiteY4" fmla="*/ 0 h 1123220"/>
              <a:gd name="connsiteX0" fmla="*/ 20809 w 9190623"/>
              <a:gd name="connsiteY0" fmla="*/ 0 h 1101107"/>
              <a:gd name="connsiteX1" fmla="*/ 9190623 w 9190623"/>
              <a:gd name="connsiteY1" fmla="*/ 16444 h 1101107"/>
              <a:gd name="connsiteX2" fmla="*/ 9086960 w 9190623"/>
              <a:gd name="connsiteY2" fmla="*/ 1101107 h 1101107"/>
              <a:gd name="connsiteX3" fmla="*/ 0 w 9190623"/>
              <a:gd name="connsiteY3" fmla="*/ 561694 h 1101107"/>
              <a:gd name="connsiteX4" fmla="*/ 20809 w 9190623"/>
              <a:gd name="connsiteY4" fmla="*/ 0 h 1101107"/>
              <a:gd name="connsiteX0" fmla="*/ 20809 w 9190623"/>
              <a:gd name="connsiteY0" fmla="*/ 0 h 1115720"/>
              <a:gd name="connsiteX1" fmla="*/ 9190623 w 9190623"/>
              <a:gd name="connsiteY1" fmla="*/ 16444 h 1115720"/>
              <a:gd name="connsiteX2" fmla="*/ 9117876 w 9190623"/>
              <a:gd name="connsiteY2" fmla="*/ 1115720 h 1115720"/>
              <a:gd name="connsiteX3" fmla="*/ 0 w 9190623"/>
              <a:gd name="connsiteY3" fmla="*/ 561694 h 1115720"/>
              <a:gd name="connsiteX4" fmla="*/ 20809 w 9190623"/>
              <a:gd name="connsiteY4" fmla="*/ 0 h 1115720"/>
              <a:gd name="connsiteX0" fmla="*/ 20809 w 9190623"/>
              <a:gd name="connsiteY0" fmla="*/ 0 h 1128784"/>
              <a:gd name="connsiteX1" fmla="*/ 9190623 w 9190623"/>
              <a:gd name="connsiteY1" fmla="*/ 16444 h 1128784"/>
              <a:gd name="connsiteX2" fmla="*/ 9123440 w 9190623"/>
              <a:gd name="connsiteY2" fmla="*/ 1128784 h 1128784"/>
              <a:gd name="connsiteX3" fmla="*/ 0 w 9190623"/>
              <a:gd name="connsiteY3" fmla="*/ 561694 h 1128784"/>
              <a:gd name="connsiteX4" fmla="*/ 20809 w 9190623"/>
              <a:gd name="connsiteY4" fmla="*/ 0 h 112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623" h="1128784">
                <a:moveTo>
                  <a:pt x="20809" y="0"/>
                </a:moveTo>
                <a:lnTo>
                  <a:pt x="9190623" y="16444"/>
                </a:lnTo>
                <a:lnTo>
                  <a:pt x="9123440" y="1128784"/>
                </a:lnTo>
                <a:lnTo>
                  <a:pt x="0" y="561694"/>
                </a:lnTo>
                <a:lnTo>
                  <a:pt x="20809"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8"/>
          <p:cNvSpPr/>
          <p:nvPr userDrawn="1"/>
        </p:nvSpPr>
        <p:spPr>
          <a:xfrm rot="21390170">
            <a:off x="-30668" y="-281778"/>
            <a:ext cx="9166066" cy="561862"/>
          </a:xfrm>
          <a:custGeom>
            <a:avLst/>
            <a:gdLst>
              <a:gd name="connsiteX0" fmla="*/ 0 w 10917358"/>
              <a:gd name="connsiteY0" fmla="*/ 0 h 1574499"/>
              <a:gd name="connsiteX1" fmla="*/ 10917358 w 10917358"/>
              <a:gd name="connsiteY1" fmla="*/ 0 h 1574499"/>
              <a:gd name="connsiteX2" fmla="*/ 10917358 w 10917358"/>
              <a:gd name="connsiteY2" fmla="*/ 1574499 h 1574499"/>
              <a:gd name="connsiteX3" fmla="*/ 0 w 10917358"/>
              <a:gd name="connsiteY3" fmla="*/ 1574499 h 1574499"/>
              <a:gd name="connsiteX4" fmla="*/ 0 w 10917358"/>
              <a:gd name="connsiteY4" fmla="*/ 0 h 1574499"/>
              <a:gd name="connsiteX0" fmla="*/ 1545984 w 10917358"/>
              <a:gd name="connsiteY0" fmla="*/ 0 h 1597196"/>
              <a:gd name="connsiteX1" fmla="*/ 10917358 w 10917358"/>
              <a:gd name="connsiteY1" fmla="*/ 22697 h 1597196"/>
              <a:gd name="connsiteX2" fmla="*/ 10917358 w 10917358"/>
              <a:gd name="connsiteY2" fmla="*/ 1597196 h 1597196"/>
              <a:gd name="connsiteX3" fmla="*/ 0 w 10917358"/>
              <a:gd name="connsiteY3" fmla="*/ 1597196 h 1597196"/>
              <a:gd name="connsiteX4" fmla="*/ 1545984 w 10917358"/>
              <a:gd name="connsiteY4" fmla="*/ 0 h 1597196"/>
              <a:gd name="connsiteX0" fmla="*/ 53712 w 9425086"/>
              <a:gd name="connsiteY0" fmla="*/ 0 h 1597196"/>
              <a:gd name="connsiteX1" fmla="*/ 9425086 w 9425086"/>
              <a:gd name="connsiteY1" fmla="*/ 22697 h 1597196"/>
              <a:gd name="connsiteX2" fmla="*/ 9425086 w 9425086"/>
              <a:gd name="connsiteY2" fmla="*/ 1597196 h 1597196"/>
              <a:gd name="connsiteX3" fmla="*/ 0 w 9425086"/>
              <a:gd name="connsiteY3" fmla="*/ 1581870 h 1597196"/>
              <a:gd name="connsiteX4" fmla="*/ 53712 w 9425086"/>
              <a:gd name="connsiteY4" fmla="*/ 0 h 1597196"/>
              <a:gd name="connsiteX0" fmla="*/ 432528 w 9425086"/>
              <a:gd name="connsiteY0" fmla="*/ 53716 h 1574499"/>
              <a:gd name="connsiteX1" fmla="*/ 9425086 w 9425086"/>
              <a:gd name="connsiteY1" fmla="*/ 0 h 1574499"/>
              <a:gd name="connsiteX2" fmla="*/ 9425086 w 9425086"/>
              <a:gd name="connsiteY2" fmla="*/ 1574499 h 1574499"/>
              <a:gd name="connsiteX3" fmla="*/ 0 w 9425086"/>
              <a:gd name="connsiteY3" fmla="*/ 1559173 h 1574499"/>
              <a:gd name="connsiteX4" fmla="*/ 432528 w 9425086"/>
              <a:gd name="connsiteY4" fmla="*/ 53716 h 1574499"/>
              <a:gd name="connsiteX0" fmla="*/ 34548 w 9425086"/>
              <a:gd name="connsiteY0" fmla="*/ 988110 h 1574499"/>
              <a:gd name="connsiteX1" fmla="*/ 9425086 w 9425086"/>
              <a:gd name="connsiteY1" fmla="*/ 0 h 1574499"/>
              <a:gd name="connsiteX2" fmla="*/ 9425086 w 9425086"/>
              <a:gd name="connsiteY2" fmla="*/ 1574499 h 1574499"/>
              <a:gd name="connsiteX3" fmla="*/ 0 w 9425086"/>
              <a:gd name="connsiteY3" fmla="*/ 1559173 h 1574499"/>
              <a:gd name="connsiteX4" fmla="*/ 34548 w 9425086"/>
              <a:gd name="connsiteY4" fmla="*/ 988110 h 1574499"/>
              <a:gd name="connsiteX0" fmla="*/ 34548 w 9425086"/>
              <a:gd name="connsiteY0" fmla="*/ 0 h 586389"/>
              <a:gd name="connsiteX1" fmla="*/ 9194786 w 9425086"/>
              <a:gd name="connsiteY1" fmla="*/ 340017 h 586389"/>
              <a:gd name="connsiteX2" fmla="*/ 9425086 w 9425086"/>
              <a:gd name="connsiteY2" fmla="*/ 586389 h 586389"/>
              <a:gd name="connsiteX3" fmla="*/ 0 w 9425086"/>
              <a:gd name="connsiteY3" fmla="*/ 571063 h 586389"/>
              <a:gd name="connsiteX4" fmla="*/ 34548 w 9425086"/>
              <a:gd name="connsiteY4" fmla="*/ 0 h 586389"/>
              <a:gd name="connsiteX0" fmla="*/ 34548 w 9194786"/>
              <a:gd name="connsiteY0" fmla="*/ 0 h 571063"/>
              <a:gd name="connsiteX1" fmla="*/ 9194786 w 9194786"/>
              <a:gd name="connsiteY1" fmla="*/ 340017 h 571063"/>
              <a:gd name="connsiteX2" fmla="*/ 9192253 w 9194786"/>
              <a:gd name="connsiteY2" fmla="*/ 561507 h 571063"/>
              <a:gd name="connsiteX3" fmla="*/ 0 w 9194786"/>
              <a:gd name="connsiteY3" fmla="*/ 571063 h 571063"/>
              <a:gd name="connsiteX4" fmla="*/ 34548 w 9194786"/>
              <a:gd name="connsiteY4" fmla="*/ 0 h 571063"/>
              <a:gd name="connsiteX0" fmla="*/ 34548 w 9192841"/>
              <a:gd name="connsiteY0" fmla="*/ 0 h 571063"/>
              <a:gd name="connsiteX1" fmla="*/ 9192841 w 9192841"/>
              <a:gd name="connsiteY1" fmla="*/ 371856 h 571063"/>
              <a:gd name="connsiteX2" fmla="*/ 9192253 w 9192841"/>
              <a:gd name="connsiteY2" fmla="*/ 561507 h 571063"/>
              <a:gd name="connsiteX3" fmla="*/ 0 w 9192841"/>
              <a:gd name="connsiteY3" fmla="*/ 571063 h 571063"/>
              <a:gd name="connsiteX4" fmla="*/ 34548 w 9192841"/>
              <a:gd name="connsiteY4" fmla="*/ 0 h 571063"/>
              <a:gd name="connsiteX0" fmla="*/ 21484 w 9179777"/>
              <a:gd name="connsiteY0" fmla="*/ 0 h 565499"/>
              <a:gd name="connsiteX1" fmla="*/ 9179777 w 9179777"/>
              <a:gd name="connsiteY1" fmla="*/ 371856 h 565499"/>
              <a:gd name="connsiteX2" fmla="*/ 9179189 w 9179777"/>
              <a:gd name="connsiteY2" fmla="*/ 561507 h 565499"/>
              <a:gd name="connsiteX3" fmla="*/ 0 w 9179777"/>
              <a:gd name="connsiteY3" fmla="*/ 565499 h 565499"/>
              <a:gd name="connsiteX4" fmla="*/ 21484 w 9179777"/>
              <a:gd name="connsiteY4" fmla="*/ 0 h 565499"/>
              <a:gd name="connsiteX0" fmla="*/ 34161 w 9179777"/>
              <a:gd name="connsiteY0" fmla="*/ 0 h 564724"/>
              <a:gd name="connsiteX1" fmla="*/ 9179777 w 9179777"/>
              <a:gd name="connsiteY1" fmla="*/ 371081 h 564724"/>
              <a:gd name="connsiteX2" fmla="*/ 9179189 w 9179777"/>
              <a:gd name="connsiteY2" fmla="*/ 560732 h 564724"/>
              <a:gd name="connsiteX3" fmla="*/ 0 w 9179777"/>
              <a:gd name="connsiteY3" fmla="*/ 564724 h 564724"/>
              <a:gd name="connsiteX4" fmla="*/ 34161 w 9179777"/>
              <a:gd name="connsiteY4" fmla="*/ 0 h 564724"/>
              <a:gd name="connsiteX0" fmla="*/ 34161 w 9205369"/>
              <a:gd name="connsiteY0" fmla="*/ 0 h 564724"/>
              <a:gd name="connsiteX1" fmla="*/ 9179777 w 9205369"/>
              <a:gd name="connsiteY1" fmla="*/ 371081 h 564724"/>
              <a:gd name="connsiteX2" fmla="*/ 9205350 w 9205369"/>
              <a:gd name="connsiteY2" fmla="*/ 548880 h 564724"/>
              <a:gd name="connsiteX3" fmla="*/ 0 w 9205369"/>
              <a:gd name="connsiteY3" fmla="*/ 564724 h 564724"/>
              <a:gd name="connsiteX4" fmla="*/ 34161 w 9205369"/>
              <a:gd name="connsiteY4" fmla="*/ 0 h 564724"/>
              <a:gd name="connsiteX0" fmla="*/ 34161 w 9179777"/>
              <a:gd name="connsiteY0" fmla="*/ 0 h 593248"/>
              <a:gd name="connsiteX1" fmla="*/ 9179777 w 9179777"/>
              <a:gd name="connsiteY1" fmla="*/ 371081 h 593248"/>
              <a:gd name="connsiteX2" fmla="*/ 9158211 w 9179777"/>
              <a:gd name="connsiteY2" fmla="*/ 593248 h 593248"/>
              <a:gd name="connsiteX3" fmla="*/ 0 w 9179777"/>
              <a:gd name="connsiteY3" fmla="*/ 564724 h 593248"/>
              <a:gd name="connsiteX4" fmla="*/ 34161 w 9179777"/>
              <a:gd name="connsiteY4" fmla="*/ 0 h 593248"/>
              <a:gd name="connsiteX0" fmla="*/ 34161 w 9168917"/>
              <a:gd name="connsiteY0" fmla="*/ 0 h 593248"/>
              <a:gd name="connsiteX1" fmla="*/ 9168917 w 9168917"/>
              <a:gd name="connsiteY1" fmla="*/ 560116 h 593248"/>
              <a:gd name="connsiteX2" fmla="*/ 9158211 w 9168917"/>
              <a:gd name="connsiteY2" fmla="*/ 593248 h 593248"/>
              <a:gd name="connsiteX3" fmla="*/ 0 w 9168917"/>
              <a:gd name="connsiteY3" fmla="*/ 564724 h 593248"/>
              <a:gd name="connsiteX4" fmla="*/ 34161 w 9168917"/>
              <a:gd name="connsiteY4" fmla="*/ 0 h 59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8917" h="593248">
                <a:moveTo>
                  <a:pt x="34161" y="0"/>
                </a:moveTo>
                <a:lnTo>
                  <a:pt x="9168917" y="560116"/>
                </a:lnTo>
                <a:cubicBezTo>
                  <a:pt x="9168073" y="633946"/>
                  <a:pt x="9159055" y="519418"/>
                  <a:pt x="9158211" y="593248"/>
                </a:cubicBezTo>
                <a:lnTo>
                  <a:pt x="0" y="564724"/>
                </a:lnTo>
                <a:lnTo>
                  <a:pt x="34161" y="0"/>
                </a:lnTo>
                <a:close/>
              </a:path>
            </a:pathLst>
          </a:custGeom>
          <a:solidFill>
            <a:srgbClr val="6E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9"/>
          <p:cNvSpPr/>
          <p:nvPr userDrawn="1"/>
        </p:nvSpPr>
        <p:spPr>
          <a:xfrm rot="252544">
            <a:off x="943987" y="-330265"/>
            <a:ext cx="8233453" cy="604376"/>
          </a:xfrm>
          <a:custGeom>
            <a:avLst/>
            <a:gdLst>
              <a:gd name="connsiteX0" fmla="*/ 0 w 12294602"/>
              <a:gd name="connsiteY0" fmla="*/ 0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0 w 12294602"/>
              <a:gd name="connsiteY4" fmla="*/ 0 h 1574499"/>
              <a:gd name="connsiteX0" fmla="*/ 2340752 w 12294602"/>
              <a:gd name="connsiteY0" fmla="*/ 1384285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2340752 w 12294602"/>
              <a:gd name="connsiteY4" fmla="*/ 1384285 h 1574499"/>
              <a:gd name="connsiteX0" fmla="*/ 315869 w 10269719"/>
              <a:gd name="connsiteY0" fmla="*/ 1384285 h 1574499"/>
              <a:gd name="connsiteX1" fmla="*/ 10269719 w 10269719"/>
              <a:gd name="connsiteY1" fmla="*/ 0 h 1574499"/>
              <a:gd name="connsiteX2" fmla="*/ 10269719 w 10269719"/>
              <a:gd name="connsiteY2" fmla="*/ 1574499 h 1574499"/>
              <a:gd name="connsiteX3" fmla="*/ 0 w 10269719"/>
              <a:gd name="connsiteY3" fmla="*/ 1564076 h 1574499"/>
              <a:gd name="connsiteX4" fmla="*/ 315869 w 10269719"/>
              <a:gd name="connsiteY4" fmla="*/ 1384285 h 1574499"/>
              <a:gd name="connsiteX0" fmla="*/ 315869 w 10269719"/>
              <a:gd name="connsiteY0" fmla="*/ 1384285 h 1575096"/>
              <a:gd name="connsiteX1" fmla="*/ 10269719 w 10269719"/>
              <a:gd name="connsiteY1" fmla="*/ 0 h 1575096"/>
              <a:gd name="connsiteX2" fmla="*/ 8233453 w 10269719"/>
              <a:gd name="connsiteY2" fmla="*/ 1575096 h 1575096"/>
              <a:gd name="connsiteX3" fmla="*/ 0 w 10269719"/>
              <a:gd name="connsiteY3" fmla="*/ 1564076 h 1575096"/>
              <a:gd name="connsiteX4" fmla="*/ 315869 w 10269719"/>
              <a:gd name="connsiteY4" fmla="*/ 1384285 h 1575096"/>
              <a:gd name="connsiteX0" fmla="*/ 315869 w 8233453"/>
              <a:gd name="connsiteY0" fmla="*/ 557822 h 748633"/>
              <a:gd name="connsiteX1" fmla="*/ 8166296 w 8233453"/>
              <a:gd name="connsiteY1" fmla="*/ 0 h 748633"/>
              <a:gd name="connsiteX2" fmla="*/ 8233453 w 8233453"/>
              <a:gd name="connsiteY2" fmla="*/ 748633 h 748633"/>
              <a:gd name="connsiteX3" fmla="*/ 0 w 8233453"/>
              <a:gd name="connsiteY3" fmla="*/ 737613 h 748633"/>
              <a:gd name="connsiteX4" fmla="*/ 315869 w 8233453"/>
              <a:gd name="connsiteY4" fmla="*/ 557822 h 748633"/>
              <a:gd name="connsiteX0" fmla="*/ 359386 w 8233453"/>
              <a:gd name="connsiteY0" fmla="*/ 714539 h 748633"/>
              <a:gd name="connsiteX1" fmla="*/ 8166296 w 8233453"/>
              <a:gd name="connsiteY1" fmla="*/ 0 h 748633"/>
              <a:gd name="connsiteX2" fmla="*/ 8233453 w 8233453"/>
              <a:gd name="connsiteY2" fmla="*/ 748633 h 748633"/>
              <a:gd name="connsiteX3" fmla="*/ 0 w 8233453"/>
              <a:gd name="connsiteY3" fmla="*/ 737613 h 748633"/>
              <a:gd name="connsiteX4" fmla="*/ 359386 w 8233453"/>
              <a:gd name="connsiteY4" fmla="*/ 714539 h 748633"/>
              <a:gd name="connsiteX0" fmla="*/ 359386 w 8233453"/>
              <a:gd name="connsiteY0" fmla="*/ 369576 h 403670"/>
              <a:gd name="connsiteX1" fmla="*/ 8064340 w 8233453"/>
              <a:gd name="connsiteY1" fmla="*/ 0 h 403670"/>
              <a:gd name="connsiteX2" fmla="*/ 8233453 w 8233453"/>
              <a:gd name="connsiteY2" fmla="*/ 403670 h 403670"/>
              <a:gd name="connsiteX3" fmla="*/ 0 w 8233453"/>
              <a:gd name="connsiteY3" fmla="*/ 392650 h 403670"/>
              <a:gd name="connsiteX4" fmla="*/ 359386 w 8233453"/>
              <a:gd name="connsiteY4" fmla="*/ 369576 h 403670"/>
              <a:gd name="connsiteX0" fmla="*/ 359386 w 8233453"/>
              <a:gd name="connsiteY0" fmla="*/ 544950 h 579044"/>
              <a:gd name="connsiteX1" fmla="*/ 8197879 w 8233453"/>
              <a:gd name="connsiteY1" fmla="*/ 0 h 579044"/>
              <a:gd name="connsiteX2" fmla="*/ 8233453 w 8233453"/>
              <a:gd name="connsiteY2" fmla="*/ 579044 h 579044"/>
              <a:gd name="connsiteX3" fmla="*/ 0 w 8233453"/>
              <a:gd name="connsiteY3" fmla="*/ 568024 h 579044"/>
              <a:gd name="connsiteX4" fmla="*/ 359386 w 8233453"/>
              <a:gd name="connsiteY4" fmla="*/ 544950 h 579044"/>
              <a:gd name="connsiteX0" fmla="*/ 359386 w 8233453"/>
              <a:gd name="connsiteY0" fmla="*/ 570282 h 604376"/>
              <a:gd name="connsiteX1" fmla="*/ 8196014 w 8233453"/>
              <a:gd name="connsiteY1" fmla="*/ 0 h 604376"/>
              <a:gd name="connsiteX2" fmla="*/ 8233453 w 8233453"/>
              <a:gd name="connsiteY2" fmla="*/ 604376 h 604376"/>
              <a:gd name="connsiteX3" fmla="*/ 0 w 8233453"/>
              <a:gd name="connsiteY3" fmla="*/ 593356 h 604376"/>
              <a:gd name="connsiteX4" fmla="*/ 359386 w 8233453"/>
              <a:gd name="connsiteY4" fmla="*/ 570282 h 60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453" h="604376">
                <a:moveTo>
                  <a:pt x="359386" y="570282"/>
                </a:moveTo>
                <a:lnTo>
                  <a:pt x="8196014" y="0"/>
                </a:lnTo>
                <a:lnTo>
                  <a:pt x="8233453" y="604376"/>
                </a:lnTo>
                <a:lnTo>
                  <a:pt x="0" y="593356"/>
                </a:lnTo>
                <a:lnTo>
                  <a:pt x="359386" y="570282"/>
                </a:lnTo>
                <a:close/>
              </a:path>
            </a:pathLst>
          </a:custGeom>
          <a:solidFill>
            <a:srgbClr val="DDB82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74135" y="5583279"/>
            <a:ext cx="2126385" cy="1502646"/>
          </a:xfrm>
          <a:prstGeom prst="rect">
            <a:avLst/>
          </a:prstGeom>
        </p:spPr>
      </p:pic>
      <p:sp>
        <p:nvSpPr>
          <p:cNvPr id="10" name="Title 1"/>
          <p:cNvSpPr txBox="1">
            <a:spLocks/>
          </p:cNvSpPr>
          <p:nvPr userDrawn="1"/>
        </p:nvSpPr>
        <p:spPr>
          <a:xfrm>
            <a:off x="628649" y="6097409"/>
            <a:ext cx="7886700" cy="926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Arial" panose="020B0604020202020204" pitchFamily="34" charset="0"/>
              </a:defRPr>
            </a:lvl1pPr>
          </a:lstStyle>
          <a:p>
            <a:r>
              <a:rPr lang="en-GB" sz="1200" b="1" dirty="0" smtClean="0">
                <a:solidFill>
                  <a:schemeClr val="bg1"/>
                </a:solidFill>
              </a:rPr>
              <a:t>Andy Abrahams </a:t>
            </a:r>
            <a:r>
              <a:rPr lang="en-GB" sz="1200" b="0" dirty="0" smtClean="0">
                <a:solidFill>
                  <a:schemeClr val="bg1"/>
                </a:solidFill>
              </a:rPr>
              <a:t>– Elected Mayor        </a:t>
            </a:r>
            <a:r>
              <a:rPr lang="en-GB" sz="1200" b="1" dirty="0" smtClean="0">
                <a:solidFill>
                  <a:schemeClr val="bg1"/>
                </a:solidFill>
              </a:rPr>
              <a:t>Hayley</a:t>
            </a:r>
            <a:r>
              <a:rPr lang="en-GB" sz="1200" b="1" baseline="0" dirty="0" smtClean="0">
                <a:solidFill>
                  <a:schemeClr val="bg1"/>
                </a:solidFill>
              </a:rPr>
              <a:t> Barsby </a:t>
            </a:r>
            <a:r>
              <a:rPr lang="en-GB" sz="1200" b="0" baseline="0" dirty="0" smtClean="0">
                <a:solidFill>
                  <a:schemeClr val="bg1"/>
                </a:solidFill>
              </a:rPr>
              <a:t>– Chief </a:t>
            </a:r>
            <a:r>
              <a:rPr lang="en-GB" sz="1200" b="0" dirty="0" smtClean="0">
                <a:solidFill>
                  <a:schemeClr val="bg1"/>
                </a:solidFill>
              </a:rPr>
              <a:t>Executive Officer</a:t>
            </a:r>
            <a:endParaRPr lang="en-GB" sz="1200" b="0" dirty="0">
              <a:solidFill>
                <a:schemeClr val="bg1"/>
              </a:solidFill>
            </a:endParaRPr>
          </a:p>
        </p:txBody>
      </p:sp>
    </p:spTree>
    <p:extLst>
      <p:ext uri="{BB962C8B-B14F-4D97-AF65-F5344CB8AC3E}">
        <p14:creationId xmlns:p14="http://schemas.microsoft.com/office/powerpoint/2010/main" val="29473933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6"/>
          <p:cNvSpPr/>
          <p:nvPr userDrawn="1"/>
        </p:nvSpPr>
        <p:spPr>
          <a:xfrm rot="21390170">
            <a:off x="-6519" y="6012119"/>
            <a:ext cx="9190623" cy="1128784"/>
          </a:xfrm>
          <a:custGeom>
            <a:avLst/>
            <a:gdLst>
              <a:gd name="connsiteX0" fmla="*/ 0 w 9317141"/>
              <a:gd name="connsiteY0" fmla="*/ 0 h 1574499"/>
              <a:gd name="connsiteX1" fmla="*/ 9317141 w 9317141"/>
              <a:gd name="connsiteY1" fmla="*/ 0 h 1574499"/>
              <a:gd name="connsiteX2" fmla="*/ 9317141 w 9317141"/>
              <a:gd name="connsiteY2" fmla="*/ 1574499 h 1574499"/>
              <a:gd name="connsiteX3" fmla="*/ 0 w 9317141"/>
              <a:gd name="connsiteY3" fmla="*/ 1574499 h 1574499"/>
              <a:gd name="connsiteX4" fmla="*/ 0 w 9317141"/>
              <a:gd name="connsiteY4" fmla="*/ 0 h 1574499"/>
              <a:gd name="connsiteX0" fmla="*/ 107749 w 9317141"/>
              <a:gd name="connsiteY0" fmla="*/ 6585 h 1574499"/>
              <a:gd name="connsiteX1" fmla="*/ 9317141 w 9317141"/>
              <a:gd name="connsiteY1" fmla="*/ 0 h 1574499"/>
              <a:gd name="connsiteX2" fmla="*/ 9317141 w 9317141"/>
              <a:gd name="connsiteY2" fmla="*/ 1574499 h 1574499"/>
              <a:gd name="connsiteX3" fmla="*/ 0 w 9317141"/>
              <a:gd name="connsiteY3" fmla="*/ 1574499 h 1574499"/>
              <a:gd name="connsiteX4" fmla="*/ 107749 w 9317141"/>
              <a:gd name="connsiteY4" fmla="*/ 6585 h 1574499"/>
              <a:gd name="connsiteX0" fmla="*/ 0 w 9209392"/>
              <a:gd name="connsiteY0" fmla="*/ 6585 h 1574499"/>
              <a:gd name="connsiteX1" fmla="*/ 9209392 w 9209392"/>
              <a:gd name="connsiteY1" fmla="*/ 0 h 1574499"/>
              <a:gd name="connsiteX2" fmla="*/ 9209392 w 9209392"/>
              <a:gd name="connsiteY2" fmla="*/ 1574499 h 1574499"/>
              <a:gd name="connsiteX3" fmla="*/ 168490 w 9209392"/>
              <a:gd name="connsiteY3" fmla="*/ 1114243 h 1574499"/>
              <a:gd name="connsiteX4" fmla="*/ 0 w 9209392"/>
              <a:gd name="connsiteY4" fmla="*/ 6585 h 1574499"/>
              <a:gd name="connsiteX0" fmla="*/ 12922 w 9222314"/>
              <a:gd name="connsiteY0" fmla="*/ 6585 h 1574499"/>
              <a:gd name="connsiteX1" fmla="*/ 9222314 w 9222314"/>
              <a:gd name="connsiteY1" fmla="*/ 0 h 1574499"/>
              <a:gd name="connsiteX2" fmla="*/ 9222314 w 9222314"/>
              <a:gd name="connsiteY2" fmla="*/ 1574499 h 1574499"/>
              <a:gd name="connsiteX3" fmla="*/ 0 w 9222314"/>
              <a:gd name="connsiteY3" fmla="*/ 543314 h 1574499"/>
              <a:gd name="connsiteX4" fmla="*/ 12922 w 9222314"/>
              <a:gd name="connsiteY4" fmla="*/ 6585 h 1574499"/>
              <a:gd name="connsiteX0" fmla="*/ 12922 w 9222314"/>
              <a:gd name="connsiteY0" fmla="*/ 6585 h 985224"/>
              <a:gd name="connsiteX1" fmla="*/ 9222314 w 9222314"/>
              <a:gd name="connsiteY1" fmla="*/ 0 h 985224"/>
              <a:gd name="connsiteX2" fmla="*/ 8844807 w 9222314"/>
              <a:gd name="connsiteY2" fmla="*/ 985224 h 985224"/>
              <a:gd name="connsiteX3" fmla="*/ 0 w 9222314"/>
              <a:gd name="connsiteY3" fmla="*/ 543314 h 985224"/>
              <a:gd name="connsiteX4" fmla="*/ 12922 w 9222314"/>
              <a:gd name="connsiteY4" fmla="*/ 6585 h 985224"/>
              <a:gd name="connsiteX0" fmla="*/ 12922 w 9222314"/>
              <a:gd name="connsiteY0" fmla="*/ 6585 h 1104840"/>
              <a:gd name="connsiteX1" fmla="*/ 9222314 w 9222314"/>
              <a:gd name="connsiteY1" fmla="*/ 0 h 1104840"/>
              <a:gd name="connsiteX2" fmla="*/ 9136503 w 9222314"/>
              <a:gd name="connsiteY2" fmla="*/ 1104840 h 1104840"/>
              <a:gd name="connsiteX3" fmla="*/ 0 w 9222314"/>
              <a:gd name="connsiteY3" fmla="*/ 543314 h 1104840"/>
              <a:gd name="connsiteX4" fmla="*/ 12922 w 9222314"/>
              <a:gd name="connsiteY4" fmla="*/ 6585 h 1104840"/>
              <a:gd name="connsiteX0" fmla="*/ 12922 w 9209638"/>
              <a:gd name="connsiteY0" fmla="*/ 7359 h 1105614"/>
              <a:gd name="connsiteX1" fmla="*/ 9209638 w 9209638"/>
              <a:gd name="connsiteY1" fmla="*/ 0 h 1105614"/>
              <a:gd name="connsiteX2" fmla="*/ 9136503 w 9209638"/>
              <a:gd name="connsiteY2" fmla="*/ 1105614 h 1105614"/>
              <a:gd name="connsiteX3" fmla="*/ 0 w 9209638"/>
              <a:gd name="connsiteY3" fmla="*/ 544088 h 1105614"/>
              <a:gd name="connsiteX4" fmla="*/ 12922 w 9209638"/>
              <a:gd name="connsiteY4" fmla="*/ 7359 h 1105614"/>
              <a:gd name="connsiteX0" fmla="*/ 45387 w 9209638"/>
              <a:gd name="connsiteY0" fmla="*/ 0 h 1108995"/>
              <a:gd name="connsiteX1" fmla="*/ 9209638 w 9209638"/>
              <a:gd name="connsiteY1" fmla="*/ 3381 h 1108995"/>
              <a:gd name="connsiteX2" fmla="*/ 9136503 w 9209638"/>
              <a:gd name="connsiteY2" fmla="*/ 1108995 h 1108995"/>
              <a:gd name="connsiteX3" fmla="*/ 0 w 9209638"/>
              <a:gd name="connsiteY3" fmla="*/ 547469 h 1108995"/>
              <a:gd name="connsiteX4" fmla="*/ 45387 w 9209638"/>
              <a:gd name="connsiteY4" fmla="*/ 0 h 1108995"/>
              <a:gd name="connsiteX0" fmla="*/ 20809 w 9209638"/>
              <a:gd name="connsiteY0" fmla="*/ 0 h 1123220"/>
              <a:gd name="connsiteX1" fmla="*/ 9209638 w 9209638"/>
              <a:gd name="connsiteY1" fmla="*/ 17606 h 1123220"/>
              <a:gd name="connsiteX2" fmla="*/ 9136503 w 9209638"/>
              <a:gd name="connsiteY2" fmla="*/ 1123220 h 1123220"/>
              <a:gd name="connsiteX3" fmla="*/ 0 w 9209638"/>
              <a:gd name="connsiteY3" fmla="*/ 561694 h 1123220"/>
              <a:gd name="connsiteX4" fmla="*/ 20809 w 9209638"/>
              <a:gd name="connsiteY4" fmla="*/ 0 h 1123220"/>
              <a:gd name="connsiteX0" fmla="*/ 20809 w 9177947"/>
              <a:gd name="connsiteY0" fmla="*/ 0 h 1123220"/>
              <a:gd name="connsiteX1" fmla="*/ 9177947 w 9177947"/>
              <a:gd name="connsiteY1" fmla="*/ 15669 h 1123220"/>
              <a:gd name="connsiteX2" fmla="*/ 9136503 w 9177947"/>
              <a:gd name="connsiteY2" fmla="*/ 1123220 h 1123220"/>
              <a:gd name="connsiteX3" fmla="*/ 0 w 9177947"/>
              <a:gd name="connsiteY3" fmla="*/ 561694 h 1123220"/>
              <a:gd name="connsiteX4" fmla="*/ 20809 w 9177947"/>
              <a:gd name="connsiteY4" fmla="*/ 0 h 1123220"/>
              <a:gd name="connsiteX0" fmla="*/ 20809 w 9190623"/>
              <a:gd name="connsiteY0" fmla="*/ 0 h 1123220"/>
              <a:gd name="connsiteX1" fmla="*/ 9190623 w 9190623"/>
              <a:gd name="connsiteY1" fmla="*/ 16444 h 1123220"/>
              <a:gd name="connsiteX2" fmla="*/ 9136503 w 9190623"/>
              <a:gd name="connsiteY2" fmla="*/ 1123220 h 1123220"/>
              <a:gd name="connsiteX3" fmla="*/ 0 w 9190623"/>
              <a:gd name="connsiteY3" fmla="*/ 561694 h 1123220"/>
              <a:gd name="connsiteX4" fmla="*/ 20809 w 9190623"/>
              <a:gd name="connsiteY4" fmla="*/ 0 h 1123220"/>
              <a:gd name="connsiteX0" fmla="*/ 20809 w 9190623"/>
              <a:gd name="connsiteY0" fmla="*/ 0 h 1101107"/>
              <a:gd name="connsiteX1" fmla="*/ 9190623 w 9190623"/>
              <a:gd name="connsiteY1" fmla="*/ 16444 h 1101107"/>
              <a:gd name="connsiteX2" fmla="*/ 9086960 w 9190623"/>
              <a:gd name="connsiteY2" fmla="*/ 1101107 h 1101107"/>
              <a:gd name="connsiteX3" fmla="*/ 0 w 9190623"/>
              <a:gd name="connsiteY3" fmla="*/ 561694 h 1101107"/>
              <a:gd name="connsiteX4" fmla="*/ 20809 w 9190623"/>
              <a:gd name="connsiteY4" fmla="*/ 0 h 1101107"/>
              <a:gd name="connsiteX0" fmla="*/ 20809 w 9190623"/>
              <a:gd name="connsiteY0" fmla="*/ 0 h 1115720"/>
              <a:gd name="connsiteX1" fmla="*/ 9190623 w 9190623"/>
              <a:gd name="connsiteY1" fmla="*/ 16444 h 1115720"/>
              <a:gd name="connsiteX2" fmla="*/ 9117876 w 9190623"/>
              <a:gd name="connsiteY2" fmla="*/ 1115720 h 1115720"/>
              <a:gd name="connsiteX3" fmla="*/ 0 w 9190623"/>
              <a:gd name="connsiteY3" fmla="*/ 561694 h 1115720"/>
              <a:gd name="connsiteX4" fmla="*/ 20809 w 9190623"/>
              <a:gd name="connsiteY4" fmla="*/ 0 h 1115720"/>
              <a:gd name="connsiteX0" fmla="*/ 20809 w 9190623"/>
              <a:gd name="connsiteY0" fmla="*/ 0 h 1128784"/>
              <a:gd name="connsiteX1" fmla="*/ 9190623 w 9190623"/>
              <a:gd name="connsiteY1" fmla="*/ 16444 h 1128784"/>
              <a:gd name="connsiteX2" fmla="*/ 9123440 w 9190623"/>
              <a:gd name="connsiteY2" fmla="*/ 1128784 h 1128784"/>
              <a:gd name="connsiteX3" fmla="*/ 0 w 9190623"/>
              <a:gd name="connsiteY3" fmla="*/ 561694 h 1128784"/>
              <a:gd name="connsiteX4" fmla="*/ 20809 w 9190623"/>
              <a:gd name="connsiteY4" fmla="*/ 0 h 112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623" h="1128784">
                <a:moveTo>
                  <a:pt x="20809" y="0"/>
                </a:moveTo>
                <a:lnTo>
                  <a:pt x="9190623" y="16444"/>
                </a:lnTo>
                <a:lnTo>
                  <a:pt x="9123440" y="1128784"/>
                </a:lnTo>
                <a:lnTo>
                  <a:pt x="0" y="561694"/>
                </a:lnTo>
                <a:lnTo>
                  <a:pt x="20809"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8"/>
          <p:cNvSpPr/>
          <p:nvPr userDrawn="1"/>
        </p:nvSpPr>
        <p:spPr>
          <a:xfrm rot="21390170">
            <a:off x="-30668" y="-281778"/>
            <a:ext cx="9166066" cy="561862"/>
          </a:xfrm>
          <a:custGeom>
            <a:avLst/>
            <a:gdLst>
              <a:gd name="connsiteX0" fmla="*/ 0 w 10917358"/>
              <a:gd name="connsiteY0" fmla="*/ 0 h 1574499"/>
              <a:gd name="connsiteX1" fmla="*/ 10917358 w 10917358"/>
              <a:gd name="connsiteY1" fmla="*/ 0 h 1574499"/>
              <a:gd name="connsiteX2" fmla="*/ 10917358 w 10917358"/>
              <a:gd name="connsiteY2" fmla="*/ 1574499 h 1574499"/>
              <a:gd name="connsiteX3" fmla="*/ 0 w 10917358"/>
              <a:gd name="connsiteY3" fmla="*/ 1574499 h 1574499"/>
              <a:gd name="connsiteX4" fmla="*/ 0 w 10917358"/>
              <a:gd name="connsiteY4" fmla="*/ 0 h 1574499"/>
              <a:gd name="connsiteX0" fmla="*/ 1545984 w 10917358"/>
              <a:gd name="connsiteY0" fmla="*/ 0 h 1597196"/>
              <a:gd name="connsiteX1" fmla="*/ 10917358 w 10917358"/>
              <a:gd name="connsiteY1" fmla="*/ 22697 h 1597196"/>
              <a:gd name="connsiteX2" fmla="*/ 10917358 w 10917358"/>
              <a:gd name="connsiteY2" fmla="*/ 1597196 h 1597196"/>
              <a:gd name="connsiteX3" fmla="*/ 0 w 10917358"/>
              <a:gd name="connsiteY3" fmla="*/ 1597196 h 1597196"/>
              <a:gd name="connsiteX4" fmla="*/ 1545984 w 10917358"/>
              <a:gd name="connsiteY4" fmla="*/ 0 h 1597196"/>
              <a:gd name="connsiteX0" fmla="*/ 53712 w 9425086"/>
              <a:gd name="connsiteY0" fmla="*/ 0 h 1597196"/>
              <a:gd name="connsiteX1" fmla="*/ 9425086 w 9425086"/>
              <a:gd name="connsiteY1" fmla="*/ 22697 h 1597196"/>
              <a:gd name="connsiteX2" fmla="*/ 9425086 w 9425086"/>
              <a:gd name="connsiteY2" fmla="*/ 1597196 h 1597196"/>
              <a:gd name="connsiteX3" fmla="*/ 0 w 9425086"/>
              <a:gd name="connsiteY3" fmla="*/ 1581870 h 1597196"/>
              <a:gd name="connsiteX4" fmla="*/ 53712 w 9425086"/>
              <a:gd name="connsiteY4" fmla="*/ 0 h 1597196"/>
              <a:gd name="connsiteX0" fmla="*/ 432528 w 9425086"/>
              <a:gd name="connsiteY0" fmla="*/ 53716 h 1574499"/>
              <a:gd name="connsiteX1" fmla="*/ 9425086 w 9425086"/>
              <a:gd name="connsiteY1" fmla="*/ 0 h 1574499"/>
              <a:gd name="connsiteX2" fmla="*/ 9425086 w 9425086"/>
              <a:gd name="connsiteY2" fmla="*/ 1574499 h 1574499"/>
              <a:gd name="connsiteX3" fmla="*/ 0 w 9425086"/>
              <a:gd name="connsiteY3" fmla="*/ 1559173 h 1574499"/>
              <a:gd name="connsiteX4" fmla="*/ 432528 w 9425086"/>
              <a:gd name="connsiteY4" fmla="*/ 53716 h 1574499"/>
              <a:gd name="connsiteX0" fmla="*/ 34548 w 9425086"/>
              <a:gd name="connsiteY0" fmla="*/ 988110 h 1574499"/>
              <a:gd name="connsiteX1" fmla="*/ 9425086 w 9425086"/>
              <a:gd name="connsiteY1" fmla="*/ 0 h 1574499"/>
              <a:gd name="connsiteX2" fmla="*/ 9425086 w 9425086"/>
              <a:gd name="connsiteY2" fmla="*/ 1574499 h 1574499"/>
              <a:gd name="connsiteX3" fmla="*/ 0 w 9425086"/>
              <a:gd name="connsiteY3" fmla="*/ 1559173 h 1574499"/>
              <a:gd name="connsiteX4" fmla="*/ 34548 w 9425086"/>
              <a:gd name="connsiteY4" fmla="*/ 988110 h 1574499"/>
              <a:gd name="connsiteX0" fmla="*/ 34548 w 9425086"/>
              <a:gd name="connsiteY0" fmla="*/ 0 h 586389"/>
              <a:gd name="connsiteX1" fmla="*/ 9194786 w 9425086"/>
              <a:gd name="connsiteY1" fmla="*/ 340017 h 586389"/>
              <a:gd name="connsiteX2" fmla="*/ 9425086 w 9425086"/>
              <a:gd name="connsiteY2" fmla="*/ 586389 h 586389"/>
              <a:gd name="connsiteX3" fmla="*/ 0 w 9425086"/>
              <a:gd name="connsiteY3" fmla="*/ 571063 h 586389"/>
              <a:gd name="connsiteX4" fmla="*/ 34548 w 9425086"/>
              <a:gd name="connsiteY4" fmla="*/ 0 h 586389"/>
              <a:gd name="connsiteX0" fmla="*/ 34548 w 9194786"/>
              <a:gd name="connsiteY0" fmla="*/ 0 h 571063"/>
              <a:gd name="connsiteX1" fmla="*/ 9194786 w 9194786"/>
              <a:gd name="connsiteY1" fmla="*/ 340017 h 571063"/>
              <a:gd name="connsiteX2" fmla="*/ 9192253 w 9194786"/>
              <a:gd name="connsiteY2" fmla="*/ 561507 h 571063"/>
              <a:gd name="connsiteX3" fmla="*/ 0 w 9194786"/>
              <a:gd name="connsiteY3" fmla="*/ 571063 h 571063"/>
              <a:gd name="connsiteX4" fmla="*/ 34548 w 9194786"/>
              <a:gd name="connsiteY4" fmla="*/ 0 h 571063"/>
              <a:gd name="connsiteX0" fmla="*/ 34548 w 9192841"/>
              <a:gd name="connsiteY0" fmla="*/ 0 h 571063"/>
              <a:gd name="connsiteX1" fmla="*/ 9192841 w 9192841"/>
              <a:gd name="connsiteY1" fmla="*/ 371856 h 571063"/>
              <a:gd name="connsiteX2" fmla="*/ 9192253 w 9192841"/>
              <a:gd name="connsiteY2" fmla="*/ 561507 h 571063"/>
              <a:gd name="connsiteX3" fmla="*/ 0 w 9192841"/>
              <a:gd name="connsiteY3" fmla="*/ 571063 h 571063"/>
              <a:gd name="connsiteX4" fmla="*/ 34548 w 9192841"/>
              <a:gd name="connsiteY4" fmla="*/ 0 h 571063"/>
              <a:gd name="connsiteX0" fmla="*/ 21484 w 9179777"/>
              <a:gd name="connsiteY0" fmla="*/ 0 h 565499"/>
              <a:gd name="connsiteX1" fmla="*/ 9179777 w 9179777"/>
              <a:gd name="connsiteY1" fmla="*/ 371856 h 565499"/>
              <a:gd name="connsiteX2" fmla="*/ 9179189 w 9179777"/>
              <a:gd name="connsiteY2" fmla="*/ 561507 h 565499"/>
              <a:gd name="connsiteX3" fmla="*/ 0 w 9179777"/>
              <a:gd name="connsiteY3" fmla="*/ 565499 h 565499"/>
              <a:gd name="connsiteX4" fmla="*/ 21484 w 9179777"/>
              <a:gd name="connsiteY4" fmla="*/ 0 h 565499"/>
              <a:gd name="connsiteX0" fmla="*/ 34161 w 9179777"/>
              <a:gd name="connsiteY0" fmla="*/ 0 h 564724"/>
              <a:gd name="connsiteX1" fmla="*/ 9179777 w 9179777"/>
              <a:gd name="connsiteY1" fmla="*/ 371081 h 564724"/>
              <a:gd name="connsiteX2" fmla="*/ 9179189 w 9179777"/>
              <a:gd name="connsiteY2" fmla="*/ 560732 h 564724"/>
              <a:gd name="connsiteX3" fmla="*/ 0 w 9179777"/>
              <a:gd name="connsiteY3" fmla="*/ 564724 h 564724"/>
              <a:gd name="connsiteX4" fmla="*/ 34161 w 9179777"/>
              <a:gd name="connsiteY4" fmla="*/ 0 h 564724"/>
              <a:gd name="connsiteX0" fmla="*/ 34161 w 9205369"/>
              <a:gd name="connsiteY0" fmla="*/ 0 h 564724"/>
              <a:gd name="connsiteX1" fmla="*/ 9179777 w 9205369"/>
              <a:gd name="connsiteY1" fmla="*/ 371081 h 564724"/>
              <a:gd name="connsiteX2" fmla="*/ 9205350 w 9205369"/>
              <a:gd name="connsiteY2" fmla="*/ 548880 h 564724"/>
              <a:gd name="connsiteX3" fmla="*/ 0 w 9205369"/>
              <a:gd name="connsiteY3" fmla="*/ 564724 h 564724"/>
              <a:gd name="connsiteX4" fmla="*/ 34161 w 9205369"/>
              <a:gd name="connsiteY4" fmla="*/ 0 h 564724"/>
              <a:gd name="connsiteX0" fmla="*/ 34161 w 9179777"/>
              <a:gd name="connsiteY0" fmla="*/ 0 h 593248"/>
              <a:gd name="connsiteX1" fmla="*/ 9179777 w 9179777"/>
              <a:gd name="connsiteY1" fmla="*/ 371081 h 593248"/>
              <a:gd name="connsiteX2" fmla="*/ 9158211 w 9179777"/>
              <a:gd name="connsiteY2" fmla="*/ 593248 h 593248"/>
              <a:gd name="connsiteX3" fmla="*/ 0 w 9179777"/>
              <a:gd name="connsiteY3" fmla="*/ 564724 h 593248"/>
              <a:gd name="connsiteX4" fmla="*/ 34161 w 9179777"/>
              <a:gd name="connsiteY4" fmla="*/ 0 h 593248"/>
              <a:gd name="connsiteX0" fmla="*/ 34161 w 9168917"/>
              <a:gd name="connsiteY0" fmla="*/ 0 h 593248"/>
              <a:gd name="connsiteX1" fmla="*/ 9168917 w 9168917"/>
              <a:gd name="connsiteY1" fmla="*/ 560116 h 593248"/>
              <a:gd name="connsiteX2" fmla="*/ 9158211 w 9168917"/>
              <a:gd name="connsiteY2" fmla="*/ 593248 h 593248"/>
              <a:gd name="connsiteX3" fmla="*/ 0 w 9168917"/>
              <a:gd name="connsiteY3" fmla="*/ 564724 h 593248"/>
              <a:gd name="connsiteX4" fmla="*/ 34161 w 9168917"/>
              <a:gd name="connsiteY4" fmla="*/ 0 h 59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8917" h="593248">
                <a:moveTo>
                  <a:pt x="34161" y="0"/>
                </a:moveTo>
                <a:lnTo>
                  <a:pt x="9168917" y="560116"/>
                </a:lnTo>
                <a:cubicBezTo>
                  <a:pt x="9168073" y="633946"/>
                  <a:pt x="9159055" y="519418"/>
                  <a:pt x="9158211" y="593248"/>
                </a:cubicBezTo>
                <a:lnTo>
                  <a:pt x="0" y="564724"/>
                </a:lnTo>
                <a:lnTo>
                  <a:pt x="34161" y="0"/>
                </a:lnTo>
                <a:close/>
              </a:path>
            </a:pathLst>
          </a:custGeom>
          <a:solidFill>
            <a:srgbClr val="6E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9"/>
          <p:cNvSpPr/>
          <p:nvPr userDrawn="1"/>
        </p:nvSpPr>
        <p:spPr>
          <a:xfrm rot="252544">
            <a:off x="943987" y="-330265"/>
            <a:ext cx="8233453" cy="604376"/>
          </a:xfrm>
          <a:custGeom>
            <a:avLst/>
            <a:gdLst>
              <a:gd name="connsiteX0" fmla="*/ 0 w 12294602"/>
              <a:gd name="connsiteY0" fmla="*/ 0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0 w 12294602"/>
              <a:gd name="connsiteY4" fmla="*/ 0 h 1574499"/>
              <a:gd name="connsiteX0" fmla="*/ 2340752 w 12294602"/>
              <a:gd name="connsiteY0" fmla="*/ 1384285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2340752 w 12294602"/>
              <a:gd name="connsiteY4" fmla="*/ 1384285 h 1574499"/>
              <a:gd name="connsiteX0" fmla="*/ 315869 w 10269719"/>
              <a:gd name="connsiteY0" fmla="*/ 1384285 h 1574499"/>
              <a:gd name="connsiteX1" fmla="*/ 10269719 w 10269719"/>
              <a:gd name="connsiteY1" fmla="*/ 0 h 1574499"/>
              <a:gd name="connsiteX2" fmla="*/ 10269719 w 10269719"/>
              <a:gd name="connsiteY2" fmla="*/ 1574499 h 1574499"/>
              <a:gd name="connsiteX3" fmla="*/ 0 w 10269719"/>
              <a:gd name="connsiteY3" fmla="*/ 1564076 h 1574499"/>
              <a:gd name="connsiteX4" fmla="*/ 315869 w 10269719"/>
              <a:gd name="connsiteY4" fmla="*/ 1384285 h 1574499"/>
              <a:gd name="connsiteX0" fmla="*/ 315869 w 10269719"/>
              <a:gd name="connsiteY0" fmla="*/ 1384285 h 1575096"/>
              <a:gd name="connsiteX1" fmla="*/ 10269719 w 10269719"/>
              <a:gd name="connsiteY1" fmla="*/ 0 h 1575096"/>
              <a:gd name="connsiteX2" fmla="*/ 8233453 w 10269719"/>
              <a:gd name="connsiteY2" fmla="*/ 1575096 h 1575096"/>
              <a:gd name="connsiteX3" fmla="*/ 0 w 10269719"/>
              <a:gd name="connsiteY3" fmla="*/ 1564076 h 1575096"/>
              <a:gd name="connsiteX4" fmla="*/ 315869 w 10269719"/>
              <a:gd name="connsiteY4" fmla="*/ 1384285 h 1575096"/>
              <a:gd name="connsiteX0" fmla="*/ 315869 w 8233453"/>
              <a:gd name="connsiteY0" fmla="*/ 557822 h 748633"/>
              <a:gd name="connsiteX1" fmla="*/ 8166296 w 8233453"/>
              <a:gd name="connsiteY1" fmla="*/ 0 h 748633"/>
              <a:gd name="connsiteX2" fmla="*/ 8233453 w 8233453"/>
              <a:gd name="connsiteY2" fmla="*/ 748633 h 748633"/>
              <a:gd name="connsiteX3" fmla="*/ 0 w 8233453"/>
              <a:gd name="connsiteY3" fmla="*/ 737613 h 748633"/>
              <a:gd name="connsiteX4" fmla="*/ 315869 w 8233453"/>
              <a:gd name="connsiteY4" fmla="*/ 557822 h 748633"/>
              <a:gd name="connsiteX0" fmla="*/ 359386 w 8233453"/>
              <a:gd name="connsiteY0" fmla="*/ 714539 h 748633"/>
              <a:gd name="connsiteX1" fmla="*/ 8166296 w 8233453"/>
              <a:gd name="connsiteY1" fmla="*/ 0 h 748633"/>
              <a:gd name="connsiteX2" fmla="*/ 8233453 w 8233453"/>
              <a:gd name="connsiteY2" fmla="*/ 748633 h 748633"/>
              <a:gd name="connsiteX3" fmla="*/ 0 w 8233453"/>
              <a:gd name="connsiteY3" fmla="*/ 737613 h 748633"/>
              <a:gd name="connsiteX4" fmla="*/ 359386 w 8233453"/>
              <a:gd name="connsiteY4" fmla="*/ 714539 h 748633"/>
              <a:gd name="connsiteX0" fmla="*/ 359386 w 8233453"/>
              <a:gd name="connsiteY0" fmla="*/ 369576 h 403670"/>
              <a:gd name="connsiteX1" fmla="*/ 8064340 w 8233453"/>
              <a:gd name="connsiteY1" fmla="*/ 0 h 403670"/>
              <a:gd name="connsiteX2" fmla="*/ 8233453 w 8233453"/>
              <a:gd name="connsiteY2" fmla="*/ 403670 h 403670"/>
              <a:gd name="connsiteX3" fmla="*/ 0 w 8233453"/>
              <a:gd name="connsiteY3" fmla="*/ 392650 h 403670"/>
              <a:gd name="connsiteX4" fmla="*/ 359386 w 8233453"/>
              <a:gd name="connsiteY4" fmla="*/ 369576 h 403670"/>
              <a:gd name="connsiteX0" fmla="*/ 359386 w 8233453"/>
              <a:gd name="connsiteY0" fmla="*/ 544950 h 579044"/>
              <a:gd name="connsiteX1" fmla="*/ 8197879 w 8233453"/>
              <a:gd name="connsiteY1" fmla="*/ 0 h 579044"/>
              <a:gd name="connsiteX2" fmla="*/ 8233453 w 8233453"/>
              <a:gd name="connsiteY2" fmla="*/ 579044 h 579044"/>
              <a:gd name="connsiteX3" fmla="*/ 0 w 8233453"/>
              <a:gd name="connsiteY3" fmla="*/ 568024 h 579044"/>
              <a:gd name="connsiteX4" fmla="*/ 359386 w 8233453"/>
              <a:gd name="connsiteY4" fmla="*/ 544950 h 579044"/>
              <a:gd name="connsiteX0" fmla="*/ 359386 w 8233453"/>
              <a:gd name="connsiteY0" fmla="*/ 570282 h 604376"/>
              <a:gd name="connsiteX1" fmla="*/ 8196014 w 8233453"/>
              <a:gd name="connsiteY1" fmla="*/ 0 h 604376"/>
              <a:gd name="connsiteX2" fmla="*/ 8233453 w 8233453"/>
              <a:gd name="connsiteY2" fmla="*/ 604376 h 604376"/>
              <a:gd name="connsiteX3" fmla="*/ 0 w 8233453"/>
              <a:gd name="connsiteY3" fmla="*/ 593356 h 604376"/>
              <a:gd name="connsiteX4" fmla="*/ 359386 w 8233453"/>
              <a:gd name="connsiteY4" fmla="*/ 570282 h 60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453" h="604376">
                <a:moveTo>
                  <a:pt x="359386" y="570282"/>
                </a:moveTo>
                <a:lnTo>
                  <a:pt x="8196014" y="0"/>
                </a:lnTo>
                <a:lnTo>
                  <a:pt x="8233453" y="604376"/>
                </a:lnTo>
                <a:lnTo>
                  <a:pt x="0" y="593356"/>
                </a:lnTo>
                <a:lnTo>
                  <a:pt x="359386" y="570282"/>
                </a:lnTo>
                <a:close/>
              </a:path>
            </a:pathLst>
          </a:custGeom>
          <a:solidFill>
            <a:srgbClr val="DDB82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29841" y="457200"/>
            <a:ext cx="2949178" cy="1600200"/>
          </a:xfrm>
        </p:spPr>
        <p:txBody>
          <a:bodyPr anchor="b"/>
          <a:lstStyle>
            <a:lvl1pPr>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74135" y="5583279"/>
            <a:ext cx="2126385" cy="1502646"/>
          </a:xfrm>
          <a:prstGeom prst="rect">
            <a:avLst/>
          </a:prstGeom>
        </p:spPr>
      </p:pic>
      <p:sp>
        <p:nvSpPr>
          <p:cNvPr id="13" name="Title 1"/>
          <p:cNvSpPr txBox="1">
            <a:spLocks/>
          </p:cNvSpPr>
          <p:nvPr userDrawn="1"/>
        </p:nvSpPr>
        <p:spPr>
          <a:xfrm>
            <a:off x="628649" y="6097409"/>
            <a:ext cx="7886700" cy="926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Arial" panose="020B0604020202020204" pitchFamily="34" charset="0"/>
              </a:defRPr>
            </a:lvl1pPr>
          </a:lstStyle>
          <a:p>
            <a:r>
              <a:rPr lang="en-GB" sz="1200" b="1" dirty="0" smtClean="0">
                <a:solidFill>
                  <a:schemeClr val="bg1"/>
                </a:solidFill>
              </a:rPr>
              <a:t>Andy Abrahams </a:t>
            </a:r>
            <a:r>
              <a:rPr lang="en-GB" sz="1200" b="0" dirty="0" smtClean="0">
                <a:solidFill>
                  <a:schemeClr val="bg1"/>
                </a:solidFill>
              </a:rPr>
              <a:t>– Elected Mayor        </a:t>
            </a:r>
            <a:r>
              <a:rPr lang="en-GB" sz="1200" b="1" dirty="0" smtClean="0">
                <a:solidFill>
                  <a:schemeClr val="bg1"/>
                </a:solidFill>
              </a:rPr>
              <a:t>Hayley</a:t>
            </a:r>
            <a:r>
              <a:rPr lang="en-GB" sz="1200" b="1" baseline="0" dirty="0" smtClean="0">
                <a:solidFill>
                  <a:schemeClr val="bg1"/>
                </a:solidFill>
              </a:rPr>
              <a:t> Barsby </a:t>
            </a:r>
            <a:r>
              <a:rPr lang="en-GB" sz="1200" b="0" baseline="0" dirty="0" smtClean="0">
                <a:solidFill>
                  <a:schemeClr val="bg1"/>
                </a:solidFill>
              </a:rPr>
              <a:t>– Chief </a:t>
            </a:r>
            <a:r>
              <a:rPr lang="en-GB" sz="1200" b="0" dirty="0" smtClean="0">
                <a:solidFill>
                  <a:schemeClr val="bg1"/>
                </a:solidFill>
              </a:rPr>
              <a:t>Executive Officer</a:t>
            </a:r>
            <a:endParaRPr lang="en-GB" sz="1200" b="0" dirty="0">
              <a:solidFill>
                <a:schemeClr val="bg1"/>
              </a:solidFill>
            </a:endParaRPr>
          </a:p>
        </p:txBody>
      </p:sp>
    </p:spTree>
    <p:extLst>
      <p:ext uri="{BB962C8B-B14F-4D97-AF65-F5344CB8AC3E}">
        <p14:creationId xmlns:p14="http://schemas.microsoft.com/office/powerpoint/2010/main" val="30231523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6"/>
          <p:cNvSpPr/>
          <p:nvPr userDrawn="1"/>
        </p:nvSpPr>
        <p:spPr>
          <a:xfrm rot="21390170">
            <a:off x="-6519" y="6012119"/>
            <a:ext cx="9190623" cy="1128784"/>
          </a:xfrm>
          <a:custGeom>
            <a:avLst/>
            <a:gdLst>
              <a:gd name="connsiteX0" fmla="*/ 0 w 9317141"/>
              <a:gd name="connsiteY0" fmla="*/ 0 h 1574499"/>
              <a:gd name="connsiteX1" fmla="*/ 9317141 w 9317141"/>
              <a:gd name="connsiteY1" fmla="*/ 0 h 1574499"/>
              <a:gd name="connsiteX2" fmla="*/ 9317141 w 9317141"/>
              <a:gd name="connsiteY2" fmla="*/ 1574499 h 1574499"/>
              <a:gd name="connsiteX3" fmla="*/ 0 w 9317141"/>
              <a:gd name="connsiteY3" fmla="*/ 1574499 h 1574499"/>
              <a:gd name="connsiteX4" fmla="*/ 0 w 9317141"/>
              <a:gd name="connsiteY4" fmla="*/ 0 h 1574499"/>
              <a:gd name="connsiteX0" fmla="*/ 107749 w 9317141"/>
              <a:gd name="connsiteY0" fmla="*/ 6585 h 1574499"/>
              <a:gd name="connsiteX1" fmla="*/ 9317141 w 9317141"/>
              <a:gd name="connsiteY1" fmla="*/ 0 h 1574499"/>
              <a:gd name="connsiteX2" fmla="*/ 9317141 w 9317141"/>
              <a:gd name="connsiteY2" fmla="*/ 1574499 h 1574499"/>
              <a:gd name="connsiteX3" fmla="*/ 0 w 9317141"/>
              <a:gd name="connsiteY3" fmla="*/ 1574499 h 1574499"/>
              <a:gd name="connsiteX4" fmla="*/ 107749 w 9317141"/>
              <a:gd name="connsiteY4" fmla="*/ 6585 h 1574499"/>
              <a:gd name="connsiteX0" fmla="*/ 0 w 9209392"/>
              <a:gd name="connsiteY0" fmla="*/ 6585 h 1574499"/>
              <a:gd name="connsiteX1" fmla="*/ 9209392 w 9209392"/>
              <a:gd name="connsiteY1" fmla="*/ 0 h 1574499"/>
              <a:gd name="connsiteX2" fmla="*/ 9209392 w 9209392"/>
              <a:gd name="connsiteY2" fmla="*/ 1574499 h 1574499"/>
              <a:gd name="connsiteX3" fmla="*/ 168490 w 9209392"/>
              <a:gd name="connsiteY3" fmla="*/ 1114243 h 1574499"/>
              <a:gd name="connsiteX4" fmla="*/ 0 w 9209392"/>
              <a:gd name="connsiteY4" fmla="*/ 6585 h 1574499"/>
              <a:gd name="connsiteX0" fmla="*/ 12922 w 9222314"/>
              <a:gd name="connsiteY0" fmla="*/ 6585 h 1574499"/>
              <a:gd name="connsiteX1" fmla="*/ 9222314 w 9222314"/>
              <a:gd name="connsiteY1" fmla="*/ 0 h 1574499"/>
              <a:gd name="connsiteX2" fmla="*/ 9222314 w 9222314"/>
              <a:gd name="connsiteY2" fmla="*/ 1574499 h 1574499"/>
              <a:gd name="connsiteX3" fmla="*/ 0 w 9222314"/>
              <a:gd name="connsiteY3" fmla="*/ 543314 h 1574499"/>
              <a:gd name="connsiteX4" fmla="*/ 12922 w 9222314"/>
              <a:gd name="connsiteY4" fmla="*/ 6585 h 1574499"/>
              <a:gd name="connsiteX0" fmla="*/ 12922 w 9222314"/>
              <a:gd name="connsiteY0" fmla="*/ 6585 h 985224"/>
              <a:gd name="connsiteX1" fmla="*/ 9222314 w 9222314"/>
              <a:gd name="connsiteY1" fmla="*/ 0 h 985224"/>
              <a:gd name="connsiteX2" fmla="*/ 8844807 w 9222314"/>
              <a:gd name="connsiteY2" fmla="*/ 985224 h 985224"/>
              <a:gd name="connsiteX3" fmla="*/ 0 w 9222314"/>
              <a:gd name="connsiteY3" fmla="*/ 543314 h 985224"/>
              <a:gd name="connsiteX4" fmla="*/ 12922 w 9222314"/>
              <a:gd name="connsiteY4" fmla="*/ 6585 h 985224"/>
              <a:gd name="connsiteX0" fmla="*/ 12922 w 9222314"/>
              <a:gd name="connsiteY0" fmla="*/ 6585 h 1104840"/>
              <a:gd name="connsiteX1" fmla="*/ 9222314 w 9222314"/>
              <a:gd name="connsiteY1" fmla="*/ 0 h 1104840"/>
              <a:gd name="connsiteX2" fmla="*/ 9136503 w 9222314"/>
              <a:gd name="connsiteY2" fmla="*/ 1104840 h 1104840"/>
              <a:gd name="connsiteX3" fmla="*/ 0 w 9222314"/>
              <a:gd name="connsiteY3" fmla="*/ 543314 h 1104840"/>
              <a:gd name="connsiteX4" fmla="*/ 12922 w 9222314"/>
              <a:gd name="connsiteY4" fmla="*/ 6585 h 1104840"/>
              <a:gd name="connsiteX0" fmla="*/ 12922 w 9209638"/>
              <a:gd name="connsiteY0" fmla="*/ 7359 h 1105614"/>
              <a:gd name="connsiteX1" fmla="*/ 9209638 w 9209638"/>
              <a:gd name="connsiteY1" fmla="*/ 0 h 1105614"/>
              <a:gd name="connsiteX2" fmla="*/ 9136503 w 9209638"/>
              <a:gd name="connsiteY2" fmla="*/ 1105614 h 1105614"/>
              <a:gd name="connsiteX3" fmla="*/ 0 w 9209638"/>
              <a:gd name="connsiteY3" fmla="*/ 544088 h 1105614"/>
              <a:gd name="connsiteX4" fmla="*/ 12922 w 9209638"/>
              <a:gd name="connsiteY4" fmla="*/ 7359 h 1105614"/>
              <a:gd name="connsiteX0" fmla="*/ 45387 w 9209638"/>
              <a:gd name="connsiteY0" fmla="*/ 0 h 1108995"/>
              <a:gd name="connsiteX1" fmla="*/ 9209638 w 9209638"/>
              <a:gd name="connsiteY1" fmla="*/ 3381 h 1108995"/>
              <a:gd name="connsiteX2" fmla="*/ 9136503 w 9209638"/>
              <a:gd name="connsiteY2" fmla="*/ 1108995 h 1108995"/>
              <a:gd name="connsiteX3" fmla="*/ 0 w 9209638"/>
              <a:gd name="connsiteY3" fmla="*/ 547469 h 1108995"/>
              <a:gd name="connsiteX4" fmla="*/ 45387 w 9209638"/>
              <a:gd name="connsiteY4" fmla="*/ 0 h 1108995"/>
              <a:gd name="connsiteX0" fmla="*/ 20809 w 9209638"/>
              <a:gd name="connsiteY0" fmla="*/ 0 h 1123220"/>
              <a:gd name="connsiteX1" fmla="*/ 9209638 w 9209638"/>
              <a:gd name="connsiteY1" fmla="*/ 17606 h 1123220"/>
              <a:gd name="connsiteX2" fmla="*/ 9136503 w 9209638"/>
              <a:gd name="connsiteY2" fmla="*/ 1123220 h 1123220"/>
              <a:gd name="connsiteX3" fmla="*/ 0 w 9209638"/>
              <a:gd name="connsiteY3" fmla="*/ 561694 h 1123220"/>
              <a:gd name="connsiteX4" fmla="*/ 20809 w 9209638"/>
              <a:gd name="connsiteY4" fmla="*/ 0 h 1123220"/>
              <a:gd name="connsiteX0" fmla="*/ 20809 w 9177947"/>
              <a:gd name="connsiteY0" fmla="*/ 0 h 1123220"/>
              <a:gd name="connsiteX1" fmla="*/ 9177947 w 9177947"/>
              <a:gd name="connsiteY1" fmla="*/ 15669 h 1123220"/>
              <a:gd name="connsiteX2" fmla="*/ 9136503 w 9177947"/>
              <a:gd name="connsiteY2" fmla="*/ 1123220 h 1123220"/>
              <a:gd name="connsiteX3" fmla="*/ 0 w 9177947"/>
              <a:gd name="connsiteY3" fmla="*/ 561694 h 1123220"/>
              <a:gd name="connsiteX4" fmla="*/ 20809 w 9177947"/>
              <a:gd name="connsiteY4" fmla="*/ 0 h 1123220"/>
              <a:gd name="connsiteX0" fmla="*/ 20809 w 9190623"/>
              <a:gd name="connsiteY0" fmla="*/ 0 h 1123220"/>
              <a:gd name="connsiteX1" fmla="*/ 9190623 w 9190623"/>
              <a:gd name="connsiteY1" fmla="*/ 16444 h 1123220"/>
              <a:gd name="connsiteX2" fmla="*/ 9136503 w 9190623"/>
              <a:gd name="connsiteY2" fmla="*/ 1123220 h 1123220"/>
              <a:gd name="connsiteX3" fmla="*/ 0 w 9190623"/>
              <a:gd name="connsiteY3" fmla="*/ 561694 h 1123220"/>
              <a:gd name="connsiteX4" fmla="*/ 20809 w 9190623"/>
              <a:gd name="connsiteY4" fmla="*/ 0 h 1123220"/>
              <a:gd name="connsiteX0" fmla="*/ 20809 w 9190623"/>
              <a:gd name="connsiteY0" fmla="*/ 0 h 1101107"/>
              <a:gd name="connsiteX1" fmla="*/ 9190623 w 9190623"/>
              <a:gd name="connsiteY1" fmla="*/ 16444 h 1101107"/>
              <a:gd name="connsiteX2" fmla="*/ 9086960 w 9190623"/>
              <a:gd name="connsiteY2" fmla="*/ 1101107 h 1101107"/>
              <a:gd name="connsiteX3" fmla="*/ 0 w 9190623"/>
              <a:gd name="connsiteY3" fmla="*/ 561694 h 1101107"/>
              <a:gd name="connsiteX4" fmla="*/ 20809 w 9190623"/>
              <a:gd name="connsiteY4" fmla="*/ 0 h 1101107"/>
              <a:gd name="connsiteX0" fmla="*/ 20809 w 9190623"/>
              <a:gd name="connsiteY0" fmla="*/ 0 h 1115720"/>
              <a:gd name="connsiteX1" fmla="*/ 9190623 w 9190623"/>
              <a:gd name="connsiteY1" fmla="*/ 16444 h 1115720"/>
              <a:gd name="connsiteX2" fmla="*/ 9117876 w 9190623"/>
              <a:gd name="connsiteY2" fmla="*/ 1115720 h 1115720"/>
              <a:gd name="connsiteX3" fmla="*/ 0 w 9190623"/>
              <a:gd name="connsiteY3" fmla="*/ 561694 h 1115720"/>
              <a:gd name="connsiteX4" fmla="*/ 20809 w 9190623"/>
              <a:gd name="connsiteY4" fmla="*/ 0 h 1115720"/>
              <a:gd name="connsiteX0" fmla="*/ 20809 w 9190623"/>
              <a:gd name="connsiteY0" fmla="*/ 0 h 1128784"/>
              <a:gd name="connsiteX1" fmla="*/ 9190623 w 9190623"/>
              <a:gd name="connsiteY1" fmla="*/ 16444 h 1128784"/>
              <a:gd name="connsiteX2" fmla="*/ 9123440 w 9190623"/>
              <a:gd name="connsiteY2" fmla="*/ 1128784 h 1128784"/>
              <a:gd name="connsiteX3" fmla="*/ 0 w 9190623"/>
              <a:gd name="connsiteY3" fmla="*/ 561694 h 1128784"/>
              <a:gd name="connsiteX4" fmla="*/ 20809 w 9190623"/>
              <a:gd name="connsiteY4" fmla="*/ 0 h 112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623" h="1128784">
                <a:moveTo>
                  <a:pt x="20809" y="0"/>
                </a:moveTo>
                <a:lnTo>
                  <a:pt x="9190623" y="16444"/>
                </a:lnTo>
                <a:lnTo>
                  <a:pt x="9123440" y="1128784"/>
                </a:lnTo>
                <a:lnTo>
                  <a:pt x="0" y="561694"/>
                </a:lnTo>
                <a:lnTo>
                  <a:pt x="20809"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8"/>
          <p:cNvSpPr/>
          <p:nvPr userDrawn="1"/>
        </p:nvSpPr>
        <p:spPr>
          <a:xfrm rot="21390170">
            <a:off x="-30668" y="-281778"/>
            <a:ext cx="9166066" cy="561862"/>
          </a:xfrm>
          <a:custGeom>
            <a:avLst/>
            <a:gdLst>
              <a:gd name="connsiteX0" fmla="*/ 0 w 10917358"/>
              <a:gd name="connsiteY0" fmla="*/ 0 h 1574499"/>
              <a:gd name="connsiteX1" fmla="*/ 10917358 w 10917358"/>
              <a:gd name="connsiteY1" fmla="*/ 0 h 1574499"/>
              <a:gd name="connsiteX2" fmla="*/ 10917358 w 10917358"/>
              <a:gd name="connsiteY2" fmla="*/ 1574499 h 1574499"/>
              <a:gd name="connsiteX3" fmla="*/ 0 w 10917358"/>
              <a:gd name="connsiteY3" fmla="*/ 1574499 h 1574499"/>
              <a:gd name="connsiteX4" fmla="*/ 0 w 10917358"/>
              <a:gd name="connsiteY4" fmla="*/ 0 h 1574499"/>
              <a:gd name="connsiteX0" fmla="*/ 1545984 w 10917358"/>
              <a:gd name="connsiteY0" fmla="*/ 0 h 1597196"/>
              <a:gd name="connsiteX1" fmla="*/ 10917358 w 10917358"/>
              <a:gd name="connsiteY1" fmla="*/ 22697 h 1597196"/>
              <a:gd name="connsiteX2" fmla="*/ 10917358 w 10917358"/>
              <a:gd name="connsiteY2" fmla="*/ 1597196 h 1597196"/>
              <a:gd name="connsiteX3" fmla="*/ 0 w 10917358"/>
              <a:gd name="connsiteY3" fmla="*/ 1597196 h 1597196"/>
              <a:gd name="connsiteX4" fmla="*/ 1545984 w 10917358"/>
              <a:gd name="connsiteY4" fmla="*/ 0 h 1597196"/>
              <a:gd name="connsiteX0" fmla="*/ 53712 w 9425086"/>
              <a:gd name="connsiteY0" fmla="*/ 0 h 1597196"/>
              <a:gd name="connsiteX1" fmla="*/ 9425086 w 9425086"/>
              <a:gd name="connsiteY1" fmla="*/ 22697 h 1597196"/>
              <a:gd name="connsiteX2" fmla="*/ 9425086 w 9425086"/>
              <a:gd name="connsiteY2" fmla="*/ 1597196 h 1597196"/>
              <a:gd name="connsiteX3" fmla="*/ 0 w 9425086"/>
              <a:gd name="connsiteY3" fmla="*/ 1581870 h 1597196"/>
              <a:gd name="connsiteX4" fmla="*/ 53712 w 9425086"/>
              <a:gd name="connsiteY4" fmla="*/ 0 h 1597196"/>
              <a:gd name="connsiteX0" fmla="*/ 432528 w 9425086"/>
              <a:gd name="connsiteY0" fmla="*/ 53716 h 1574499"/>
              <a:gd name="connsiteX1" fmla="*/ 9425086 w 9425086"/>
              <a:gd name="connsiteY1" fmla="*/ 0 h 1574499"/>
              <a:gd name="connsiteX2" fmla="*/ 9425086 w 9425086"/>
              <a:gd name="connsiteY2" fmla="*/ 1574499 h 1574499"/>
              <a:gd name="connsiteX3" fmla="*/ 0 w 9425086"/>
              <a:gd name="connsiteY3" fmla="*/ 1559173 h 1574499"/>
              <a:gd name="connsiteX4" fmla="*/ 432528 w 9425086"/>
              <a:gd name="connsiteY4" fmla="*/ 53716 h 1574499"/>
              <a:gd name="connsiteX0" fmla="*/ 34548 w 9425086"/>
              <a:gd name="connsiteY0" fmla="*/ 988110 h 1574499"/>
              <a:gd name="connsiteX1" fmla="*/ 9425086 w 9425086"/>
              <a:gd name="connsiteY1" fmla="*/ 0 h 1574499"/>
              <a:gd name="connsiteX2" fmla="*/ 9425086 w 9425086"/>
              <a:gd name="connsiteY2" fmla="*/ 1574499 h 1574499"/>
              <a:gd name="connsiteX3" fmla="*/ 0 w 9425086"/>
              <a:gd name="connsiteY3" fmla="*/ 1559173 h 1574499"/>
              <a:gd name="connsiteX4" fmla="*/ 34548 w 9425086"/>
              <a:gd name="connsiteY4" fmla="*/ 988110 h 1574499"/>
              <a:gd name="connsiteX0" fmla="*/ 34548 w 9425086"/>
              <a:gd name="connsiteY0" fmla="*/ 0 h 586389"/>
              <a:gd name="connsiteX1" fmla="*/ 9194786 w 9425086"/>
              <a:gd name="connsiteY1" fmla="*/ 340017 h 586389"/>
              <a:gd name="connsiteX2" fmla="*/ 9425086 w 9425086"/>
              <a:gd name="connsiteY2" fmla="*/ 586389 h 586389"/>
              <a:gd name="connsiteX3" fmla="*/ 0 w 9425086"/>
              <a:gd name="connsiteY3" fmla="*/ 571063 h 586389"/>
              <a:gd name="connsiteX4" fmla="*/ 34548 w 9425086"/>
              <a:gd name="connsiteY4" fmla="*/ 0 h 586389"/>
              <a:gd name="connsiteX0" fmla="*/ 34548 w 9194786"/>
              <a:gd name="connsiteY0" fmla="*/ 0 h 571063"/>
              <a:gd name="connsiteX1" fmla="*/ 9194786 w 9194786"/>
              <a:gd name="connsiteY1" fmla="*/ 340017 h 571063"/>
              <a:gd name="connsiteX2" fmla="*/ 9192253 w 9194786"/>
              <a:gd name="connsiteY2" fmla="*/ 561507 h 571063"/>
              <a:gd name="connsiteX3" fmla="*/ 0 w 9194786"/>
              <a:gd name="connsiteY3" fmla="*/ 571063 h 571063"/>
              <a:gd name="connsiteX4" fmla="*/ 34548 w 9194786"/>
              <a:gd name="connsiteY4" fmla="*/ 0 h 571063"/>
              <a:gd name="connsiteX0" fmla="*/ 34548 w 9192841"/>
              <a:gd name="connsiteY0" fmla="*/ 0 h 571063"/>
              <a:gd name="connsiteX1" fmla="*/ 9192841 w 9192841"/>
              <a:gd name="connsiteY1" fmla="*/ 371856 h 571063"/>
              <a:gd name="connsiteX2" fmla="*/ 9192253 w 9192841"/>
              <a:gd name="connsiteY2" fmla="*/ 561507 h 571063"/>
              <a:gd name="connsiteX3" fmla="*/ 0 w 9192841"/>
              <a:gd name="connsiteY3" fmla="*/ 571063 h 571063"/>
              <a:gd name="connsiteX4" fmla="*/ 34548 w 9192841"/>
              <a:gd name="connsiteY4" fmla="*/ 0 h 571063"/>
              <a:gd name="connsiteX0" fmla="*/ 21484 w 9179777"/>
              <a:gd name="connsiteY0" fmla="*/ 0 h 565499"/>
              <a:gd name="connsiteX1" fmla="*/ 9179777 w 9179777"/>
              <a:gd name="connsiteY1" fmla="*/ 371856 h 565499"/>
              <a:gd name="connsiteX2" fmla="*/ 9179189 w 9179777"/>
              <a:gd name="connsiteY2" fmla="*/ 561507 h 565499"/>
              <a:gd name="connsiteX3" fmla="*/ 0 w 9179777"/>
              <a:gd name="connsiteY3" fmla="*/ 565499 h 565499"/>
              <a:gd name="connsiteX4" fmla="*/ 21484 w 9179777"/>
              <a:gd name="connsiteY4" fmla="*/ 0 h 565499"/>
              <a:gd name="connsiteX0" fmla="*/ 34161 w 9179777"/>
              <a:gd name="connsiteY0" fmla="*/ 0 h 564724"/>
              <a:gd name="connsiteX1" fmla="*/ 9179777 w 9179777"/>
              <a:gd name="connsiteY1" fmla="*/ 371081 h 564724"/>
              <a:gd name="connsiteX2" fmla="*/ 9179189 w 9179777"/>
              <a:gd name="connsiteY2" fmla="*/ 560732 h 564724"/>
              <a:gd name="connsiteX3" fmla="*/ 0 w 9179777"/>
              <a:gd name="connsiteY3" fmla="*/ 564724 h 564724"/>
              <a:gd name="connsiteX4" fmla="*/ 34161 w 9179777"/>
              <a:gd name="connsiteY4" fmla="*/ 0 h 564724"/>
              <a:gd name="connsiteX0" fmla="*/ 34161 w 9205369"/>
              <a:gd name="connsiteY0" fmla="*/ 0 h 564724"/>
              <a:gd name="connsiteX1" fmla="*/ 9179777 w 9205369"/>
              <a:gd name="connsiteY1" fmla="*/ 371081 h 564724"/>
              <a:gd name="connsiteX2" fmla="*/ 9205350 w 9205369"/>
              <a:gd name="connsiteY2" fmla="*/ 548880 h 564724"/>
              <a:gd name="connsiteX3" fmla="*/ 0 w 9205369"/>
              <a:gd name="connsiteY3" fmla="*/ 564724 h 564724"/>
              <a:gd name="connsiteX4" fmla="*/ 34161 w 9205369"/>
              <a:gd name="connsiteY4" fmla="*/ 0 h 564724"/>
              <a:gd name="connsiteX0" fmla="*/ 34161 w 9179777"/>
              <a:gd name="connsiteY0" fmla="*/ 0 h 593248"/>
              <a:gd name="connsiteX1" fmla="*/ 9179777 w 9179777"/>
              <a:gd name="connsiteY1" fmla="*/ 371081 h 593248"/>
              <a:gd name="connsiteX2" fmla="*/ 9158211 w 9179777"/>
              <a:gd name="connsiteY2" fmla="*/ 593248 h 593248"/>
              <a:gd name="connsiteX3" fmla="*/ 0 w 9179777"/>
              <a:gd name="connsiteY3" fmla="*/ 564724 h 593248"/>
              <a:gd name="connsiteX4" fmla="*/ 34161 w 9179777"/>
              <a:gd name="connsiteY4" fmla="*/ 0 h 593248"/>
              <a:gd name="connsiteX0" fmla="*/ 34161 w 9168917"/>
              <a:gd name="connsiteY0" fmla="*/ 0 h 593248"/>
              <a:gd name="connsiteX1" fmla="*/ 9168917 w 9168917"/>
              <a:gd name="connsiteY1" fmla="*/ 560116 h 593248"/>
              <a:gd name="connsiteX2" fmla="*/ 9158211 w 9168917"/>
              <a:gd name="connsiteY2" fmla="*/ 593248 h 593248"/>
              <a:gd name="connsiteX3" fmla="*/ 0 w 9168917"/>
              <a:gd name="connsiteY3" fmla="*/ 564724 h 593248"/>
              <a:gd name="connsiteX4" fmla="*/ 34161 w 9168917"/>
              <a:gd name="connsiteY4" fmla="*/ 0 h 59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8917" h="593248">
                <a:moveTo>
                  <a:pt x="34161" y="0"/>
                </a:moveTo>
                <a:lnTo>
                  <a:pt x="9168917" y="560116"/>
                </a:lnTo>
                <a:cubicBezTo>
                  <a:pt x="9168073" y="633946"/>
                  <a:pt x="9159055" y="519418"/>
                  <a:pt x="9158211" y="593248"/>
                </a:cubicBezTo>
                <a:lnTo>
                  <a:pt x="0" y="564724"/>
                </a:lnTo>
                <a:lnTo>
                  <a:pt x="34161" y="0"/>
                </a:lnTo>
                <a:close/>
              </a:path>
            </a:pathLst>
          </a:custGeom>
          <a:solidFill>
            <a:srgbClr val="6E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9"/>
          <p:cNvSpPr/>
          <p:nvPr userDrawn="1"/>
        </p:nvSpPr>
        <p:spPr>
          <a:xfrm rot="252544">
            <a:off x="943987" y="-330265"/>
            <a:ext cx="8233453" cy="604376"/>
          </a:xfrm>
          <a:custGeom>
            <a:avLst/>
            <a:gdLst>
              <a:gd name="connsiteX0" fmla="*/ 0 w 12294602"/>
              <a:gd name="connsiteY0" fmla="*/ 0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0 w 12294602"/>
              <a:gd name="connsiteY4" fmla="*/ 0 h 1574499"/>
              <a:gd name="connsiteX0" fmla="*/ 2340752 w 12294602"/>
              <a:gd name="connsiteY0" fmla="*/ 1384285 h 1574499"/>
              <a:gd name="connsiteX1" fmla="*/ 12294602 w 12294602"/>
              <a:gd name="connsiteY1" fmla="*/ 0 h 1574499"/>
              <a:gd name="connsiteX2" fmla="*/ 12294602 w 12294602"/>
              <a:gd name="connsiteY2" fmla="*/ 1574499 h 1574499"/>
              <a:gd name="connsiteX3" fmla="*/ 0 w 12294602"/>
              <a:gd name="connsiteY3" fmla="*/ 1574499 h 1574499"/>
              <a:gd name="connsiteX4" fmla="*/ 2340752 w 12294602"/>
              <a:gd name="connsiteY4" fmla="*/ 1384285 h 1574499"/>
              <a:gd name="connsiteX0" fmla="*/ 315869 w 10269719"/>
              <a:gd name="connsiteY0" fmla="*/ 1384285 h 1574499"/>
              <a:gd name="connsiteX1" fmla="*/ 10269719 w 10269719"/>
              <a:gd name="connsiteY1" fmla="*/ 0 h 1574499"/>
              <a:gd name="connsiteX2" fmla="*/ 10269719 w 10269719"/>
              <a:gd name="connsiteY2" fmla="*/ 1574499 h 1574499"/>
              <a:gd name="connsiteX3" fmla="*/ 0 w 10269719"/>
              <a:gd name="connsiteY3" fmla="*/ 1564076 h 1574499"/>
              <a:gd name="connsiteX4" fmla="*/ 315869 w 10269719"/>
              <a:gd name="connsiteY4" fmla="*/ 1384285 h 1574499"/>
              <a:gd name="connsiteX0" fmla="*/ 315869 w 10269719"/>
              <a:gd name="connsiteY0" fmla="*/ 1384285 h 1575096"/>
              <a:gd name="connsiteX1" fmla="*/ 10269719 w 10269719"/>
              <a:gd name="connsiteY1" fmla="*/ 0 h 1575096"/>
              <a:gd name="connsiteX2" fmla="*/ 8233453 w 10269719"/>
              <a:gd name="connsiteY2" fmla="*/ 1575096 h 1575096"/>
              <a:gd name="connsiteX3" fmla="*/ 0 w 10269719"/>
              <a:gd name="connsiteY3" fmla="*/ 1564076 h 1575096"/>
              <a:gd name="connsiteX4" fmla="*/ 315869 w 10269719"/>
              <a:gd name="connsiteY4" fmla="*/ 1384285 h 1575096"/>
              <a:gd name="connsiteX0" fmla="*/ 315869 w 8233453"/>
              <a:gd name="connsiteY0" fmla="*/ 557822 h 748633"/>
              <a:gd name="connsiteX1" fmla="*/ 8166296 w 8233453"/>
              <a:gd name="connsiteY1" fmla="*/ 0 h 748633"/>
              <a:gd name="connsiteX2" fmla="*/ 8233453 w 8233453"/>
              <a:gd name="connsiteY2" fmla="*/ 748633 h 748633"/>
              <a:gd name="connsiteX3" fmla="*/ 0 w 8233453"/>
              <a:gd name="connsiteY3" fmla="*/ 737613 h 748633"/>
              <a:gd name="connsiteX4" fmla="*/ 315869 w 8233453"/>
              <a:gd name="connsiteY4" fmla="*/ 557822 h 748633"/>
              <a:gd name="connsiteX0" fmla="*/ 359386 w 8233453"/>
              <a:gd name="connsiteY0" fmla="*/ 714539 h 748633"/>
              <a:gd name="connsiteX1" fmla="*/ 8166296 w 8233453"/>
              <a:gd name="connsiteY1" fmla="*/ 0 h 748633"/>
              <a:gd name="connsiteX2" fmla="*/ 8233453 w 8233453"/>
              <a:gd name="connsiteY2" fmla="*/ 748633 h 748633"/>
              <a:gd name="connsiteX3" fmla="*/ 0 w 8233453"/>
              <a:gd name="connsiteY3" fmla="*/ 737613 h 748633"/>
              <a:gd name="connsiteX4" fmla="*/ 359386 w 8233453"/>
              <a:gd name="connsiteY4" fmla="*/ 714539 h 748633"/>
              <a:gd name="connsiteX0" fmla="*/ 359386 w 8233453"/>
              <a:gd name="connsiteY0" fmla="*/ 369576 h 403670"/>
              <a:gd name="connsiteX1" fmla="*/ 8064340 w 8233453"/>
              <a:gd name="connsiteY1" fmla="*/ 0 h 403670"/>
              <a:gd name="connsiteX2" fmla="*/ 8233453 w 8233453"/>
              <a:gd name="connsiteY2" fmla="*/ 403670 h 403670"/>
              <a:gd name="connsiteX3" fmla="*/ 0 w 8233453"/>
              <a:gd name="connsiteY3" fmla="*/ 392650 h 403670"/>
              <a:gd name="connsiteX4" fmla="*/ 359386 w 8233453"/>
              <a:gd name="connsiteY4" fmla="*/ 369576 h 403670"/>
              <a:gd name="connsiteX0" fmla="*/ 359386 w 8233453"/>
              <a:gd name="connsiteY0" fmla="*/ 544950 h 579044"/>
              <a:gd name="connsiteX1" fmla="*/ 8197879 w 8233453"/>
              <a:gd name="connsiteY1" fmla="*/ 0 h 579044"/>
              <a:gd name="connsiteX2" fmla="*/ 8233453 w 8233453"/>
              <a:gd name="connsiteY2" fmla="*/ 579044 h 579044"/>
              <a:gd name="connsiteX3" fmla="*/ 0 w 8233453"/>
              <a:gd name="connsiteY3" fmla="*/ 568024 h 579044"/>
              <a:gd name="connsiteX4" fmla="*/ 359386 w 8233453"/>
              <a:gd name="connsiteY4" fmla="*/ 544950 h 579044"/>
              <a:gd name="connsiteX0" fmla="*/ 359386 w 8233453"/>
              <a:gd name="connsiteY0" fmla="*/ 570282 h 604376"/>
              <a:gd name="connsiteX1" fmla="*/ 8196014 w 8233453"/>
              <a:gd name="connsiteY1" fmla="*/ 0 h 604376"/>
              <a:gd name="connsiteX2" fmla="*/ 8233453 w 8233453"/>
              <a:gd name="connsiteY2" fmla="*/ 604376 h 604376"/>
              <a:gd name="connsiteX3" fmla="*/ 0 w 8233453"/>
              <a:gd name="connsiteY3" fmla="*/ 593356 h 604376"/>
              <a:gd name="connsiteX4" fmla="*/ 359386 w 8233453"/>
              <a:gd name="connsiteY4" fmla="*/ 570282 h 60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453" h="604376">
                <a:moveTo>
                  <a:pt x="359386" y="570282"/>
                </a:moveTo>
                <a:lnTo>
                  <a:pt x="8196014" y="0"/>
                </a:lnTo>
                <a:lnTo>
                  <a:pt x="8233453" y="604376"/>
                </a:lnTo>
                <a:lnTo>
                  <a:pt x="0" y="593356"/>
                </a:lnTo>
                <a:lnTo>
                  <a:pt x="359386" y="570282"/>
                </a:lnTo>
                <a:close/>
              </a:path>
            </a:pathLst>
          </a:custGeom>
          <a:solidFill>
            <a:srgbClr val="DDB82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29841" y="457200"/>
            <a:ext cx="2949178" cy="1600200"/>
          </a:xfrm>
        </p:spPr>
        <p:txBody>
          <a:bodyPr anchor="b"/>
          <a:lstStyle>
            <a:lvl1pPr>
              <a:defRPr sz="3200" b="1"/>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74135" y="5583279"/>
            <a:ext cx="2126385" cy="1502646"/>
          </a:xfrm>
          <a:prstGeom prst="rect">
            <a:avLst/>
          </a:prstGeom>
        </p:spPr>
      </p:pic>
      <p:sp>
        <p:nvSpPr>
          <p:cNvPr id="13" name="Title 1"/>
          <p:cNvSpPr txBox="1">
            <a:spLocks/>
          </p:cNvSpPr>
          <p:nvPr userDrawn="1"/>
        </p:nvSpPr>
        <p:spPr>
          <a:xfrm>
            <a:off x="628649" y="6097409"/>
            <a:ext cx="7886700" cy="926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Arial" panose="020B0604020202020204" pitchFamily="34" charset="0"/>
              </a:defRPr>
            </a:lvl1pPr>
          </a:lstStyle>
          <a:p>
            <a:r>
              <a:rPr lang="en-GB" sz="1200" b="1" dirty="0" smtClean="0">
                <a:solidFill>
                  <a:schemeClr val="bg1"/>
                </a:solidFill>
              </a:rPr>
              <a:t>Andy Abrahams </a:t>
            </a:r>
            <a:r>
              <a:rPr lang="en-GB" sz="1200" b="0" dirty="0" smtClean="0">
                <a:solidFill>
                  <a:schemeClr val="bg1"/>
                </a:solidFill>
              </a:rPr>
              <a:t>– Elected Mayor        </a:t>
            </a:r>
            <a:r>
              <a:rPr lang="en-GB" sz="1200" b="1" dirty="0" smtClean="0">
                <a:solidFill>
                  <a:schemeClr val="bg1"/>
                </a:solidFill>
              </a:rPr>
              <a:t>Hayley</a:t>
            </a:r>
            <a:r>
              <a:rPr lang="en-GB" sz="1200" b="1" baseline="0" dirty="0" smtClean="0">
                <a:solidFill>
                  <a:schemeClr val="bg1"/>
                </a:solidFill>
              </a:rPr>
              <a:t> Barsby </a:t>
            </a:r>
            <a:r>
              <a:rPr lang="en-GB" sz="1200" b="0" baseline="0" dirty="0" smtClean="0">
                <a:solidFill>
                  <a:schemeClr val="bg1"/>
                </a:solidFill>
              </a:rPr>
              <a:t>– Chief </a:t>
            </a:r>
            <a:r>
              <a:rPr lang="en-GB" sz="1200" b="0" dirty="0" smtClean="0">
                <a:solidFill>
                  <a:schemeClr val="bg1"/>
                </a:solidFill>
              </a:rPr>
              <a:t>Executive Officer</a:t>
            </a:r>
            <a:endParaRPr lang="en-GB" sz="1200" b="0" dirty="0">
              <a:solidFill>
                <a:schemeClr val="bg1"/>
              </a:solidFill>
            </a:endParaRPr>
          </a:p>
        </p:txBody>
      </p:sp>
    </p:spTree>
    <p:extLst>
      <p:ext uri="{BB962C8B-B14F-4D97-AF65-F5344CB8AC3E}">
        <p14:creationId xmlns:p14="http://schemas.microsoft.com/office/powerpoint/2010/main" val="71253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6.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1569112"/>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2"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bwMode="auto">
          <a:xfrm>
            <a:off x="457200" y="1343025"/>
            <a:ext cx="8229600" cy="432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Text here (level one)</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51" name="Rectangle 11"/>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pic>
        <p:nvPicPr>
          <p:cNvPr id="10254" name="Picture 14" descr="PowerPoint Banner Small"/>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0" y="5905500"/>
            <a:ext cx="91440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70202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txStyles>
    <p:titleStyle>
      <a:lvl1pPr algn="ctr" rtl="0" eaLnBrk="1" fontAlgn="base" hangingPunct="1">
        <a:spcBef>
          <a:spcPct val="0"/>
        </a:spcBef>
        <a:spcAft>
          <a:spcPct val="0"/>
        </a:spcAft>
        <a:defRPr sz="3600" kern="1200">
          <a:solidFill>
            <a:schemeClr val="tx1"/>
          </a:solidFill>
          <a:latin typeface="+mj-lt"/>
          <a:ea typeface="+mj-ea"/>
          <a:cs typeface="+mj-cs"/>
        </a:defRPr>
      </a:lvl1pPr>
      <a:lvl2pPr algn="ctr" rtl="0" eaLnBrk="1" fontAlgn="base" hangingPunct="1">
        <a:spcBef>
          <a:spcPct val="0"/>
        </a:spcBef>
        <a:spcAft>
          <a:spcPct val="0"/>
        </a:spcAft>
        <a:defRPr sz="3600">
          <a:solidFill>
            <a:schemeClr val="tx1"/>
          </a:solidFill>
          <a:latin typeface="Arial Black" panose="020B0A04020102020204" pitchFamily="34" charset="0"/>
        </a:defRPr>
      </a:lvl2pPr>
      <a:lvl3pPr algn="ctr" rtl="0" eaLnBrk="1" fontAlgn="base" hangingPunct="1">
        <a:spcBef>
          <a:spcPct val="0"/>
        </a:spcBef>
        <a:spcAft>
          <a:spcPct val="0"/>
        </a:spcAft>
        <a:defRPr sz="3600">
          <a:solidFill>
            <a:schemeClr val="tx1"/>
          </a:solidFill>
          <a:latin typeface="Arial Black" panose="020B0A04020102020204" pitchFamily="34" charset="0"/>
        </a:defRPr>
      </a:lvl3pPr>
      <a:lvl4pPr algn="ctr" rtl="0" eaLnBrk="1" fontAlgn="base" hangingPunct="1">
        <a:spcBef>
          <a:spcPct val="0"/>
        </a:spcBef>
        <a:spcAft>
          <a:spcPct val="0"/>
        </a:spcAft>
        <a:defRPr sz="3600">
          <a:solidFill>
            <a:schemeClr val="tx1"/>
          </a:solidFill>
          <a:latin typeface="Arial Black" panose="020B0A04020102020204" pitchFamily="34" charset="0"/>
        </a:defRPr>
      </a:lvl4pPr>
      <a:lvl5pPr algn="ctr" rtl="0" eaLnBrk="1" fontAlgn="base" hangingPunct="1">
        <a:spcBef>
          <a:spcPct val="0"/>
        </a:spcBef>
        <a:spcAft>
          <a:spcPct val="0"/>
        </a:spcAft>
        <a:defRPr sz="3600">
          <a:solidFill>
            <a:schemeClr val="tx1"/>
          </a:solidFill>
          <a:latin typeface="Arial Black" panose="020B0A04020102020204" pitchFamily="34" charset="0"/>
        </a:defRPr>
      </a:lvl5pPr>
      <a:lvl6pPr marL="457200" algn="ctr" rtl="0" eaLnBrk="1" fontAlgn="base" hangingPunct="1">
        <a:spcBef>
          <a:spcPct val="0"/>
        </a:spcBef>
        <a:spcAft>
          <a:spcPct val="0"/>
        </a:spcAft>
        <a:defRPr sz="3600">
          <a:solidFill>
            <a:schemeClr val="tx1"/>
          </a:solidFill>
          <a:latin typeface="Arial Black" panose="020B0A04020102020204" pitchFamily="34" charset="0"/>
        </a:defRPr>
      </a:lvl6pPr>
      <a:lvl7pPr marL="914400" algn="ctr" rtl="0" eaLnBrk="1" fontAlgn="base" hangingPunct="1">
        <a:spcBef>
          <a:spcPct val="0"/>
        </a:spcBef>
        <a:spcAft>
          <a:spcPct val="0"/>
        </a:spcAft>
        <a:defRPr sz="3600">
          <a:solidFill>
            <a:schemeClr val="tx1"/>
          </a:solidFill>
          <a:latin typeface="Arial Black" panose="020B0A04020102020204" pitchFamily="34" charset="0"/>
        </a:defRPr>
      </a:lvl7pPr>
      <a:lvl8pPr marL="1371600" algn="ctr" rtl="0" eaLnBrk="1" fontAlgn="base" hangingPunct="1">
        <a:spcBef>
          <a:spcPct val="0"/>
        </a:spcBef>
        <a:spcAft>
          <a:spcPct val="0"/>
        </a:spcAft>
        <a:defRPr sz="3600">
          <a:solidFill>
            <a:schemeClr val="tx1"/>
          </a:solidFill>
          <a:latin typeface="Arial Black" panose="020B0A04020102020204" pitchFamily="34" charset="0"/>
        </a:defRPr>
      </a:lvl8pPr>
      <a:lvl9pPr marL="1828800" algn="ctr" rtl="0" eaLnBrk="1" fontAlgn="base" hangingPunct="1">
        <a:spcBef>
          <a:spcPct val="0"/>
        </a:spcBef>
        <a:spcAft>
          <a:spcPct val="0"/>
        </a:spcAft>
        <a:defRPr sz="3600">
          <a:solidFill>
            <a:schemeClr val="tx1"/>
          </a:solidFill>
          <a:latin typeface="Arial Black" panose="020B0A040201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image" Target="../media/image54.png"/><Relationship Id="rId9"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hyperlink" Target="https://www.gov.uk/government/consultations/proposed-reforms-to-permitted-development-rights-to-support-the-deployment-of-5g-and-extend-mobile-coverage" TargetMode="External"/><Relationship Id="rId2" Type="http://schemas.openxmlformats.org/officeDocument/2006/relationships/hyperlink" Target="https://www.gov.uk/government/publications/framework-for-uk-fibre-delivery-street-works" TargetMode="External"/><Relationship Id="rId1" Type="http://schemas.openxmlformats.org/officeDocument/2006/relationships/slideLayout" Target="../slideLayouts/slideLayout22.xml"/><Relationship Id="rId6" Type="http://schemas.openxmlformats.org/officeDocument/2006/relationships/hyperlink" Target="https://www.virginmedia.com/lightning/network-expansion/property-developers" TargetMode="External"/><Relationship Id="rId5" Type="http://schemas.openxmlformats.org/officeDocument/2006/relationships/hyperlink" Target="https://www.openreach.com/fibre-broadband/fibre-for-developers/registering-your-site" TargetMode="External"/><Relationship Id="rId4" Type="http://schemas.openxmlformats.org/officeDocument/2006/relationships/hyperlink" Target="https://www.ofcom.org.uk/phones-telecoms-and-internet/information-for-industry/policy/electronic-comm-cod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8000" dirty="0" smtClean="0"/>
              <a:t>Planning and Regeneration Update </a:t>
            </a:r>
            <a:endParaRPr lang="en-GB" sz="8000" dirty="0"/>
          </a:p>
        </p:txBody>
      </p:sp>
      <p:sp>
        <p:nvSpPr>
          <p:cNvPr id="3" name="Text Placeholder 2"/>
          <p:cNvSpPr>
            <a:spLocks noGrp="1"/>
          </p:cNvSpPr>
          <p:nvPr>
            <p:ph type="body" idx="1"/>
          </p:nvPr>
        </p:nvSpPr>
        <p:spPr/>
        <p:txBody>
          <a:bodyPr>
            <a:normAutofit fontScale="70000" lnSpcReduction="20000"/>
          </a:bodyPr>
          <a:lstStyle/>
          <a:p>
            <a:r>
              <a:rPr lang="en-GB" sz="3200" dirty="0" smtClean="0"/>
              <a:t>Martyn Saxton </a:t>
            </a:r>
          </a:p>
          <a:p>
            <a:r>
              <a:rPr lang="en-GB" sz="3200" dirty="0" smtClean="0"/>
              <a:t>Head of Planning &amp; Regeneration</a:t>
            </a:r>
            <a:endParaRPr lang="en-GB" sz="3200" dirty="0"/>
          </a:p>
        </p:txBody>
      </p:sp>
    </p:spTree>
    <p:extLst>
      <p:ext uri="{BB962C8B-B14F-4D97-AF65-F5344CB8AC3E}">
        <p14:creationId xmlns:p14="http://schemas.microsoft.com/office/powerpoint/2010/main" val="1182759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2" name="Title 1"/>
          <p:cNvSpPr>
            <a:spLocks noGrp="1"/>
          </p:cNvSpPr>
          <p:nvPr>
            <p:ph type="ctrTitle"/>
          </p:nvPr>
        </p:nvSpPr>
        <p:spPr>
          <a:xfrm>
            <a:off x="189781" y="2373745"/>
            <a:ext cx="8764438" cy="2110510"/>
          </a:xfrm>
        </p:spPr>
        <p:txBody>
          <a:bodyPr anchor="ctr">
            <a:normAutofit fontScale="90000"/>
          </a:bodyPr>
          <a:lstStyle/>
          <a:p>
            <a:r>
              <a:rPr lang="en-GB" b="1" dirty="0">
                <a:solidFill>
                  <a:schemeClr val="bg1"/>
                </a:solidFill>
                <a:latin typeface="+mn-lt"/>
              </a:rPr>
              <a:t>Smart City – An Essential Enabler for Enhanced  Urban Living</a:t>
            </a:r>
            <a:br>
              <a:rPr lang="en-GB" b="1" dirty="0">
                <a:solidFill>
                  <a:schemeClr val="bg1"/>
                </a:solidFill>
                <a:latin typeface="+mn-lt"/>
              </a:rPr>
            </a:br>
            <a:r>
              <a:rPr lang="en-GB" b="1" dirty="0">
                <a:solidFill>
                  <a:schemeClr val="bg1"/>
                </a:solidFill>
                <a:latin typeface="+mn-lt"/>
              </a:rPr>
              <a:t/>
            </a:r>
            <a:br>
              <a:rPr lang="en-GB" b="1" dirty="0">
                <a:solidFill>
                  <a:schemeClr val="bg1"/>
                </a:solidFill>
                <a:latin typeface="+mn-lt"/>
              </a:rPr>
            </a:br>
            <a:r>
              <a:rPr lang="en-GB" sz="3600" b="1" dirty="0">
                <a:solidFill>
                  <a:schemeClr val="bg1"/>
                </a:solidFill>
                <a:latin typeface="+mn-lt"/>
              </a:rPr>
              <a:t>Andy Dean</a:t>
            </a:r>
            <a:br>
              <a:rPr lang="en-GB" sz="3600" b="1" dirty="0">
                <a:solidFill>
                  <a:schemeClr val="bg1"/>
                </a:solidFill>
                <a:latin typeface="+mn-lt"/>
              </a:rPr>
            </a:br>
            <a:r>
              <a:rPr lang="en-GB" sz="3600" b="1" dirty="0">
                <a:solidFill>
                  <a:schemeClr val="bg1"/>
                </a:solidFill>
                <a:latin typeface="+mn-lt"/>
              </a:rPr>
              <a:t>Programme Manager, Smart Campus</a:t>
            </a:r>
            <a:br>
              <a:rPr lang="en-GB" sz="3600" b="1" dirty="0">
                <a:solidFill>
                  <a:schemeClr val="bg1"/>
                </a:solidFill>
                <a:latin typeface="+mn-lt"/>
              </a:rPr>
            </a:br>
            <a:r>
              <a:rPr lang="en-GB" sz="3600" b="1" dirty="0">
                <a:solidFill>
                  <a:schemeClr val="bg1"/>
                </a:solidFill>
                <a:latin typeface="+mn-lt"/>
              </a:rPr>
              <a:t>andy.dean@ntu.ac.uk</a:t>
            </a:r>
            <a:br>
              <a:rPr lang="en-GB" sz="3600" b="1" dirty="0">
                <a:solidFill>
                  <a:schemeClr val="bg1"/>
                </a:solidFill>
                <a:latin typeface="+mn-lt"/>
              </a:rPr>
            </a:br>
            <a:r>
              <a:rPr lang="en-GB" sz="3600" b="1" dirty="0">
                <a:solidFill>
                  <a:schemeClr val="bg1"/>
                </a:solidFill>
                <a:latin typeface="+mn-lt"/>
              </a:rPr>
              <a:t>07920 563820</a:t>
            </a:r>
            <a:r>
              <a:rPr lang="en-GB" b="1" dirty="0">
                <a:solidFill>
                  <a:schemeClr val="bg1"/>
                </a:solidFill>
                <a:latin typeface="+mn-lt"/>
              </a:rPr>
              <a:t/>
            </a:r>
            <a:br>
              <a:rPr lang="en-GB" b="1" dirty="0">
                <a:solidFill>
                  <a:schemeClr val="bg1"/>
                </a:solidFill>
                <a:latin typeface="+mn-lt"/>
              </a:rPr>
            </a:br>
            <a:endParaRPr lang="en-GB" b="1" dirty="0">
              <a:solidFill>
                <a:srgbClr val="004877"/>
              </a:solidFill>
              <a:latin typeface="+mn-lt"/>
            </a:endParaRPr>
          </a:p>
        </p:txBody>
      </p:sp>
    </p:spTree>
    <p:extLst>
      <p:ext uri="{BB962C8B-B14F-4D97-AF65-F5344CB8AC3E}">
        <p14:creationId xmlns:p14="http://schemas.microsoft.com/office/powerpoint/2010/main" val="3080569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Content</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18" name="Text Placeholder 4"/>
          <p:cNvSpPr txBox="1">
            <a:spLocks/>
          </p:cNvSpPr>
          <p:nvPr/>
        </p:nvSpPr>
        <p:spPr>
          <a:xfrm>
            <a:off x="628650" y="1260353"/>
            <a:ext cx="7886700" cy="46839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4877"/>
              </a:buClr>
              <a:buNone/>
              <a:tabLst>
                <a:tab pos="531813" algn="l"/>
              </a:tabLst>
            </a:pPr>
            <a:r>
              <a:rPr lang="en-GB" dirty="0">
                <a:solidFill>
                  <a:srgbClr val="E8005A"/>
                </a:solidFill>
              </a:rPr>
              <a:t>	</a:t>
            </a:r>
          </a:p>
          <a:p>
            <a:pPr marL="874713" lvl="1" indent="-342900">
              <a:buClr>
                <a:srgbClr val="E8005A"/>
              </a:buClr>
              <a:buFont typeface="Calibri" panose="020F0502020204030204" pitchFamily="34" charset="0"/>
              <a:buChar char="●"/>
              <a:tabLst>
                <a:tab pos="900113" algn="l"/>
              </a:tabLst>
            </a:pPr>
            <a:r>
              <a:rPr lang="en-GB" dirty="0">
                <a:solidFill>
                  <a:srgbClr val="004877"/>
                </a:solidFill>
              </a:rPr>
              <a:t>	 What is a Smart City</a:t>
            </a:r>
            <a:endParaRPr lang="en-GB" dirty="0">
              <a:solidFill>
                <a:srgbClr val="004579"/>
              </a:solidFill>
            </a:endParaRPr>
          </a:p>
          <a:p>
            <a:pPr marL="874713" lvl="1" indent="-342900">
              <a:buClr>
                <a:srgbClr val="E8005A"/>
              </a:buClr>
              <a:buFont typeface="Calibri" panose="020F0502020204030204" pitchFamily="34" charset="0"/>
              <a:buChar char="●"/>
              <a:tabLst>
                <a:tab pos="900113" algn="l"/>
              </a:tabLst>
            </a:pPr>
            <a:r>
              <a:rPr lang="en-GB" dirty="0">
                <a:solidFill>
                  <a:srgbClr val="004877"/>
                </a:solidFill>
              </a:rPr>
              <a:t>  Why bother creating Smart Cities</a:t>
            </a:r>
          </a:p>
          <a:p>
            <a:pPr marL="874713" lvl="1" indent="-342900">
              <a:buClr>
                <a:srgbClr val="E8005A"/>
              </a:buClr>
              <a:buFont typeface="Calibri" panose="020F0502020204030204" pitchFamily="34" charset="0"/>
              <a:buChar char="●"/>
              <a:tabLst>
                <a:tab pos="900113" algn="l"/>
              </a:tabLst>
            </a:pPr>
            <a:r>
              <a:rPr lang="en-GB" dirty="0">
                <a:solidFill>
                  <a:srgbClr val="004877"/>
                </a:solidFill>
              </a:rPr>
              <a:t>  Smart Cities -Hype verses reality</a:t>
            </a:r>
          </a:p>
          <a:p>
            <a:pPr marL="874713" lvl="1" indent="-342900">
              <a:buClr>
                <a:srgbClr val="E8005A"/>
              </a:buClr>
              <a:buFont typeface="Calibri" panose="020F0502020204030204" pitchFamily="34" charset="0"/>
              <a:buChar char="●"/>
              <a:tabLst>
                <a:tab pos="900113" algn="l"/>
              </a:tabLst>
            </a:pPr>
            <a:r>
              <a:rPr lang="en-GB" dirty="0">
                <a:solidFill>
                  <a:srgbClr val="004877"/>
                </a:solidFill>
              </a:rPr>
              <a:t>  The importance of digital connectivity</a:t>
            </a:r>
          </a:p>
          <a:p>
            <a:pPr marL="874713" lvl="1" indent="-342900">
              <a:buClr>
                <a:srgbClr val="E8005A"/>
              </a:buClr>
              <a:buFont typeface="Calibri" panose="020F0502020204030204" pitchFamily="34" charset="0"/>
              <a:buChar char="●"/>
              <a:tabLst>
                <a:tab pos="900113" algn="l"/>
              </a:tabLst>
            </a:pPr>
            <a:r>
              <a:rPr lang="en-GB" dirty="0">
                <a:solidFill>
                  <a:srgbClr val="004877"/>
                </a:solidFill>
              </a:rPr>
              <a:t>  Smart City, some typical features</a:t>
            </a:r>
          </a:p>
          <a:p>
            <a:pPr marL="1331913" lvl="2" indent="-342900">
              <a:buClr>
                <a:srgbClr val="E8005A"/>
              </a:buClr>
              <a:buFont typeface="Calibri" panose="020F0502020204030204" pitchFamily="34" charset="0"/>
              <a:buChar char="●"/>
              <a:tabLst>
                <a:tab pos="900113" algn="l"/>
              </a:tabLst>
            </a:pPr>
            <a:r>
              <a:rPr lang="en-GB" dirty="0">
                <a:solidFill>
                  <a:srgbClr val="004877"/>
                </a:solidFill>
              </a:rPr>
              <a:t>  Wayfinding</a:t>
            </a:r>
          </a:p>
          <a:p>
            <a:pPr marL="1331913" lvl="2" indent="-342900">
              <a:buClr>
                <a:srgbClr val="E8005A"/>
              </a:buClr>
              <a:buFont typeface="Calibri" panose="020F0502020204030204" pitchFamily="34" charset="0"/>
              <a:buChar char="●"/>
              <a:tabLst>
                <a:tab pos="900113" algn="l"/>
              </a:tabLst>
            </a:pPr>
            <a:r>
              <a:rPr lang="en-GB" dirty="0">
                <a:solidFill>
                  <a:srgbClr val="004877"/>
                </a:solidFill>
              </a:rPr>
              <a:t>  Smart Parking</a:t>
            </a:r>
          </a:p>
          <a:p>
            <a:pPr marL="1331913" lvl="2" indent="-342900">
              <a:buClr>
                <a:srgbClr val="E8005A"/>
              </a:buClr>
              <a:buFont typeface="Calibri" panose="020F0502020204030204" pitchFamily="34" charset="0"/>
              <a:buChar char="●"/>
              <a:tabLst>
                <a:tab pos="900113" algn="l"/>
              </a:tabLst>
            </a:pPr>
            <a:r>
              <a:rPr lang="en-GB" dirty="0">
                <a:solidFill>
                  <a:srgbClr val="004877"/>
                </a:solidFill>
              </a:rPr>
              <a:t>  Location Based Services</a:t>
            </a:r>
          </a:p>
          <a:p>
            <a:pPr marL="1331913" lvl="2" indent="-342900">
              <a:buClr>
                <a:srgbClr val="E8005A"/>
              </a:buClr>
              <a:buFont typeface="Calibri" panose="020F0502020204030204" pitchFamily="34" charset="0"/>
              <a:buChar char="●"/>
              <a:tabLst>
                <a:tab pos="900113" algn="l"/>
              </a:tabLst>
            </a:pPr>
            <a:r>
              <a:rPr lang="en-GB" dirty="0">
                <a:solidFill>
                  <a:srgbClr val="004877"/>
                </a:solidFill>
              </a:rPr>
              <a:t>  Energy storage</a:t>
            </a:r>
          </a:p>
          <a:p>
            <a:pPr marL="1331913" lvl="2" indent="-342900">
              <a:buClr>
                <a:srgbClr val="E8005A"/>
              </a:buClr>
              <a:buFont typeface="Calibri" panose="020F0502020204030204" pitchFamily="34" charset="0"/>
              <a:buChar char="●"/>
              <a:tabLst>
                <a:tab pos="900113" algn="l"/>
              </a:tabLst>
            </a:pPr>
            <a:r>
              <a:rPr lang="en-GB" dirty="0">
                <a:solidFill>
                  <a:srgbClr val="004877"/>
                </a:solidFill>
              </a:rPr>
              <a:t>  Urban farming</a:t>
            </a:r>
          </a:p>
          <a:p>
            <a:pPr marL="874713" lvl="1" indent="-342900">
              <a:buClr>
                <a:srgbClr val="E8005A"/>
              </a:buClr>
              <a:buFont typeface="Calibri" panose="020F0502020204030204" pitchFamily="34" charset="0"/>
              <a:buChar char="●"/>
              <a:tabLst>
                <a:tab pos="900113" algn="l"/>
              </a:tabLst>
            </a:pPr>
            <a:r>
              <a:rPr lang="en-GB" dirty="0">
                <a:solidFill>
                  <a:srgbClr val="004877"/>
                </a:solidFill>
              </a:rPr>
              <a:t>  Smart City example - Glasgow </a:t>
            </a:r>
          </a:p>
          <a:p>
            <a:pPr marL="874713" lvl="1" indent="-342900">
              <a:buClr>
                <a:srgbClr val="E8005A"/>
              </a:buClr>
              <a:buFont typeface="Calibri" panose="020F0502020204030204" pitchFamily="34" charset="0"/>
              <a:buChar char="●"/>
              <a:tabLst>
                <a:tab pos="900113" algn="l"/>
              </a:tabLst>
            </a:pPr>
            <a:r>
              <a:rPr lang="en-GB" dirty="0">
                <a:solidFill>
                  <a:srgbClr val="004877"/>
                </a:solidFill>
              </a:rPr>
              <a:t>  Smart City - Vision of a utopian solution</a:t>
            </a:r>
          </a:p>
          <a:p>
            <a:pPr marL="874713" lvl="1" indent="-342900">
              <a:buClr>
                <a:srgbClr val="E8005A"/>
              </a:buClr>
              <a:buFont typeface="Calibri" panose="020F0502020204030204" pitchFamily="34" charset="0"/>
              <a:buChar char="●"/>
              <a:tabLst>
                <a:tab pos="900113" algn="l"/>
              </a:tabLst>
            </a:pPr>
            <a:endParaRPr lang="en-GB" dirty="0">
              <a:solidFill>
                <a:srgbClr val="004877"/>
              </a:solidFill>
            </a:endParaRPr>
          </a:p>
          <a:p>
            <a:pPr marL="874713" lvl="1" indent="-342900">
              <a:buClr>
                <a:srgbClr val="E8005A"/>
              </a:buClr>
              <a:buFont typeface="Calibri" panose="020F0502020204030204" pitchFamily="34" charset="0"/>
              <a:buChar char="●"/>
              <a:tabLst>
                <a:tab pos="900113" algn="l"/>
              </a:tabLst>
            </a:pPr>
            <a:endParaRPr lang="en-GB" dirty="0">
              <a:solidFill>
                <a:srgbClr val="004877"/>
              </a:solidFill>
            </a:endParaRPr>
          </a:p>
          <a:p>
            <a:pPr marL="800100" lvl="1" indent="-342900">
              <a:buFont typeface="Courier New" panose="02070309020205020404" pitchFamily="49" charset="0"/>
              <a:buChar char="o"/>
            </a:pPr>
            <a:endParaRPr lang="en-GB" dirty="0">
              <a:solidFill>
                <a:srgbClr val="004877"/>
              </a:solidFill>
            </a:endParaRPr>
          </a:p>
          <a:p>
            <a:pPr marL="457200" lvl="1" indent="0">
              <a:buNone/>
            </a:pPr>
            <a:endParaRPr lang="en-GB" dirty="0">
              <a:solidFill>
                <a:srgbClr val="004877"/>
              </a:solidFill>
            </a:endParaRPr>
          </a:p>
          <a:p>
            <a:pPr marL="800100" lvl="1" indent="-342900"/>
            <a:endParaRPr lang="en-GB" dirty="0"/>
          </a:p>
        </p:txBody>
      </p:sp>
    </p:spTree>
    <p:extLst>
      <p:ext uri="{BB962C8B-B14F-4D97-AF65-F5344CB8AC3E}">
        <p14:creationId xmlns:p14="http://schemas.microsoft.com/office/powerpoint/2010/main" val="3341382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What is a </a:t>
            </a:r>
            <a:r>
              <a:rPr lang="en-GB" sz="2800" b="1" i="1" dirty="0">
                <a:solidFill>
                  <a:schemeClr val="bg1"/>
                </a:solidFill>
                <a:latin typeface="Calibri" panose="020F0502020204030204" pitchFamily="34" charset="0"/>
              </a:rPr>
              <a:t>SMART CITY?</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18" name="Text Placeholder 4"/>
          <p:cNvSpPr txBox="1">
            <a:spLocks/>
          </p:cNvSpPr>
          <p:nvPr/>
        </p:nvSpPr>
        <p:spPr>
          <a:xfrm>
            <a:off x="95250" y="3395682"/>
            <a:ext cx="9048750" cy="43536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endParaRPr lang="en-GB" sz="3600" i="1" dirty="0">
              <a:solidFill>
                <a:srgbClr val="004877"/>
              </a:solidFill>
            </a:endParaRPr>
          </a:p>
        </p:txBody>
      </p:sp>
      <p:pic>
        <p:nvPicPr>
          <p:cNvPr id="3" name="Picture 2">
            <a:extLst>
              <a:ext uri="{FF2B5EF4-FFF2-40B4-BE49-F238E27FC236}">
                <a16:creationId xmlns:a16="http://schemas.microsoft.com/office/drawing/2014/main" id="{42CB3B6B-D002-4863-B5EB-F4D3ED2634B5}"/>
              </a:ext>
            </a:extLst>
          </p:cNvPr>
          <p:cNvPicPr>
            <a:picLocks noChangeAspect="1"/>
          </p:cNvPicPr>
          <p:nvPr/>
        </p:nvPicPr>
        <p:blipFill>
          <a:blip r:embed="rId3"/>
          <a:stretch>
            <a:fillRect/>
          </a:stretch>
        </p:blipFill>
        <p:spPr>
          <a:xfrm>
            <a:off x="807021" y="1683117"/>
            <a:ext cx="7357597" cy="4270008"/>
          </a:xfrm>
          <a:prstGeom prst="rect">
            <a:avLst/>
          </a:prstGeom>
        </p:spPr>
      </p:pic>
    </p:spTree>
    <p:extLst>
      <p:ext uri="{BB962C8B-B14F-4D97-AF65-F5344CB8AC3E}">
        <p14:creationId xmlns:p14="http://schemas.microsoft.com/office/powerpoint/2010/main" val="3485901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Benefits of a Smart City – Reason to Bother!</a:t>
            </a:r>
            <a:endParaRPr lang="en-GB" sz="2800" b="1" i="1" dirty="0">
              <a:solidFill>
                <a:schemeClr val="bg1"/>
              </a:solidFill>
              <a:latin typeface="Calibri" panose="020F0502020204030204" pitchFamily="34"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18" name="Text Placeholder 4"/>
          <p:cNvSpPr txBox="1">
            <a:spLocks/>
          </p:cNvSpPr>
          <p:nvPr/>
        </p:nvSpPr>
        <p:spPr>
          <a:xfrm>
            <a:off x="95250" y="3395682"/>
            <a:ext cx="9048750" cy="43536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endParaRPr lang="en-GB" sz="3600" i="1" dirty="0">
              <a:solidFill>
                <a:srgbClr val="004877"/>
              </a:solidFill>
            </a:endParaRPr>
          </a:p>
        </p:txBody>
      </p:sp>
      <p:sp>
        <p:nvSpPr>
          <p:cNvPr id="2" name="Rectangle 1">
            <a:extLst>
              <a:ext uri="{FF2B5EF4-FFF2-40B4-BE49-F238E27FC236}">
                <a16:creationId xmlns:a16="http://schemas.microsoft.com/office/drawing/2014/main" id="{464E4F7A-9F7C-4214-888C-FF3AC6A19DE0}"/>
              </a:ext>
            </a:extLst>
          </p:cNvPr>
          <p:cNvSpPr/>
          <p:nvPr/>
        </p:nvSpPr>
        <p:spPr>
          <a:xfrm>
            <a:off x="323851" y="1592318"/>
            <a:ext cx="8610600" cy="4062651"/>
          </a:xfrm>
          <a:prstGeom prst="rect">
            <a:avLst/>
          </a:prstGeom>
        </p:spPr>
        <p:txBody>
          <a:bodyPr wrap="square" numCol="1">
            <a:spAutoFit/>
          </a:bodyPr>
          <a:lstStyle/>
          <a:p>
            <a:pPr>
              <a:buFont typeface="+mj-lt"/>
              <a:buAutoNum type="arabicPeriod"/>
            </a:pPr>
            <a:r>
              <a:rPr lang="en-GB" sz="2400" dirty="0">
                <a:solidFill>
                  <a:srgbClr val="004579"/>
                </a:solidFill>
                <a:latin typeface="&amp;quot"/>
              </a:rPr>
              <a:t>    More effective, data-driven decision-making.  </a:t>
            </a:r>
          </a:p>
          <a:p>
            <a:pPr>
              <a:buFont typeface="+mj-lt"/>
              <a:buAutoNum type="arabicPeriod"/>
            </a:pPr>
            <a:r>
              <a:rPr lang="en-GB" sz="2400" dirty="0">
                <a:solidFill>
                  <a:srgbClr val="004579"/>
                </a:solidFill>
                <a:latin typeface="&amp;quot"/>
              </a:rPr>
              <a:t>    Enhanced citizen and government engagement.</a:t>
            </a:r>
          </a:p>
          <a:p>
            <a:pPr>
              <a:buFont typeface="+mj-lt"/>
              <a:buAutoNum type="arabicPeriod"/>
            </a:pPr>
            <a:r>
              <a:rPr lang="en-GB" sz="2400" dirty="0">
                <a:solidFill>
                  <a:srgbClr val="004579"/>
                </a:solidFill>
                <a:latin typeface="&amp;quot"/>
              </a:rPr>
              <a:t>    Safer communities.</a:t>
            </a:r>
          </a:p>
          <a:p>
            <a:pPr>
              <a:buFont typeface="+mj-lt"/>
              <a:buAutoNum type="arabicPeriod"/>
            </a:pPr>
            <a:r>
              <a:rPr lang="en-GB" sz="2400" dirty="0">
                <a:solidFill>
                  <a:srgbClr val="004579"/>
                </a:solidFill>
                <a:latin typeface="&amp;quot"/>
              </a:rPr>
              <a:t>    Reduced environmental footprint.</a:t>
            </a:r>
          </a:p>
          <a:p>
            <a:pPr>
              <a:buFont typeface="+mj-lt"/>
              <a:buAutoNum type="arabicPeriod"/>
            </a:pPr>
            <a:r>
              <a:rPr lang="en-GB" sz="2400" dirty="0">
                <a:solidFill>
                  <a:srgbClr val="004579"/>
                </a:solidFill>
                <a:latin typeface="&amp;quot"/>
              </a:rPr>
              <a:t>    Improved transportation.</a:t>
            </a:r>
          </a:p>
          <a:p>
            <a:pPr>
              <a:buFont typeface="+mj-lt"/>
              <a:buAutoNum type="arabicPeriod"/>
            </a:pPr>
            <a:r>
              <a:rPr lang="en-GB" sz="2400" dirty="0">
                <a:solidFill>
                  <a:srgbClr val="004579"/>
                </a:solidFill>
                <a:latin typeface="&amp;quot"/>
              </a:rPr>
              <a:t>    Increased digital equity.</a:t>
            </a:r>
          </a:p>
          <a:p>
            <a:pPr>
              <a:buFont typeface="+mj-lt"/>
              <a:buAutoNum type="arabicPeriod"/>
            </a:pPr>
            <a:r>
              <a:rPr lang="en-GB" sz="2400" dirty="0">
                <a:solidFill>
                  <a:srgbClr val="004579"/>
                </a:solidFill>
                <a:latin typeface="&amp;quot"/>
              </a:rPr>
              <a:t>    New economic development opportunities.</a:t>
            </a:r>
          </a:p>
          <a:p>
            <a:pPr>
              <a:buFont typeface="+mj-lt"/>
              <a:buAutoNum type="arabicPeriod"/>
            </a:pPr>
            <a:r>
              <a:rPr lang="en-GB" sz="2400" dirty="0">
                <a:solidFill>
                  <a:srgbClr val="004579"/>
                </a:solidFill>
                <a:latin typeface="&amp;quot"/>
              </a:rPr>
              <a:t>    Efficient public utilities.</a:t>
            </a:r>
          </a:p>
          <a:p>
            <a:pPr>
              <a:buFont typeface="+mj-lt"/>
              <a:buAutoNum type="arabicPeriod"/>
            </a:pPr>
            <a:r>
              <a:rPr lang="en-GB" sz="2400" dirty="0">
                <a:solidFill>
                  <a:srgbClr val="004579"/>
                </a:solidFill>
                <a:latin typeface="&amp;quot"/>
              </a:rPr>
              <a:t>    Improved infrastructure.</a:t>
            </a:r>
          </a:p>
          <a:p>
            <a:pPr>
              <a:buFont typeface="+mj-lt"/>
              <a:buAutoNum type="arabicPeriod"/>
            </a:pPr>
            <a:r>
              <a:rPr lang="en-GB" sz="2400" dirty="0">
                <a:solidFill>
                  <a:srgbClr val="004579"/>
                </a:solidFill>
                <a:latin typeface="&amp;quot"/>
              </a:rPr>
              <a:t>  Increased workforce engagement </a:t>
            </a:r>
          </a:p>
          <a:p>
            <a:pPr>
              <a:buFont typeface="+mj-lt"/>
              <a:buAutoNum type="arabicPeriod"/>
            </a:pPr>
            <a:endParaRPr lang="en-GB" dirty="0">
              <a:solidFill>
                <a:srgbClr val="444444"/>
              </a:solidFill>
              <a:latin typeface="&amp;quot"/>
            </a:endParaRPr>
          </a:p>
        </p:txBody>
      </p:sp>
    </p:spTree>
    <p:extLst>
      <p:ext uri="{BB962C8B-B14F-4D97-AF65-F5344CB8AC3E}">
        <p14:creationId xmlns:p14="http://schemas.microsoft.com/office/powerpoint/2010/main" val="3680412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dirty="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 Hype vs Reality</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2" name="Rectangle 1">
            <a:extLst>
              <a:ext uri="{FF2B5EF4-FFF2-40B4-BE49-F238E27FC236}">
                <a16:creationId xmlns:a16="http://schemas.microsoft.com/office/drawing/2014/main" id="{147EB095-E1D5-4E5B-9F32-1CE35813BC25}"/>
              </a:ext>
            </a:extLst>
          </p:cNvPr>
          <p:cNvSpPr/>
          <p:nvPr/>
        </p:nvSpPr>
        <p:spPr>
          <a:xfrm>
            <a:off x="142875" y="1466850"/>
            <a:ext cx="8839200" cy="5016758"/>
          </a:xfrm>
          <a:prstGeom prst="rect">
            <a:avLst/>
          </a:prstGeom>
        </p:spPr>
        <p:txBody>
          <a:bodyPr wrap="square">
            <a:spAutoFit/>
          </a:bodyPr>
          <a:lstStyle/>
          <a:p>
            <a:pPr>
              <a:buClr>
                <a:srgbClr val="004877"/>
              </a:buClr>
              <a:tabLst>
                <a:tab pos="531813" algn="l"/>
              </a:tabLst>
            </a:pPr>
            <a:r>
              <a:rPr lang="en-GB" sz="2000" dirty="0">
                <a:solidFill>
                  <a:srgbClr val="004579"/>
                </a:solidFill>
              </a:rPr>
              <a:t>A city is not smart simply by installing a number of technology based features.</a:t>
            </a:r>
          </a:p>
          <a:p>
            <a:pPr>
              <a:buClr>
                <a:srgbClr val="004877"/>
              </a:buClr>
              <a:tabLst>
                <a:tab pos="531813" algn="l"/>
              </a:tabLst>
            </a:pPr>
            <a:endParaRPr lang="en-GB" sz="2000" dirty="0">
              <a:solidFill>
                <a:srgbClr val="004579"/>
              </a:solidFill>
            </a:endParaRPr>
          </a:p>
          <a:p>
            <a:pPr>
              <a:buClr>
                <a:srgbClr val="004877"/>
              </a:buClr>
              <a:tabLst>
                <a:tab pos="531813" algn="l"/>
              </a:tabLst>
            </a:pPr>
            <a:r>
              <a:rPr lang="en-GB" sz="2000" dirty="0">
                <a:solidFill>
                  <a:srgbClr val="004579"/>
                </a:solidFill>
              </a:rPr>
              <a:t>Connectivity of the technologies and features is what makes it smart and enables….</a:t>
            </a:r>
          </a:p>
          <a:p>
            <a:pPr>
              <a:buClr>
                <a:srgbClr val="004877"/>
              </a:buClr>
              <a:tabLst>
                <a:tab pos="531813" algn="l"/>
              </a:tabLst>
            </a:pPr>
            <a:endParaRPr lang="en-GB" sz="2000" dirty="0">
              <a:solidFill>
                <a:srgbClr val="004579"/>
              </a:solidFill>
            </a:endParaRPr>
          </a:p>
          <a:p>
            <a:pPr marL="900113" lvl="1" indent="-368300">
              <a:buClr>
                <a:srgbClr val="E8005A"/>
              </a:buClr>
              <a:buFont typeface="Calibri" panose="020F0502020204030204" pitchFamily="34" charset="0"/>
              <a:buChar char="●"/>
            </a:pPr>
            <a:r>
              <a:rPr lang="en-GB" sz="2000" dirty="0">
                <a:solidFill>
                  <a:srgbClr val="004877"/>
                </a:solidFill>
              </a:rPr>
              <a:t>Key decisions based on multiple data sources  (</a:t>
            </a:r>
            <a:r>
              <a:rPr lang="en-GB" sz="2000" dirty="0" err="1">
                <a:solidFill>
                  <a:srgbClr val="004877"/>
                </a:solidFill>
              </a:rPr>
              <a:t>Eg.</a:t>
            </a:r>
            <a:r>
              <a:rPr lang="en-GB" sz="2000" dirty="0">
                <a:solidFill>
                  <a:srgbClr val="004877"/>
                </a:solidFill>
              </a:rPr>
              <a:t> energy use)</a:t>
            </a:r>
          </a:p>
          <a:p>
            <a:pPr marL="900113" lvl="1" indent="-368300">
              <a:buClr>
                <a:srgbClr val="E8005A"/>
              </a:buClr>
              <a:buFont typeface="Calibri" panose="020F0502020204030204" pitchFamily="34" charset="0"/>
              <a:buChar char="●"/>
            </a:pPr>
            <a:r>
              <a:rPr lang="en-GB" sz="2000" dirty="0">
                <a:solidFill>
                  <a:srgbClr val="004877"/>
                </a:solidFill>
              </a:rPr>
              <a:t>Increased efficiency across many of the functions (</a:t>
            </a:r>
            <a:r>
              <a:rPr lang="en-GB" sz="2000" dirty="0" err="1">
                <a:solidFill>
                  <a:srgbClr val="004877"/>
                </a:solidFill>
              </a:rPr>
              <a:t>Eg.</a:t>
            </a:r>
            <a:r>
              <a:rPr lang="en-GB" sz="2000" dirty="0">
                <a:solidFill>
                  <a:srgbClr val="004877"/>
                </a:solidFill>
              </a:rPr>
              <a:t> traffic management)</a:t>
            </a:r>
          </a:p>
          <a:p>
            <a:pPr marL="900113" lvl="1" indent="-368300">
              <a:buClr>
                <a:srgbClr val="E8005A"/>
              </a:buClr>
              <a:buFont typeface="Calibri" panose="020F0502020204030204" pitchFamily="34" charset="0"/>
              <a:buChar char="●"/>
            </a:pPr>
            <a:r>
              <a:rPr lang="en-GB" sz="2000" dirty="0">
                <a:solidFill>
                  <a:srgbClr val="004877"/>
                </a:solidFill>
              </a:rPr>
              <a:t>Benefits to citizens, based on real time data about facilities and services.</a:t>
            </a:r>
          </a:p>
          <a:p>
            <a:pPr marL="531813" lvl="1">
              <a:buClr>
                <a:srgbClr val="E8005A"/>
              </a:buClr>
            </a:pPr>
            <a:endParaRPr lang="en-GB" sz="2000" dirty="0">
              <a:solidFill>
                <a:srgbClr val="004877"/>
              </a:solidFill>
            </a:endParaRPr>
          </a:p>
          <a:p>
            <a:pPr marL="531813" lvl="1">
              <a:buClr>
                <a:srgbClr val="E8005A"/>
              </a:buClr>
            </a:pPr>
            <a:r>
              <a:rPr lang="en-GB" sz="2000" b="1" i="1" dirty="0">
                <a:solidFill>
                  <a:srgbClr val="004877"/>
                </a:solidFill>
              </a:rPr>
              <a:t>It’s about understanding real time demand for services and flexing supply to suit the demand.</a:t>
            </a:r>
          </a:p>
          <a:p>
            <a:pPr marL="531813" lvl="1">
              <a:buClr>
                <a:srgbClr val="E8005A"/>
              </a:buClr>
            </a:pPr>
            <a:endParaRPr lang="en-GB" sz="2000" b="1" i="1" dirty="0">
              <a:solidFill>
                <a:srgbClr val="004877"/>
              </a:solidFill>
            </a:endParaRPr>
          </a:p>
          <a:p>
            <a:pPr marL="74613">
              <a:buClr>
                <a:srgbClr val="E8005A"/>
              </a:buClr>
            </a:pPr>
            <a:r>
              <a:rPr lang="en-GB" sz="2000" dirty="0">
                <a:solidFill>
                  <a:srgbClr val="004877"/>
                </a:solidFill>
              </a:rPr>
              <a:t>Challenges</a:t>
            </a:r>
            <a:endParaRPr lang="en-GB" sz="2000" dirty="0">
              <a:solidFill>
                <a:srgbClr val="004579"/>
              </a:solidFill>
            </a:endParaRPr>
          </a:p>
          <a:p>
            <a:pPr marL="874713" lvl="1" indent="-342900">
              <a:buClr>
                <a:srgbClr val="E8005A"/>
              </a:buClr>
              <a:buFont typeface="Calibri" panose="020F0502020204030204" pitchFamily="34" charset="0"/>
              <a:buChar char="●"/>
              <a:tabLst>
                <a:tab pos="900113" algn="l"/>
              </a:tabLst>
            </a:pPr>
            <a:r>
              <a:rPr lang="en-GB" sz="2000" dirty="0">
                <a:solidFill>
                  <a:srgbClr val="004579"/>
                </a:solidFill>
              </a:rPr>
              <a:t>Multiple stakeholders with different needs</a:t>
            </a:r>
          </a:p>
          <a:p>
            <a:pPr marL="874713" lvl="1" indent="-342900">
              <a:buClr>
                <a:srgbClr val="E8005A"/>
              </a:buClr>
              <a:buFont typeface="Calibri" panose="020F0502020204030204" pitchFamily="34" charset="0"/>
              <a:buChar char="●"/>
              <a:tabLst>
                <a:tab pos="900113" algn="l"/>
              </a:tabLst>
            </a:pPr>
            <a:r>
              <a:rPr lang="en-GB" sz="2000" dirty="0">
                <a:solidFill>
                  <a:srgbClr val="004877"/>
                </a:solidFill>
              </a:rPr>
              <a:t>Who controls the power and decision making</a:t>
            </a:r>
          </a:p>
          <a:p>
            <a:pPr marL="874713" lvl="1" indent="-342900">
              <a:buClr>
                <a:srgbClr val="E8005A"/>
              </a:buClr>
              <a:buFont typeface="Calibri" panose="020F0502020204030204" pitchFamily="34" charset="0"/>
              <a:buChar char="●"/>
              <a:tabLst>
                <a:tab pos="900113" algn="l"/>
              </a:tabLst>
            </a:pPr>
            <a:r>
              <a:rPr lang="en-GB" sz="2000" dirty="0">
                <a:solidFill>
                  <a:srgbClr val="004877"/>
                </a:solidFill>
              </a:rPr>
              <a:t>Citizen engagement</a:t>
            </a:r>
          </a:p>
          <a:p>
            <a:pPr marL="874713" lvl="1" indent="-342900">
              <a:buClr>
                <a:srgbClr val="E8005A"/>
              </a:buClr>
              <a:buFont typeface="Calibri" panose="020F0502020204030204" pitchFamily="34" charset="0"/>
              <a:buChar char="●"/>
              <a:tabLst>
                <a:tab pos="900113" algn="l"/>
              </a:tabLst>
            </a:pPr>
            <a:r>
              <a:rPr lang="en-GB" sz="2000" dirty="0">
                <a:solidFill>
                  <a:srgbClr val="004877"/>
                </a:solidFill>
              </a:rPr>
              <a:t>Technology adoption</a:t>
            </a:r>
          </a:p>
        </p:txBody>
      </p:sp>
    </p:spTree>
    <p:extLst>
      <p:ext uri="{BB962C8B-B14F-4D97-AF65-F5344CB8AC3E}">
        <p14:creationId xmlns:p14="http://schemas.microsoft.com/office/powerpoint/2010/main" val="1017693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The Importance of Digital Connectivity</a:t>
            </a:r>
            <a:endParaRPr lang="en-GB" sz="2800" b="1" i="1" dirty="0">
              <a:solidFill>
                <a:schemeClr val="bg1"/>
              </a:solidFill>
              <a:latin typeface="Calibri" panose="020F0502020204030204" pitchFamily="34"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18" name="Text Placeholder 4"/>
          <p:cNvSpPr txBox="1">
            <a:spLocks/>
          </p:cNvSpPr>
          <p:nvPr/>
        </p:nvSpPr>
        <p:spPr>
          <a:xfrm>
            <a:off x="95250" y="3395682"/>
            <a:ext cx="9048750" cy="43536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endParaRPr lang="en-GB" sz="3600" i="1" dirty="0">
              <a:solidFill>
                <a:srgbClr val="004877"/>
              </a:solidFill>
            </a:endParaRPr>
          </a:p>
        </p:txBody>
      </p:sp>
      <p:sp>
        <p:nvSpPr>
          <p:cNvPr id="2" name="Rectangle 1">
            <a:extLst>
              <a:ext uri="{FF2B5EF4-FFF2-40B4-BE49-F238E27FC236}">
                <a16:creationId xmlns:a16="http://schemas.microsoft.com/office/drawing/2014/main" id="{464E4F7A-9F7C-4214-888C-FF3AC6A19DE0}"/>
              </a:ext>
            </a:extLst>
          </p:cNvPr>
          <p:cNvSpPr/>
          <p:nvPr/>
        </p:nvSpPr>
        <p:spPr>
          <a:xfrm>
            <a:off x="333375" y="1592318"/>
            <a:ext cx="8715375" cy="4524315"/>
          </a:xfrm>
          <a:prstGeom prst="rect">
            <a:avLst/>
          </a:prstGeom>
        </p:spPr>
        <p:txBody>
          <a:bodyPr wrap="square" numCol="1">
            <a:spAutoFit/>
          </a:bodyPr>
          <a:lstStyle/>
          <a:p>
            <a:r>
              <a:rPr lang="en-GB" dirty="0">
                <a:solidFill>
                  <a:srgbClr val="004579"/>
                </a:solidFill>
                <a:latin typeface="&amp;quot"/>
              </a:rPr>
              <a:t>Smart Cities are in early evolution, with strong  ongoing debates regarding definition.</a:t>
            </a:r>
          </a:p>
          <a:p>
            <a:endParaRPr lang="en-GB" dirty="0">
              <a:solidFill>
                <a:srgbClr val="004579"/>
              </a:solidFill>
              <a:latin typeface="&amp;quot"/>
            </a:endParaRPr>
          </a:p>
          <a:p>
            <a:r>
              <a:rPr lang="en-GB" dirty="0">
                <a:solidFill>
                  <a:srgbClr val="004579"/>
                </a:solidFill>
                <a:latin typeface="&amp;quot"/>
              </a:rPr>
              <a:t>What is becoming increasingly clearer is that CONNECTIVITY of features and technologies is paramount and key to making a city truly SMART.</a:t>
            </a: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r>
              <a:rPr lang="en-GB" b="1" i="1" dirty="0">
                <a:solidFill>
                  <a:srgbClr val="004579"/>
                </a:solidFill>
                <a:latin typeface="&amp;quot"/>
              </a:rPr>
              <a:t>A city with a set of implemented functional technologies, may be a high tech city, but it is not necessarily SMART……   </a:t>
            </a:r>
          </a:p>
          <a:p>
            <a:endParaRPr lang="en-GB" dirty="0">
              <a:solidFill>
                <a:srgbClr val="444444"/>
              </a:solidFill>
              <a:latin typeface="&amp;quot"/>
            </a:endParaRPr>
          </a:p>
        </p:txBody>
      </p:sp>
      <p:pic>
        <p:nvPicPr>
          <p:cNvPr id="3" name="Picture 2">
            <a:extLst>
              <a:ext uri="{FF2B5EF4-FFF2-40B4-BE49-F238E27FC236}">
                <a16:creationId xmlns:a16="http://schemas.microsoft.com/office/drawing/2014/main" id="{A1E9F611-210B-4735-8F38-6AC13EA5A0FF}"/>
              </a:ext>
            </a:extLst>
          </p:cNvPr>
          <p:cNvPicPr>
            <a:picLocks noChangeAspect="1"/>
          </p:cNvPicPr>
          <p:nvPr/>
        </p:nvPicPr>
        <p:blipFill>
          <a:blip r:embed="rId3"/>
          <a:stretch>
            <a:fillRect/>
          </a:stretch>
        </p:blipFill>
        <p:spPr>
          <a:xfrm>
            <a:off x="95250" y="3073036"/>
            <a:ext cx="2486025" cy="1392174"/>
          </a:xfrm>
          <a:prstGeom prst="rect">
            <a:avLst/>
          </a:prstGeom>
        </p:spPr>
      </p:pic>
      <p:pic>
        <p:nvPicPr>
          <p:cNvPr id="4" name="Picture 3">
            <a:extLst>
              <a:ext uri="{FF2B5EF4-FFF2-40B4-BE49-F238E27FC236}">
                <a16:creationId xmlns:a16="http://schemas.microsoft.com/office/drawing/2014/main" id="{44811BB5-DA5B-41A3-96C5-197D8EBB6B80}"/>
              </a:ext>
            </a:extLst>
          </p:cNvPr>
          <p:cNvPicPr>
            <a:picLocks noChangeAspect="1"/>
          </p:cNvPicPr>
          <p:nvPr/>
        </p:nvPicPr>
        <p:blipFill>
          <a:blip r:embed="rId4"/>
          <a:stretch>
            <a:fillRect/>
          </a:stretch>
        </p:blipFill>
        <p:spPr>
          <a:xfrm>
            <a:off x="2955338" y="3058974"/>
            <a:ext cx="2486025" cy="1491615"/>
          </a:xfrm>
          <a:prstGeom prst="rect">
            <a:avLst/>
          </a:prstGeom>
        </p:spPr>
      </p:pic>
      <p:pic>
        <p:nvPicPr>
          <p:cNvPr id="5" name="Picture 4">
            <a:extLst>
              <a:ext uri="{FF2B5EF4-FFF2-40B4-BE49-F238E27FC236}">
                <a16:creationId xmlns:a16="http://schemas.microsoft.com/office/drawing/2014/main" id="{E5FD5E9E-DDE1-440D-9E5F-1AD5956143A3}"/>
              </a:ext>
            </a:extLst>
          </p:cNvPr>
          <p:cNvPicPr>
            <a:picLocks noChangeAspect="1"/>
          </p:cNvPicPr>
          <p:nvPr/>
        </p:nvPicPr>
        <p:blipFill>
          <a:blip r:embed="rId5"/>
          <a:stretch>
            <a:fillRect/>
          </a:stretch>
        </p:blipFill>
        <p:spPr>
          <a:xfrm>
            <a:off x="5886450" y="3058974"/>
            <a:ext cx="2924175" cy="1562100"/>
          </a:xfrm>
          <a:prstGeom prst="rect">
            <a:avLst/>
          </a:prstGeom>
        </p:spPr>
      </p:pic>
    </p:spTree>
    <p:extLst>
      <p:ext uri="{BB962C8B-B14F-4D97-AF65-F5344CB8AC3E}">
        <p14:creationId xmlns:p14="http://schemas.microsoft.com/office/powerpoint/2010/main" val="2269594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The Importance of Digital Connectivity</a:t>
            </a:r>
            <a:endParaRPr lang="en-GB" sz="2800" b="1" i="1" dirty="0">
              <a:solidFill>
                <a:schemeClr val="bg1"/>
              </a:solidFill>
              <a:latin typeface="Calibri" panose="020F0502020204030204" pitchFamily="34"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18" name="Text Placeholder 4"/>
          <p:cNvSpPr txBox="1">
            <a:spLocks/>
          </p:cNvSpPr>
          <p:nvPr/>
        </p:nvSpPr>
        <p:spPr>
          <a:xfrm>
            <a:off x="95250" y="3395682"/>
            <a:ext cx="9048750" cy="43536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endParaRPr lang="en-GB" sz="3600" i="1" dirty="0">
              <a:solidFill>
                <a:srgbClr val="004877"/>
              </a:solidFill>
            </a:endParaRPr>
          </a:p>
        </p:txBody>
      </p:sp>
      <p:sp>
        <p:nvSpPr>
          <p:cNvPr id="2" name="Rectangle 1">
            <a:extLst>
              <a:ext uri="{FF2B5EF4-FFF2-40B4-BE49-F238E27FC236}">
                <a16:creationId xmlns:a16="http://schemas.microsoft.com/office/drawing/2014/main" id="{464E4F7A-9F7C-4214-888C-FF3AC6A19DE0}"/>
              </a:ext>
            </a:extLst>
          </p:cNvPr>
          <p:cNvSpPr/>
          <p:nvPr/>
        </p:nvSpPr>
        <p:spPr>
          <a:xfrm>
            <a:off x="261937" y="1613685"/>
            <a:ext cx="8715375" cy="4247317"/>
          </a:xfrm>
          <a:prstGeom prst="rect">
            <a:avLst/>
          </a:prstGeom>
        </p:spPr>
        <p:txBody>
          <a:bodyPr wrap="square" numCol="1">
            <a:spAutoFit/>
          </a:bodyPr>
          <a:lstStyle/>
          <a:p>
            <a:r>
              <a:rPr lang="en-GB" dirty="0">
                <a:solidFill>
                  <a:srgbClr val="004579"/>
                </a:solidFill>
                <a:latin typeface="&amp;quot"/>
              </a:rPr>
              <a:t>According to thought leaders, it is the use of captured data that enables decisions, to enhance city living that makes a city truly SMART.</a:t>
            </a:r>
          </a:p>
          <a:p>
            <a:endParaRPr lang="en-GB" dirty="0">
              <a:solidFill>
                <a:srgbClr val="004579"/>
              </a:solidFill>
              <a:latin typeface="&amp;quot"/>
            </a:endParaRPr>
          </a:p>
          <a:p>
            <a:r>
              <a:rPr lang="en-GB" dirty="0">
                <a:solidFill>
                  <a:srgbClr val="004579"/>
                </a:solidFill>
                <a:latin typeface="&amp;quot"/>
              </a:rPr>
              <a:t>Enablers – IoT,  Low Power Wide Area networks, as well as 5G, that allow technologies based on  a multitude of digital platforms to communicate.</a:t>
            </a: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004579"/>
              </a:solidFill>
              <a:latin typeface="&amp;quot"/>
            </a:endParaRPr>
          </a:p>
          <a:p>
            <a:endParaRPr lang="en-GB" dirty="0">
              <a:solidFill>
                <a:srgbClr val="444444"/>
              </a:solidFill>
              <a:latin typeface="&amp;quot"/>
            </a:endParaRPr>
          </a:p>
        </p:txBody>
      </p:sp>
      <p:pic>
        <p:nvPicPr>
          <p:cNvPr id="6" name="Picture 5">
            <a:extLst>
              <a:ext uri="{FF2B5EF4-FFF2-40B4-BE49-F238E27FC236}">
                <a16:creationId xmlns:a16="http://schemas.microsoft.com/office/drawing/2014/main" id="{C03FC8CB-5A95-4FD1-8E78-6DB8EE14BA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7987" y="3256129"/>
            <a:ext cx="5562100" cy="3363745"/>
          </a:xfrm>
          <a:prstGeom prst="rect">
            <a:avLst/>
          </a:prstGeom>
        </p:spPr>
      </p:pic>
      <p:sp>
        <p:nvSpPr>
          <p:cNvPr id="7" name="Rectangle 6">
            <a:extLst>
              <a:ext uri="{FF2B5EF4-FFF2-40B4-BE49-F238E27FC236}">
                <a16:creationId xmlns:a16="http://schemas.microsoft.com/office/drawing/2014/main" id="{52CCE9C2-E467-407F-A290-F6D2FA0E26CB}"/>
              </a:ext>
            </a:extLst>
          </p:cNvPr>
          <p:cNvSpPr/>
          <p:nvPr/>
        </p:nvSpPr>
        <p:spPr>
          <a:xfrm>
            <a:off x="6975804" y="3915884"/>
            <a:ext cx="1776390" cy="369332"/>
          </a:xfrm>
          <a:prstGeom prst="rect">
            <a:avLst/>
          </a:prstGeom>
        </p:spPr>
        <p:txBody>
          <a:bodyPr wrap="square">
            <a:spAutoFit/>
          </a:bodyPr>
          <a:lstStyle/>
          <a:p>
            <a:r>
              <a:rPr lang="en-GB" dirty="0">
                <a:solidFill>
                  <a:srgbClr val="004579"/>
                </a:solidFill>
                <a:latin typeface="ff-din-web-pro"/>
              </a:rPr>
              <a:t> </a:t>
            </a:r>
            <a:endParaRPr lang="en-GB" dirty="0">
              <a:solidFill>
                <a:srgbClr val="004579"/>
              </a:solidFill>
            </a:endParaRPr>
          </a:p>
        </p:txBody>
      </p:sp>
    </p:spTree>
    <p:extLst>
      <p:ext uri="{BB962C8B-B14F-4D97-AF65-F5344CB8AC3E}">
        <p14:creationId xmlns:p14="http://schemas.microsoft.com/office/powerpoint/2010/main" val="108386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Some Typical Features</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pic>
        <p:nvPicPr>
          <p:cNvPr id="8" name="Picture 7">
            <a:extLst>
              <a:ext uri="{FF2B5EF4-FFF2-40B4-BE49-F238E27FC236}">
                <a16:creationId xmlns:a16="http://schemas.microsoft.com/office/drawing/2014/main" id="{3D12AEB0-A34C-4C2A-8A07-1E54C86FAB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1896" y="2788111"/>
            <a:ext cx="2369261" cy="2369261"/>
          </a:xfrm>
          <a:prstGeom prst="rect">
            <a:avLst/>
          </a:prstGeom>
        </p:spPr>
      </p:pic>
      <p:sp>
        <p:nvSpPr>
          <p:cNvPr id="19" name="Rectangle: Rounded Corners 18">
            <a:extLst>
              <a:ext uri="{FF2B5EF4-FFF2-40B4-BE49-F238E27FC236}">
                <a16:creationId xmlns:a16="http://schemas.microsoft.com/office/drawing/2014/main" id="{60418A3D-3753-4B85-A4A4-D5EBC9C6A0D5}"/>
              </a:ext>
            </a:extLst>
          </p:cNvPr>
          <p:cNvSpPr/>
          <p:nvPr/>
        </p:nvSpPr>
        <p:spPr>
          <a:xfrm>
            <a:off x="304799" y="2265661"/>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Rubbish collection</a:t>
            </a:r>
          </a:p>
        </p:txBody>
      </p:sp>
      <p:sp>
        <p:nvSpPr>
          <p:cNvPr id="26" name="Rectangle: Rounded Corners 25">
            <a:extLst>
              <a:ext uri="{FF2B5EF4-FFF2-40B4-BE49-F238E27FC236}">
                <a16:creationId xmlns:a16="http://schemas.microsoft.com/office/drawing/2014/main" id="{2AF90F95-CE28-4F7C-960C-276916515F2E}"/>
              </a:ext>
            </a:extLst>
          </p:cNvPr>
          <p:cNvSpPr/>
          <p:nvPr/>
        </p:nvSpPr>
        <p:spPr>
          <a:xfrm>
            <a:off x="304799" y="1342965"/>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Traffic management</a:t>
            </a:r>
          </a:p>
        </p:txBody>
      </p:sp>
      <p:sp>
        <p:nvSpPr>
          <p:cNvPr id="27" name="Rectangle: Rounded Corners 26">
            <a:extLst>
              <a:ext uri="{FF2B5EF4-FFF2-40B4-BE49-F238E27FC236}">
                <a16:creationId xmlns:a16="http://schemas.microsoft.com/office/drawing/2014/main" id="{D59FECEF-14CD-4A5B-A6C5-19990EBFFB28}"/>
              </a:ext>
            </a:extLst>
          </p:cNvPr>
          <p:cNvSpPr/>
          <p:nvPr/>
        </p:nvSpPr>
        <p:spPr>
          <a:xfrm>
            <a:off x="6760923" y="1342965"/>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Location based services</a:t>
            </a:r>
          </a:p>
        </p:txBody>
      </p:sp>
      <p:sp>
        <p:nvSpPr>
          <p:cNvPr id="28" name="Rectangle: Rounded Corners 27">
            <a:extLst>
              <a:ext uri="{FF2B5EF4-FFF2-40B4-BE49-F238E27FC236}">
                <a16:creationId xmlns:a16="http://schemas.microsoft.com/office/drawing/2014/main" id="{DFF538CA-9C97-41F9-853C-1FA642F9363C}"/>
              </a:ext>
            </a:extLst>
          </p:cNvPr>
          <p:cNvSpPr/>
          <p:nvPr/>
        </p:nvSpPr>
        <p:spPr>
          <a:xfrm>
            <a:off x="6760922" y="2265660"/>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Urban farming</a:t>
            </a:r>
          </a:p>
        </p:txBody>
      </p:sp>
      <p:sp>
        <p:nvSpPr>
          <p:cNvPr id="29" name="Rectangle: Rounded Corners 28">
            <a:extLst>
              <a:ext uri="{FF2B5EF4-FFF2-40B4-BE49-F238E27FC236}">
                <a16:creationId xmlns:a16="http://schemas.microsoft.com/office/drawing/2014/main" id="{2E14982B-264F-49EA-9B6E-6C51B601AC49}"/>
              </a:ext>
            </a:extLst>
          </p:cNvPr>
          <p:cNvSpPr/>
          <p:nvPr/>
        </p:nvSpPr>
        <p:spPr>
          <a:xfrm>
            <a:off x="6760922" y="3182167"/>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Smart parking</a:t>
            </a:r>
          </a:p>
        </p:txBody>
      </p:sp>
      <p:sp>
        <p:nvSpPr>
          <p:cNvPr id="30" name="Rectangle: Rounded Corners 29">
            <a:extLst>
              <a:ext uri="{FF2B5EF4-FFF2-40B4-BE49-F238E27FC236}">
                <a16:creationId xmlns:a16="http://schemas.microsoft.com/office/drawing/2014/main" id="{CEE6B34B-72B8-406B-95A0-12F190A65FBB}"/>
              </a:ext>
            </a:extLst>
          </p:cNvPr>
          <p:cNvSpPr/>
          <p:nvPr/>
        </p:nvSpPr>
        <p:spPr>
          <a:xfrm>
            <a:off x="304799" y="3188357"/>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Energy distribution</a:t>
            </a:r>
          </a:p>
        </p:txBody>
      </p:sp>
      <p:sp>
        <p:nvSpPr>
          <p:cNvPr id="31" name="Rectangle: Rounded Corners 30">
            <a:extLst>
              <a:ext uri="{FF2B5EF4-FFF2-40B4-BE49-F238E27FC236}">
                <a16:creationId xmlns:a16="http://schemas.microsoft.com/office/drawing/2014/main" id="{3DC7119E-418E-4D88-B10F-123B514DC012}"/>
              </a:ext>
            </a:extLst>
          </p:cNvPr>
          <p:cNvSpPr/>
          <p:nvPr/>
        </p:nvSpPr>
        <p:spPr>
          <a:xfrm>
            <a:off x="304799" y="4114001"/>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Air quality management</a:t>
            </a:r>
          </a:p>
        </p:txBody>
      </p:sp>
      <p:sp>
        <p:nvSpPr>
          <p:cNvPr id="32" name="Rectangle: Rounded Corners 31">
            <a:extLst>
              <a:ext uri="{FF2B5EF4-FFF2-40B4-BE49-F238E27FC236}">
                <a16:creationId xmlns:a16="http://schemas.microsoft.com/office/drawing/2014/main" id="{561E3097-BDC6-49AC-B79C-8E2C9C211170}"/>
              </a:ext>
            </a:extLst>
          </p:cNvPr>
          <p:cNvSpPr/>
          <p:nvPr/>
        </p:nvSpPr>
        <p:spPr>
          <a:xfrm>
            <a:off x="304799" y="5039645"/>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Driverless electric vehicles</a:t>
            </a:r>
          </a:p>
        </p:txBody>
      </p:sp>
      <p:sp>
        <p:nvSpPr>
          <p:cNvPr id="33" name="Rectangle: Rounded Corners 32">
            <a:extLst>
              <a:ext uri="{FF2B5EF4-FFF2-40B4-BE49-F238E27FC236}">
                <a16:creationId xmlns:a16="http://schemas.microsoft.com/office/drawing/2014/main" id="{CBFCE7FF-1842-4EB7-B829-E16448389DCD}"/>
              </a:ext>
            </a:extLst>
          </p:cNvPr>
          <p:cNvSpPr/>
          <p:nvPr/>
        </p:nvSpPr>
        <p:spPr>
          <a:xfrm>
            <a:off x="304799" y="5965289"/>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Wayfinding</a:t>
            </a:r>
          </a:p>
        </p:txBody>
      </p:sp>
      <p:sp>
        <p:nvSpPr>
          <p:cNvPr id="34" name="Rectangle: Rounded Corners 33">
            <a:extLst>
              <a:ext uri="{FF2B5EF4-FFF2-40B4-BE49-F238E27FC236}">
                <a16:creationId xmlns:a16="http://schemas.microsoft.com/office/drawing/2014/main" id="{C6F4D64D-46FE-4A4C-8F13-2984CFDF1D33}"/>
              </a:ext>
            </a:extLst>
          </p:cNvPr>
          <p:cNvSpPr/>
          <p:nvPr/>
        </p:nvSpPr>
        <p:spPr>
          <a:xfrm>
            <a:off x="6760922" y="4114000"/>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Energy storage</a:t>
            </a:r>
          </a:p>
        </p:txBody>
      </p:sp>
      <p:sp>
        <p:nvSpPr>
          <p:cNvPr id="35" name="Rectangle: Rounded Corners 34">
            <a:extLst>
              <a:ext uri="{FF2B5EF4-FFF2-40B4-BE49-F238E27FC236}">
                <a16:creationId xmlns:a16="http://schemas.microsoft.com/office/drawing/2014/main" id="{9B81A0BF-8A41-45A4-98A6-23A03B35D61C}"/>
              </a:ext>
            </a:extLst>
          </p:cNvPr>
          <p:cNvSpPr/>
          <p:nvPr/>
        </p:nvSpPr>
        <p:spPr>
          <a:xfrm>
            <a:off x="6760922" y="5039645"/>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District heating</a:t>
            </a:r>
          </a:p>
        </p:txBody>
      </p:sp>
      <p:sp>
        <p:nvSpPr>
          <p:cNvPr id="36" name="Rectangle: Rounded Corners 35">
            <a:extLst>
              <a:ext uri="{FF2B5EF4-FFF2-40B4-BE49-F238E27FC236}">
                <a16:creationId xmlns:a16="http://schemas.microsoft.com/office/drawing/2014/main" id="{F5D0D428-87E1-4496-B324-1A19DD63FEDC}"/>
              </a:ext>
            </a:extLst>
          </p:cNvPr>
          <p:cNvSpPr/>
          <p:nvPr/>
        </p:nvSpPr>
        <p:spPr>
          <a:xfrm>
            <a:off x="2480360" y="1342965"/>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Building management systems</a:t>
            </a:r>
          </a:p>
        </p:txBody>
      </p:sp>
      <p:sp>
        <p:nvSpPr>
          <p:cNvPr id="37" name="Rectangle: Rounded Corners 36">
            <a:extLst>
              <a:ext uri="{FF2B5EF4-FFF2-40B4-BE49-F238E27FC236}">
                <a16:creationId xmlns:a16="http://schemas.microsoft.com/office/drawing/2014/main" id="{563ED7D2-1680-4E49-B728-4644ACB79226}"/>
              </a:ext>
            </a:extLst>
          </p:cNvPr>
          <p:cNvSpPr/>
          <p:nvPr/>
        </p:nvSpPr>
        <p:spPr>
          <a:xfrm>
            <a:off x="4655921" y="1342965"/>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Movement detection</a:t>
            </a:r>
          </a:p>
        </p:txBody>
      </p:sp>
      <p:sp>
        <p:nvSpPr>
          <p:cNvPr id="38" name="Rectangle: Rounded Corners 37">
            <a:extLst>
              <a:ext uri="{FF2B5EF4-FFF2-40B4-BE49-F238E27FC236}">
                <a16:creationId xmlns:a16="http://schemas.microsoft.com/office/drawing/2014/main" id="{3056D074-96AA-4E50-B15F-53391D5D09E9}"/>
              </a:ext>
            </a:extLst>
          </p:cNvPr>
          <p:cNvSpPr/>
          <p:nvPr/>
        </p:nvSpPr>
        <p:spPr>
          <a:xfrm>
            <a:off x="2480359" y="5965288"/>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Smart retail</a:t>
            </a:r>
          </a:p>
        </p:txBody>
      </p:sp>
      <p:sp>
        <p:nvSpPr>
          <p:cNvPr id="39" name="Rectangle: Rounded Corners 38">
            <a:extLst>
              <a:ext uri="{FF2B5EF4-FFF2-40B4-BE49-F238E27FC236}">
                <a16:creationId xmlns:a16="http://schemas.microsoft.com/office/drawing/2014/main" id="{B46AE423-91EB-40E4-A2A1-0F83CC805860}"/>
              </a:ext>
            </a:extLst>
          </p:cNvPr>
          <p:cNvSpPr/>
          <p:nvPr/>
        </p:nvSpPr>
        <p:spPr>
          <a:xfrm>
            <a:off x="4655919" y="5959850"/>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Renewable energy</a:t>
            </a:r>
          </a:p>
        </p:txBody>
      </p:sp>
      <p:sp>
        <p:nvSpPr>
          <p:cNvPr id="40" name="Rectangle: Rounded Corners 39">
            <a:extLst>
              <a:ext uri="{FF2B5EF4-FFF2-40B4-BE49-F238E27FC236}">
                <a16:creationId xmlns:a16="http://schemas.microsoft.com/office/drawing/2014/main" id="{10DFC637-1A1E-4909-8ED9-804B9B664706}"/>
              </a:ext>
            </a:extLst>
          </p:cNvPr>
          <p:cNvSpPr/>
          <p:nvPr/>
        </p:nvSpPr>
        <p:spPr>
          <a:xfrm>
            <a:off x="6760922" y="5981189"/>
            <a:ext cx="1743075" cy="790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Centralised operations</a:t>
            </a:r>
          </a:p>
        </p:txBody>
      </p:sp>
    </p:spTree>
    <p:extLst>
      <p:ext uri="{BB962C8B-B14F-4D97-AF65-F5344CB8AC3E}">
        <p14:creationId xmlns:p14="http://schemas.microsoft.com/office/powerpoint/2010/main" val="24032120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Wayfinding</a:t>
            </a:r>
            <a:endParaRPr lang="en-GB" sz="2800" b="1" i="1" dirty="0">
              <a:solidFill>
                <a:schemeClr val="bg1"/>
              </a:solidFill>
              <a:latin typeface="Calibri" panose="020F0502020204030204" pitchFamily="34"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18" name="Text Placeholder 4"/>
          <p:cNvSpPr txBox="1">
            <a:spLocks/>
          </p:cNvSpPr>
          <p:nvPr/>
        </p:nvSpPr>
        <p:spPr>
          <a:xfrm>
            <a:off x="304800" y="1717200"/>
            <a:ext cx="8286750" cy="653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solidFill>
                  <a:srgbClr val="004877"/>
                </a:solidFill>
              </a:rPr>
              <a:t>Google maps gives you information…….but it is not connected</a:t>
            </a:r>
          </a:p>
        </p:txBody>
      </p:sp>
      <p:pic>
        <p:nvPicPr>
          <p:cNvPr id="2" name="Picture 1">
            <a:extLst>
              <a:ext uri="{FF2B5EF4-FFF2-40B4-BE49-F238E27FC236}">
                <a16:creationId xmlns:a16="http://schemas.microsoft.com/office/drawing/2014/main" id="{19816175-579E-400D-A118-4775354833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452" y="2517690"/>
            <a:ext cx="8822532" cy="4193254"/>
          </a:xfrm>
          <a:prstGeom prst="rect">
            <a:avLst/>
          </a:prstGeom>
        </p:spPr>
      </p:pic>
    </p:spTree>
    <p:extLst>
      <p:ext uri="{BB962C8B-B14F-4D97-AF65-F5344CB8AC3E}">
        <p14:creationId xmlns:p14="http://schemas.microsoft.com/office/powerpoint/2010/main" val="414816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Features - Wayfinding</a:t>
            </a:r>
            <a:endParaRPr lang="en-GB" sz="2800" b="1" i="1" dirty="0">
              <a:solidFill>
                <a:schemeClr val="bg1"/>
              </a:solidFill>
              <a:latin typeface="Calibri" panose="020F0502020204030204" pitchFamily="34"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18" name="Text Placeholder 4"/>
          <p:cNvSpPr txBox="1">
            <a:spLocks/>
          </p:cNvSpPr>
          <p:nvPr/>
        </p:nvSpPr>
        <p:spPr>
          <a:xfrm>
            <a:off x="325040" y="1566313"/>
            <a:ext cx="8493919" cy="309845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4877"/>
              </a:buClr>
              <a:buNone/>
              <a:tabLst>
                <a:tab pos="531813" algn="l"/>
              </a:tabLst>
            </a:pPr>
            <a:r>
              <a:rPr lang="en-GB" dirty="0">
                <a:solidFill>
                  <a:srgbClr val="004579"/>
                </a:solidFill>
              </a:rPr>
              <a:t>Wayfinding gives you detailed real time information</a:t>
            </a:r>
          </a:p>
          <a:p>
            <a:pPr marL="900113" lvl="1" indent="-368300">
              <a:buClr>
                <a:srgbClr val="E8005A"/>
              </a:buClr>
              <a:buFont typeface="Calibri" panose="020F0502020204030204" pitchFamily="34" charset="0"/>
              <a:buChar char="●"/>
            </a:pPr>
            <a:r>
              <a:rPr lang="en-GB" dirty="0">
                <a:solidFill>
                  <a:srgbClr val="004877"/>
                </a:solidFill>
              </a:rPr>
              <a:t>Where buildings etc are.</a:t>
            </a:r>
          </a:p>
          <a:p>
            <a:pPr marL="900113" lvl="1" indent="-368300">
              <a:buClr>
                <a:srgbClr val="E8005A"/>
              </a:buClr>
              <a:buFont typeface="Calibri" panose="020F0502020204030204" pitchFamily="34" charset="0"/>
              <a:buChar char="●"/>
            </a:pPr>
            <a:r>
              <a:rPr lang="en-GB" dirty="0">
                <a:solidFill>
                  <a:srgbClr val="004877"/>
                </a:solidFill>
              </a:rPr>
              <a:t>Rooms in buildings.</a:t>
            </a:r>
          </a:p>
          <a:p>
            <a:pPr marL="900113" lvl="1" indent="-368300">
              <a:buClr>
                <a:srgbClr val="E8005A"/>
              </a:buClr>
              <a:buFont typeface="Calibri" panose="020F0502020204030204" pitchFamily="34" charset="0"/>
              <a:buChar char="●"/>
            </a:pPr>
            <a:r>
              <a:rPr lang="en-GB" dirty="0">
                <a:solidFill>
                  <a:srgbClr val="004877"/>
                </a:solidFill>
              </a:rPr>
              <a:t>Assets in rooms.</a:t>
            </a:r>
          </a:p>
          <a:p>
            <a:pPr marL="900113" lvl="1" indent="-368300">
              <a:buClr>
                <a:srgbClr val="E8005A"/>
              </a:buClr>
              <a:buFont typeface="Calibri" panose="020F0502020204030204" pitchFamily="34" charset="0"/>
              <a:buChar char="●"/>
            </a:pPr>
            <a:r>
              <a:rPr lang="en-GB" dirty="0">
                <a:solidFill>
                  <a:srgbClr val="004877"/>
                </a:solidFill>
              </a:rPr>
              <a:t>Broken lifts.</a:t>
            </a:r>
          </a:p>
          <a:p>
            <a:pPr marL="900113" lvl="1" indent="-368300">
              <a:buClr>
                <a:srgbClr val="E8005A"/>
              </a:buClr>
              <a:buFont typeface="Calibri" panose="020F0502020204030204" pitchFamily="34" charset="0"/>
              <a:buChar char="●"/>
            </a:pPr>
            <a:r>
              <a:rPr lang="en-GB" dirty="0">
                <a:solidFill>
                  <a:srgbClr val="004877"/>
                </a:solidFill>
              </a:rPr>
              <a:t>Event based information.</a:t>
            </a:r>
          </a:p>
          <a:p>
            <a:pPr marL="457200" lvl="1" indent="0">
              <a:buNone/>
            </a:pPr>
            <a:endParaRPr lang="en-GB" dirty="0">
              <a:solidFill>
                <a:srgbClr val="004877"/>
              </a:solidFill>
            </a:endParaRPr>
          </a:p>
          <a:p>
            <a:pPr marL="0" indent="0">
              <a:buNone/>
            </a:pPr>
            <a:r>
              <a:rPr lang="en-GB" dirty="0">
                <a:solidFill>
                  <a:srgbClr val="004877"/>
                </a:solidFill>
              </a:rPr>
              <a:t>Options based routing</a:t>
            </a:r>
          </a:p>
          <a:p>
            <a:pPr marL="900113" lvl="1" indent="-368300">
              <a:buClr>
                <a:srgbClr val="E8005A"/>
              </a:buClr>
              <a:buFont typeface="Calibri" panose="020F0502020204030204" pitchFamily="34" charset="0"/>
              <a:buChar char="●"/>
            </a:pPr>
            <a:r>
              <a:rPr lang="en-GB" dirty="0" err="1">
                <a:solidFill>
                  <a:srgbClr val="004877"/>
                </a:solidFill>
              </a:rPr>
              <a:t>Eg.</a:t>
            </a:r>
            <a:r>
              <a:rPr lang="en-GB" dirty="0">
                <a:solidFill>
                  <a:srgbClr val="004877"/>
                </a:solidFill>
              </a:rPr>
              <a:t> Avoiding stairs.</a:t>
            </a:r>
          </a:p>
          <a:p>
            <a:pPr marL="900113" lvl="1" indent="-368300">
              <a:buClr>
                <a:srgbClr val="E8005A"/>
              </a:buClr>
              <a:buFont typeface="Calibri" panose="020F0502020204030204" pitchFamily="34" charset="0"/>
              <a:buChar char="●"/>
            </a:pPr>
            <a:r>
              <a:rPr lang="en-GB" dirty="0" err="1">
                <a:solidFill>
                  <a:srgbClr val="004877"/>
                </a:solidFill>
              </a:rPr>
              <a:t>Eg.</a:t>
            </a:r>
            <a:r>
              <a:rPr lang="en-GB" dirty="0">
                <a:solidFill>
                  <a:srgbClr val="004877"/>
                </a:solidFill>
              </a:rPr>
              <a:t> Minimising outside exposure.</a:t>
            </a:r>
          </a:p>
          <a:p>
            <a:pPr marL="531813" lvl="1" indent="0">
              <a:buClr>
                <a:srgbClr val="E8005A"/>
              </a:buClr>
              <a:buNone/>
            </a:pPr>
            <a:endParaRPr lang="en-GB" dirty="0">
              <a:solidFill>
                <a:srgbClr val="004877"/>
              </a:solidFill>
            </a:endParaRPr>
          </a:p>
          <a:p>
            <a:pPr marL="457200" lvl="1" indent="0">
              <a:buNone/>
            </a:pPr>
            <a:endParaRPr lang="en-GB" dirty="0">
              <a:solidFill>
                <a:srgbClr val="004579"/>
              </a:solidFill>
            </a:endParaRPr>
          </a:p>
        </p:txBody>
      </p:sp>
      <p:pic>
        <p:nvPicPr>
          <p:cNvPr id="6" name="Picture 5">
            <a:extLst>
              <a:ext uri="{FF2B5EF4-FFF2-40B4-BE49-F238E27FC236}">
                <a16:creationId xmlns:a16="http://schemas.microsoft.com/office/drawing/2014/main" id="{A4C4830A-4448-4E7F-8212-2C8C083363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563" y="5241578"/>
            <a:ext cx="3019425" cy="1499118"/>
          </a:xfrm>
          <a:prstGeom prst="rect">
            <a:avLst/>
          </a:prstGeom>
        </p:spPr>
      </p:pic>
      <p:pic>
        <p:nvPicPr>
          <p:cNvPr id="12" name="Picture 11">
            <a:extLst>
              <a:ext uri="{FF2B5EF4-FFF2-40B4-BE49-F238E27FC236}">
                <a16:creationId xmlns:a16="http://schemas.microsoft.com/office/drawing/2014/main" id="{DD413BA1-70A0-4818-BEDD-FE1F4488C4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3843" y="2521975"/>
            <a:ext cx="2770156" cy="3485935"/>
          </a:xfrm>
          <a:prstGeom prst="rect">
            <a:avLst/>
          </a:prstGeom>
        </p:spPr>
      </p:pic>
    </p:spTree>
    <p:extLst>
      <p:ext uri="{BB962C8B-B14F-4D97-AF65-F5344CB8AC3E}">
        <p14:creationId xmlns:p14="http://schemas.microsoft.com/office/powerpoint/2010/main" val="2352129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15771" y="305669"/>
            <a:ext cx="7886700" cy="926761"/>
          </a:xfrm>
        </p:spPr>
        <p:txBody>
          <a:bodyPr>
            <a:normAutofit/>
          </a:bodyPr>
          <a:lstStyle>
            <a:lvl1pPr>
              <a:defRPr/>
            </a:lvl1pPr>
          </a:lstStyle>
          <a:p>
            <a:pPr algn="ctr"/>
            <a:endParaRPr lang="en-GB" b="1" dirty="0"/>
          </a:p>
        </p:txBody>
      </p:sp>
      <p:sp>
        <p:nvSpPr>
          <p:cNvPr id="5" name="Content Placeholder 2"/>
          <p:cNvSpPr>
            <a:spLocks noGrp="1"/>
          </p:cNvSpPr>
          <p:nvPr>
            <p:ph idx="1"/>
          </p:nvPr>
        </p:nvSpPr>
        <p:spPr>
          <a:xfrm>
            <a:off x="628650" y="1068946"/>
            <a:ext cx="7886700" cy="5215944"/>
          </a:xfrm>
        </p:spPr>
        <p:txBody>
          <a:bodyPr>
            <a:normAutofit/>
          </a:bodyPr>
          <a:lstStyle/>
          <a:p>
            <a:r>
              <a:rPr lang="en-GB" sz="3200" dirty="0" smtClean="0"/>
              <a:t>Local Plan</a:t>
            </a:r>
            <a:r>
              <a:rPr lang="en-GB" sz="3200" dirty="0"/>
              <a:t> </a:t>
            </a:r>
            <a:endParaRPr lang="en-GB" sz="3200" dirty="0" smtClean="0"/>
          </a:p>
          <a:p>
            <a:pPr lvl="1">
              <a:buFontTx/>
              <a:buChar char="-"/>
            </a:pPr>
            <a:endParaRPr lang="en-GB" sz="800" dirty="0" smtClean="0"/>
          </a:p>
          <a:p>
            <a:pPr lvl="1">
              <a:buFontTx/>
              <a:buChar char="-"/>
            </a:pPr>
            <a:r>
              <a:rPr lang="en-GB" dirty="0" smtClean="0"/>
              <a:t>Examination on Publication Draft May 2019</a:t>
            </a:r>
          </a:p>
          <a:p>
            <a:pPr lvl="1">
              <a:buFontTx/>
              <a:buChar char="-"/>
            </a:pPr>
            <a:r>
              <a:rPr lang="en-GB" dirty="0" smtClean="0"/>
              <a:t>Consulted on Modifications - Autumn 2019</a:t>
            </a:r>
          </a:p>
          <a:p>
            <a:pPr lvl="1">
              <a:buFontTx/>
              <a:buChar char="-"/>
            </a:pPr>
            <a:r>
              <a:rPr lang="en-GB" dirty="0" smtClean="0"/>
              <a:t>Adopt March 2020</a:t>
            </a:r>
          </a:p>
          <a:p>
            <a:pPr lvl="1">
              <a:buFontTx/>
              <a:buChar char="-"/>
            </a:pPr>
            <a:endParaRPr lang="en-GB" sz="1200" dirty="0" smtClean="0"/>
          </a:p>
          <a:p>
            <a:r>
              <a:rPr lang="en-GB" sz="3200" dirty="0" smtClean="0"/>
              <a:t>Gypsy &amp; Traveller </a:t>
            </a:r>
            <a:r>
              <a:rPr lang="en-GB" sz="3200" dirty="0"/>
              <a:t>&amp;</a:t>
            </a:r>
            <a:r>
              <a:rPr lang="en-GB" sz="3200" dirty="0" smtClean="0"/>
              <a:t> Travelling </a:t>
            </a:r>
            <a:r>
              <a:rPr lang="en-GB" sz="3200" dirty="0" err="1" smtClean="0"/>
              <a:t>Showpeople</a:t>
            </a:r>
            <a:r>
              <a:rPr lang="en-GB" sz="3200" dirty="0" smtClean="0"/>
              <a:t> SPD</a:t>
            </a:r>
          </a:p>
          <a:p>
            <a:pPr marL="457200" lvl="1" indent="0">
              <a:buNone/>
            </a:pPr>
            <a:endParaRPr lang="en-GB" sz="1000" dirty="0" smtClean="0"/>
          </a:p>
          <a:p>
            <a:pPr lvl="1">
              <a:buFontTx/>
              <a:buChar char="-"/>
            </a:pPr>
            <a:r>
              <a:rPr lang="en-GB" dirty="0" smtClean="0"/>
              <a:t>Consultation on 15 potential sites Aug / Sep 2019</a:t>
            </a:r>
          </a:p>
          <a:p>
            <a:pPr lvl="1">
              <a:buFontTx/>
              <a:buChar char="-"/>
            </a:pPr>
            <a:r>
              <a:rPr lang="en-GB" dirty="0" smtClean="0"/>
              <a:t>Regulation 19 Consultation – preferred sites Spring 2020</a:t>
            </a:r>
            <a:endParaRPr lang="en-GB" dirty="0"/>
          </a:p>
          <a:p>
            <a:pPr marL="0" indent="0">
              <a:buNone/>
            </a:pPr>
            <a:endParaRPr lang="en-GB" dirty="0" smtClean="0"/>
          </a:p>
          <a:p>
            <a:endParaRPr lang="en-GB" sz="3200" dirty="0"/>
          </a:p>
          <a:p>
            <a:pPr lvl="1">
              <a:buFontTx/>
              <a:buChar char="-"/>
            </a:pPr>
            <a:endParaRPr lang="en-GB" dirty="0"/>
          </a:p>
          <a:p>
            <a:pPr lvl="1">
              <a:buFontTx/>
              <a:buChar char="-"/>
            </a:pPr>
            <a:endParaRPr lang="en-GB" dirty="0"/>
          </a:p>
          <a:p>
            <a:pPr marL="457200" lvl="1" indent="0">
              <a:buNone/>
            </a:pPr>
            <a:endParaRPr lang="en-GB" dirty="0"/>
          </a:p>
          <a:p>
            <a:pPr marL="0" indent="0">
              <a:buNone/>
            </a:pPr>
            <a:endParaRPr lang="en-GB" dirty="0" smtClean="0"/>
          </a:p>
        </p:txBody>
      </p:sp>
    </p:spTree>
    <p:extLst>
      <p:ext uri="{BB962C8B-B14F-4D97-AF65-F5344CB8AC3E}">
        <p14:creationId xmlns:p14="http://schemas.microsoft.com/office/powerpoint/2010/main" val="3843723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Features - Wayfinding</a:t>
            </a:r>
            <a:endParaRPr lang="en-GB" sz="2800" b="1" i="1" dirty="0">
              <a:solidFill>
                <a:schemeClr val="bg1"/>
              </a:solidFill>
              <a:latin typeface="Calibri" panose="020F0502020204030204" pitchFamily="34"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18" name="Text Placeholder 4"/>
          <p:cNvSpPr txBox="1">
            <a:spLocks/>
          </p:cNvSpPr>
          <p:nvPr/>
        </p:nvSpPr>
        <p:spPr>
          <a:xfrm>
            <a:off x="290512" y="1374300"/>
            <a:ext cx="8562975" cy="89265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solidFill>
                  <a:srgbClr val="004877"/>
                </a:solidFill>
              </a:rPr>
              <a:t>Wayfinding gives you detailed information…….and it is connected.</a:t>
            </a:r>
          </a:p>
          <a:p>
            <a:pPr marL="457200" lvl="1" indent="0">
              <a:buNone/>
            </a:pPr>
            <a:r>
              <a:rPr lang="en-GB" dirty="0">
                <a:solidFill>
                  <a:srgbClr val="004877"/>
                </a:solidFill>
              </a:rPr>
              <a:t>Service providers can be linked to the Wayfinding platform to give detailed and real time  information.</a:t>
            </a:r>
          </a:p>
        </p:txBody>
      </p:sp>
      <p:pic>
        <p:nvPicPr>
          <p:cNvPr id="3" name="Picture 2">
            <a:extLst>
              <a:ext uri="{FF2B5EF4-FFF2-40B4-BE49-F238E27FC236}">
                <a16:creationId xmlns:a16="http://schemas.microsoft.com/office/drawing/2014/main" id="{B16A195B-FEBA-41AD-8A9B-9B8124E940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6436" y="2543243"/>
            <a:ext cx="5376864" cy="3010583"/>
          </a:xfrm>
          <a:prstGeom prst="rect">
            <a:avLst/>
          </a:prstGeom>
        </p:spPr>
      </p:pic>
      <p:pic>
        <p:nvPicPr>
          <p:cNvPr id="4" name="Picture 3">
            <a:extLst>
              <a:ext uri="{FF2B5EF4-FFF2-40B4-BE49-F238E27FC236}">
                <a16:creationId xmlns:a16="http://schemas.microsoft.com/office/drawing/2014/main" id="{C2F20A5A-391D-4AEF-9D34-BB1D625DED48}"/>
              </a:ext>
            </a:extLst>
          </p:cNvPr>
          <p:cNvPicPr>
            <a:picLocks noChangeAspect="1"/>
          </p:cNvPicPr>
          <p:nvPr/>
        </p:nvPicPr>
        <p:blipFill>
          <a:blip r:embed="rId4"/>
          <a:stretch>
            <a:fillRect/>
          </a:stretch>
        </p:blipFill>
        <p:spPr>
          <a:xfrm>
            <a:off x="179734" y="2363080"/>
            <a:ext cx="1796702" cy="1370248"/>
          </a:xfrm>
          <a:prstGeom prst="rect">
            <a:avLst/>
          </a:prstGeom>
        </p:spPr>
      </p:pic>
      <p:pic>
        <p:nvPicPr>
          <p:cNvPr id="5" name="Picture 4">
            <a:extLst>
              <a:ext uri="{FF2B5EF4-FFF2-40B4-BE49-F238E27FC236}">
                <a16:creationId xmlns:a16="http://schemas.microsoft.com/office/drawing/2014/main" id="{A4222981-4C91-49DB-BD39-3FEE93CC13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7852" y="2143162"/>
            <a:ext cx="1686414" cy="1810084"/>
          </a:xfrm>
          <a:prstGeom prst="rect">
            <a:avLst/>
          </a:prstGeom>
        </p:spPr>
      </p:pic>
      <p:pic>
        <p:nvPicPr>
          <p:cNvPr id="7" name="Picture 6">
            <a:extLst>
              <a:ext uri="{FF2B5EF4-FFF2-40B4-BE49-F238E27FC236}">
                <a16:creationId xmlns:a16="http://schemas.microsoft.com/office/drawing/2014/main" id="{A2E03931-2AC4-43EF-B07D-7426361E3C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734" y="5265832"/>
            <a:ext cx="2598755" cy="1506466"/>
          </a:xfrm>
          <a:prstGeom prst="rect">
            <a:avLst/>
          </a:prstGeom>
        </p:spPr>
      </p:pic>
      <p:pic>
        <p:nvPicPr>
          <p:cNvPr id="8" name="Picture 7">
            <a:extLst>
              <a:ext uri="{FF2B5EF4-FFF2-40B4-BE49-F238E27FC236}">
                <a16:creationId xmlns:a16="http://schemas.microsoft.com/office/drawing/2014/main" id="{098E4B6F-3C1D-4BBE-B2BF-32D716020C2E}"/>
              </a:ext>
            </a:extLst>
          </p:cNvPr>
          <p:cNvPicPr>
            <a:picLocks noChangeAspect="1"/>
          </p:cNvPicPr>
          <p:nvPr/>
        </p:nvPicPr>
        <p:blipFill>
          <a:blip r:embed="rId7"/>
          <a:stretch>
            <a:fillRect/>
          </a:stretch>
        </p:blipFill>
        <p:spPr>
          <a:xfrm>
            <a:off x="6600569" y="5232599"/>
            <a:ext cx="2363697" cy="1572932"/>
          </a:xfrm>
          <a:prstGeom prst="rect">
            <a:avLst/>
          </a:prstGeom>
        </p:spPr>
      </p:pic>
    </p:spTree>
    <p:extLst>
      <p:ext uri="{BB962C8B-B14F-4D97-AF65-F5344CB8AC3E}">
        <p14:creationId xmlns:p14="http://schemas.microsoft.com/office/powerpoint/2010/main" val="38123015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Features – Smart Parking</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pic>
        <p:nvPicPr>
          <p:cNvPr id="5" name="Picture 4">
            <a:extLst>
              <a:ext uri="{FF2B5EF4-FFF2-40B4-BE49-F238E27FC236}">
                <a16:creationId xmlns:a16="http://schemas.microsoft.com/office/drawing/2014/main" id="{A3D6EA29-A5D9-41CD-9788-E5F6744FE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975" y="1468986"/>
            <a:ext cx="4280264" cy="2568159"/>
          </a:xfrm>
          <a:prstGeom prst="rect">
            <a:avLst/>
          </a:prstGeom>
        </p:spPr>
      </p:pic>
      <p:sp>
        <p:nvSpPr>
          <p:cNvPr id="2" name="Rectangle 1">
            <a:extLst>
              <a:ext uri="{FF2B5EF4-FFF2-40B4-BE49-F238E27FC236}">
                <a16:creationId xmlns:a16="http://schemas.microsoft.com/office/drawing/2014/main" id="{1F970E5A-CB50-462E-9079-3752504B6B4F}"/>
              </a:ext>
            </a:extLst>
          </p:cNvPr>
          <p:cNvSpPr/>
          <p:nvPr/>
        </p:nvSpPr>
        <p:spPr>
          <a:xfrm>
            <a:off x="4949349" y="1382061"/>
            <a:ext cx="3423126" cy="923330"/>
          </a:xfrm>
          <a:prstGeom prst="rect">
            <a:avLst/>
          </a:prstGeom>
        </p:spPr>
        <p:txBody>
          <a:bodyPr wrap="square">
            <a:spAutoFit/>
          </a:bodyPr>
          <a:lstStyle/>
          <a:p>
            <a:pPr marL="874713" lvl="1" indent="-342900">
              <a:buClr>
                <a:srgbClr val="E8005A"/>
              </a:buClr>
              <a:buFont typeface="Calibri" panose="020F0502020204030204" pitchFamily="34" charset="0"/>
              <a:buChar char="●"/>
              <a:tabLst>
                <a:tab pos="900113" algn="l"/>
              </a:tabLst>
            </a:pPr>
            <a:r>
              <a:rPr lang="en-GB" dirty="0">
                <a:solidFill>
                  <a:srgbClr val="004579"/>
                </a:solidFill>
              </a:rPr>
              <a:t> On street solutions</a:t>
            </a:r>
          </a:p>
          <a:p>
            <a:pPr marL="874713" lvl="1" indent="-342900">
              <a:buClr>
                <a:srgbClr val="E8005A"/>
              </a:buClr>
              <a:buFont typeface="Calibri" panose="020F0502020204030204" pitchFamily="34" charset="0"/>
              <a:buChar char="●"/>
              <a:tabLst>
                <a:tab pos="900113" algn="l"/>
              </a:tabLst>
            </a:pPr>
            <a:r>
              <a:rPr lang="en-GB" dirty="0">
                <a:solidFill>
                  <a:srgbClr val="004877"/>
                </a:solidFill>
              </a:rPr>
              <a:t> Carousel solutions</a:t>
            </a:r>
          </a:p>
          <a:p>
            <a:pPr marL="874713" lvl="1" indent="-342900">
              <a:buClr>
                <a:srgbClr val="E8005A"/>
              </a:buClr>
              <a:buFont typeface="Calibri" panose="020F0502020204030204" pitchFamily="34" charset="0"/>
              <a:buChar char="●"/>
              <a:tabLst>
                <a:tab pos="900113" algn="l"/>
              </a:tabLst>
            </a:pPr>
            <a:r>
              <a:rPr lang="en-GB" dirty="0">
                <a:solidFill>
                  <a:srgbClr val="004877"/>
                </a:solidFill>
              </a:rPr>
              <a:t> Multi-storey solutions</a:t>
            </a:r>
          </a:p>
        </p:txBody>
      </p:sp>
      <p:pic>
        <p:nvPicPr>
          <p:cNvPr id="4" name="Picture 3">
            <a:extLst>
              <a:ext uri="{FF2B5EF4-FFF2-40B4-BE49-F238E27FC236}">
                <a16:creationId xmlns:a16="http://schemas.microsoft.com/office/drawing/2014/main" id="{DB4D987B-91B9-4AAB-9368-05ADB8613E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54279" y="2305391"/>
            <a:ext cx="2457468" cy="2104684"/>
          </a:xfrm>
          <a:prstGeom prst="rect">
            <a:avLst/>
          </a:prstGeom>
        </p:spPr>
      </p:pic>
      <p:sp>
        <p:nvSpPr>
          <p:cNvPr id="3" name="Rectangle 2">
            <a:extLst>
              <a:ext uri="{FF2B5EF4-FFF2-40B4-BE49-F238E27FC236}">
                <a16:creationId xmlns:a16="http://schemas.microsoft.com/office/drawing/2014/main" id="{29DF36D9-300D-42A0-AD03-555B9FB49D10}"/>
              </a:ext>
            </a:extLst>
          </p:cNvPr>
          <p:cNvSpPr/>
          <p:nvPr/>
        </p:nvSpPr>
        <p:spPr>
          <a:xfrm>
            <a:off x="0" y="4237371"/>
            <a:ext cx="3165951" cy="1200329"/>
          </a:xfrm>
          <a:prstGeom prst="rect">
            <a:avLst/>
          </a:prstGeom>
        </p:spPr>
        <p:txBody>
          <a:bodyPr wrap="square">
            <a:spAutoFit/>
          </a:bodyPr>
          <a:lstStyle/>
          <a:p>
            <a:pPr marL="874713" lvl="1" indent="-342900">
              <a:buClr>
                <a:srgbClr val="E8005A"/>
              </a:buClr>
              <a:buFont typeface="Calibri" panose="020F0502020204030204" pitchFamily="34" charset="0"/>
              <a:buChar char="●"/>
              <a:tabLst>
                <a:tab pos="900113" algn="l"/>
              </a:tabLst>
            </a:pPr>
            <a:r>
              <a:rPr lang="en-GB" dirty="0">
                <a:solidFill>
                  <a:srgbClr val="004579"/>
                </a:solidFill>
              </a:rPr>
              <a:t>Real time availability</a:t>
            </a:r>
          </a:p>
          <a:p>
            <a:pPr marL="874713" lvl="1" indent="-342900">
              <a:buClr>
                <a:srgbClr val="E8005A"/>
              </a:buClr>
              <a:buFont typeface="Calibri" panose="020F0502020204030204" pitchFamily="34" charset="0"/>
              <a:buChar char="●"/>
              <a:tabLst>
                <a:tab pos="900113" algn="l"/>
              </a:tabLst>
            </a:pPr>
            <a:r>
              <a:rPr lang="en-GB" dirty="0">
                <a:solidFill>
                  <a:srgbClr val="004579"/>
                </a:solidFill>
              </a:rPr>
              <a:t>Pre-booking</a:t>
            </a:r>
          </a:p>
          <a:p>
            <a:pPr marL="874713" lvl="1" indent="-342900">
              <a:buClr>
                <a:srgbClr val="E8005A"/>
              </a:buClr>
              <a:buFont typeface="Calibri" panose="020F0502020204030204" pitchFamily="34" charset="0"/>
              <a:buChar char="●"/>
              <a:tabLst>
                <a:tab pos="900113" algn="l"/>
              </a:tabLst>
            </a:pPr>
            <a:r>
              <a:rPr lang="en-GB" dirty="0">
                <a:solidFill>
                  <a:srgbClr val="004579"/>
                </a:solidFill>
              </a:rPr>
              <a:t>Space signage</a:t>
            </a:r>
          </a:p>
          <a:p>
            <a:pPr marL="531813" lvl="1">
              <a:buClr>
                <a:srgbClr val="E8005A"/>
              </a:buClr>
              <a:tabLst>
                <a:tab pos="900113" algn="l"/>
              </a:tabLst>
            </a:pPr>
            <a:endParaRPr lang="en-GB" dirty="0">
              <a:solidFill>
                <a:srgbClr val="004877"/>
              </a:solidFill>
            </a:endParaRPr>
          </a:p>
        </p:txBody>
      </p:sp>
      <p:pic>
        <p:nvPicPr>
          <p:cNvPr id="6" name="Picture 5">
            <a:extLst>
              <a:ext uri="{FF2B5EF4-FFF2-40B4-BE49-F238E27FC236}">
                <a16:creationId xmlns:a16="http://schemas.microsoft.com/office/drawing/2014/main" id="{28119B29-2D6A-462B-BFDD-8969F1B4DD77}"/>
              </a:ext>
            </a:extLst>
          </p:cNvPr>
          <p:cNvPicPr>
            <a:picLocks noChangeAspect="1"/>
          </p:cNvPicPr>
          <p:nvPr/>
        </p:nvPicPr>
        <p:blipFill>
          <a:blip r:embed="rId5"/>
          <a:stretch>
            <a:fillRect/>
          </a:stretch>
        </p:blipFill>
        <p:spPr>
          <a:xfrm>
            <a:off x="3165951" y="4495660"/>
            <a:ext cx="3889817" cy="2283442"/>
          </a:xfrm>
          <a:prstGeom prst="rect">
            <a:avLst/>
          </a:prstGeom>
        </p:spPr>
      </p:pic>
    </p:spTree>
    <p:extLst>
      <p:ext uri="{BB962C8B-B14F-4D97-AF65-F5344CB8AC3E}">
        <p14:creationId xmlns:p14="http://schemas.microsoft.com/office/powerpoint/2010/main" val="2574957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Features - Location Based Services</a:t>
            </a:r>
            <a:endParaRPr lang="en-GB" sz="2800" b="1" i="1" dirty="0">
              <a:solidFill>
                <a:schemeClr val="bg1"/>
              </a:solidFill>
              <a:latin typeface="Calibri" panose="020F0502020204030204" pitchFamily="34"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18" name="Text Placeholder 4"/>
          <p:cNvSpPr txBox="1">
            <a:spLocks/>
          </p:cNvSpPr>
          <p:nvPr/>
        </p:nvSpPr>
        <p:spPr>
          <a:xfrm>
            <a:off x="295275" y="1717200"/>
            <a:ext cx="8562975" cy="38783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4877"/>
              </a:buClr>
              <a:buNone/>
              <a:tabLst>
                <a:tab pos="531813" algn="l"/>
              </a:tabLst>
            </a:pPr>
            <a:r>
              <a:rPr lang="en-GB" dirty="0">
                <a:solidFill>
                  <a:srgbClr val="004579"/>
                </a:solidFill>
              </a:rPr>
              <a:t>Providing citizens with detailed real time information:</a:t>
            </a:r>
          </a:p>
          <a:p>
            <a:pPr marL="900113" lvl="1" indent="-368300">
              <a:buClr>
                <a:srgbClr val="E8005A"/>
              </a:buClr>
              <a:buFont typeface="Calibri" panose="020F0502020204030204" pitchFamily="34" charset="0"/>
              <a:buChar char="●"/>
            </a:pPr>
            <a:r>
              <a:rPr lang="en-GB" dirty="0">
                <a:solidFill>
                  <a:srgbClr val="004877"/>
                </a:solidFill>
              </a:rPr>
              <a:t>Parking.</a:t>
            </a:r>
          </a:p>
          <a:p>
            <a:pPr marL="900113" lvl="1" indent="-368300">
              <a:buClr>
                <a:srgbClr val="E8005A"/>
              </a:buClr>
              <a:buFont typeface="Calibri" panose="020F0502020204030204" pitchFamily="34" charset="0"/>
              <a:buChar char="●"/>
            </a:pPr>
            <a:r>
              <a:rPr lang="en-GB" dirty="0">
                <a:solidFill>
                  <a:srgbClr val="004877"/>
                </a:solidFill>
              </a:rPr>
              <a:t>Transport.</a:t>
            </a:r>
          </a:p>
          <a:p>
            <a:pPr marL="900113" lvl="1" indent="-368300">
              <a:buClr>
                <a:srgbClr val="E8005A"/>
              </a:buClr>
              <a:buFont typeface="Calibri" panose="020F0502020204030204" pitchFamily="34" charset="0"/>
              <a:buChar char="●"/>
            </a:pPr>
            <a:r>
              <a:rPr lang="en-GB" dirty="0">
                <a:solidFill>
                  <a:srgbClr val="004877"/>
                </a:solidFill>
              </a:rPr>
              <a:t>Appointments.</a:t>
            </a:r>
          </a:p>
          <a:p>
            <a:pPr marL="900113" lvl="1" indent="-368300">
              <a:buClr>
                <a:srgbClr val="E8005A"/>
              </a:buClr>
              <a:buFont typeface="Calibri" panose="020F0502020204030204" pitchFamily="34" charset="0"/>
              <a:buChar char="●"/>
            </a:pPr>
            <a:r>
              <a:rPr lang="en-GB" dirty="0">
                <a:solidFill>
                  <a:srgbClr val="004877"/>
                </a:solidFill>
              </a:rPr>
              <a:t>Retail and leisure services.</a:t>
            </a:r>
          </a:p>
          <a:p>
            <a:pPr marL="457200" lvl="1" indent="0">
              <a:buNone/>
            </a:pPr>
            <a:endParaRPr lang="en-GB" dirty="0">
              <a:solidFill>
                <a:srgbClr val="004877"/>
              </a:solidFill>
            </a:endParaRPr>
          </a:p>
          <a:p>
            <a:pPr marL="0" indent="0">
              <a:buNone/>
            </a:pPr>
            <a:r>
              <a:rPr lang="en-GB" dirty="0">
                <a:solidFill>
                  <a:srgbClr val="004579"/>
                </a:solidFill>
              </a:rPr>
              <a:t>Relies on service providers connecting to the wayfinding platform.  Simple and cost effective.</a:t>
            </a:r>
          </a:p>
          <a:p>
            <a:pPr marL="457200" lvl="1" indent="0">
              <a:buNone/>
            </a:pPr>
            <a:endParaRPr lang="en-GB" dirty="0">
              <a:solidFill>
                <a:srgbClr val="004579"/>
              </a:solidFill>
            </a:endParaRPr>
          </a:p>
          <a:p>
            <a:pPr marL="0" indent="0">
              <a:buNone/>
            </a:pPr>
            <a:r>
              <a:rPr lang="en-GB" dirty="0">
                <a:solidFill>
                  <a:srgbClr val="004579"/>
                </a:solidFill>
              </a:rPr>
              <a:t>Citizens can opt into preferred services.</a:t>
            </a:r>
          </a:p>
          <a:p>
            <a:pPr marL="800100" lvl="1" indent="-342900"/>
            <a:endParaRPr lang="en-GB" dirty="0"/>
          </a:p>
        </p:txBody>
      </p:sp>
    </p:spTree>
    <p:extLst>
      <p:ext uri="{BB962C8B-B14F-4D97-AF65-F5344CB8AC3E}">
        <p14:creationId xmlns:p14="http://schemas.microsoft.com/office/powerpoint/2010/main" val="12224783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Features - Location Based Services</a:t>
            </a:r>
            <a:endParaRPr lang="en-GB" sz="2800" b="1" i="1" dirty="0">
              <a:solidFill>
                <a:schemeClr val="bg1"/>
              </a:solidFill>
              <a:latin typeface="Calibri" panose="020F0502020204030204" pitchFamily="34" charset="0"/>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18" name="Text Placeholder 4"/>
          <p:cNvSpPr txBox="1">
            <a:spLocks/>
          </p:cNvSpPr>
          <p:nvPr/>
        </p:nvSpPr>
        <p:spPr>
          <a:xfrm>
            <a:off x="623887" y="1717200"/>
            <a:ext cx="8234363" cy="3878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GB" dirty="0"/>
          </a:p>
        </p:txBody>
      </p:sp>
      <p:pic>
        <p:nvPicPr>
          <p:cNvPr id="2" name="Picture 1">
            <a:extLst>
              <a:ext uri="{FF2B5EF4-FFF2-40B4-BE49-F238E27FC236}">
                <a16:creationId xmlns:a16="http://schemas.microsoft.com/office/drawing/2014/main" id="{40AA3E81-E75E-4025-BDBF-B8EF1BBC5B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925" y="1476375"/>
            <a:ext cx="4238625" cy="2543175"/>
          </a:xfrm>
          <a:prstGeom prst="rect">
            <a:avLst/>
          </a:prstGeom>
        </p:spPr>
      </p:pic>
      <p:pic>
        <p:nvPicPr>
          <p:cNvPr id="3" name="Picture 2">
            <a:extLst>
              <a:ext uri="{FF2B5EF4-FFF2-40B4-BE49-F238E27FC236}">
                <a16:creationId xmlns:a16="http://schemas.microsoft.com/office/drawing/2014/main" id="{FCF6FB35-A9B9-40FF-B9F1-01D5884227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799" y="1329302"/>
            <a:ext cx="3057525" cy="2374078"/>
          </a:xfrm>
          <a:prstGeom prst="rect">
            <a:avLst/>
          </a:prstGeom>
        </p:spPr>
      </p:pic>
      <p:pic>
        <p:nvPicPr>
          <p:cNvPr id="5" name="Picture 4">
            <a:extLst>
              <a:ext uri="{FF2B5EF4-FFF2-40B4-BE49-F238E27FC236}">
                <a16:creationId xmlns:a16="http://schemas.microsoft.com/office/drawing/2014/main" id="{4ACCCE23-7EF2-4C45-A961-079C7D638ECF}"/>
              </a:ext>
            </a:extLst>
          </p:cNvPr>
          <p:cNvPicPr>
            <a:picLocks noChangeAspect="1"/>
          </p:cNvPicPr>
          <p:nvPr/>
        </p:nvPicPr>
        <p:blipFill>
          <a:blip r:embed="rId5"/>
          <a:stretch>
            <a:fillRect/>
          </a:stretch>
        </p:blipFill>
        <p:spPr>
          <a:xfrm>
            <a:off x="4743452" y="3944205"/>
            <a:ext cx="3860007" cy="2265943"/>
          </a:xfrm>
          <a:prstGeom prst="rect">
            <a:avLst/>
          </a:prstGeom>
        </p:spPr>
      </p:pic>
      <p:pic>
        <p:nvPicPr>
          <p:cNvPr id="6" name="Picture 5">
            <a:extLst>
              <a:ext uri="{FF2B5EF4-FFF2-40B4-BE49-F238E27FC236}">
                <a16:creationId xmlns:a16="http://schemas.microsoft.com/office/drawing/2014/main" id="{86FF6A18-83D0-43A3-8F23-0DBBAE772222}"/>
              </a:ext>
            </a:extLst>
          </p:cNvPr>
          <p:cNvPicPr>
            <a:picLocks noChangeAspect="1"/>
          </p:cNvPicPr>
          <p:nvPr/>
        </p:nvPicPr>
        <p:blipFill>
          <a:blip r:embed="rId6"/>
          <a:stretch>
            <a:fillRect/>
          </a:stretch>
        </p:blipFill>
        <p:spPr>
          <a:xfrm>
            <a:off x="540541" y="4158921"/>
            <a:ext cx="3662370" cy="2437141"/>
          </a:xfrm>
          <a:prstGeom prst="rect">
            <a:avLst/>
          </a:prstGeom>
        </p:spPr>
      </p:pic>
    </p:spTree>
    <p:extLst>
      <p:ext uri="{BB962C8B-B14F-4D97-AF65-F5344CB8AC3E}">
        <p14:creationId xmlns:p14="http://schemas.microsoft.com/office/powerpoint/2010/main" val="590280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Features – Energy Storage</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2" name="Rectangle 1">
            <a:extLst>
              <a:ext uri="{FF2B5EF4-FFF2-40B4-BE49-F238E27FC236}">
                <a16:creationId xmlns:a16="http://schemas.microsoft.com/office/drawing/2014/main" id="{D1CAE472-FE7E-4747-B339-0500B33AB96B}"/>
              </a:ext>
            </a:extLst>
          </p:cNvPr>
          <p:cNvSpPr/>
          <p:nvPr/>
        </p:nvSpPr>
        <p:spPr>
          <a:xfrm>
            <a:off x="161924" y="1395056"/>
            <a:ext cx="8772525" cy="2308324"/>
          </a:xfrm>
          <a:prstGeom prst="rect">
            <a:avLst/>
          </a:prstGeom>
        </p:spPr>
        <p:txBody>
          <a:bodyPr wrap="square">
            <a:spAutoFit/>
          </a:bodyPr>
          <a:lstStyle/>
          <a:p>
            <a:pPr algn="ctr" fontAlgn="base"/>
            <a:r>
              <a:rPr lang="en-GB" b="1" i="1" dirty="0">
                <a:solidFill>
                  <a:srgbClr val="004877"/>
                </a:solidFill>
                <a:latin typeface="inherit"/>
              </a:rPr>
              <a:t>‘2018.  What is thought to be Europe's largest community energy battery has been lifted into place in Nottingham’.</a:t>
            </a:r>
          </a:p>
          <a:p>
            <a:pPr algn="ctr" fontAlgn="base"/>
            <a:endParaRPr lang="en-GB" b="1" i="1" dirty="0">
              <a:solidFill>
                <a:srgbClr val="004877"/>
              </a:solidFill>
              <a:latin typeface="inherit"/>
            </a:endParaRPr>
          </a:p>
          <a:p>
            <a:pPr fontAlgn="base"/>
            <a:r>
              <a:rPr lang="en-GB" dirty="0">
                <a:solidFill>
                  <a:srgbClr val="004877"/>
                </a:solidFill>
                <a:latin typeface="inherit"/>
              </a:rPr>
              <a:t>The two-megawatt-hour battery is part of a renewable energy network in a 500-home development in the Trent Basin.</a:t>
            </a:r>
          </a:p>
          <a:p>
            <a:pPr fontAlgn="base"/>
            <a:endParaRPr lang="en-GB" dirty="0">
              <a:solidFill>
                <a:srgbClr val="004877"/>
              </a:solidFill>
              <a:latin typeface="inherit"/>
            </a:endParaRPr>
          </a:p>
          <a:p>
            <a:pPr fontAlgn="base"/>
            <a:r>
              <a:rPr lang="en-GB" dirty="0">
                <a:solidFill>
                  <a:srgbClr val="004877"/>
                </a:solidFill>
                <a:latin typeface="inherit"/>
              </a:rPr>
              <a:t>Solar panels, heat stores and ground source heat pumps will supply power at the site which is 30% cheaper than normal.</a:t>
            </a:r>
            <a:endParaRPr lang="en-GB" u="none" strike="noStrike" dirty="0">
              <a:solidFill>
                <a:srgbClr val="004877"/>
              </a:solidFill>
              <a:effectLst/>
              <a:latin typeface="inherit"/>
            </a:endParaRPr>
          </a:p>
        </p:txBody>
      </p:sp>
      <p:pic>
        <p:nvPicPr>
          <p:cNvPr id="3" name="Picture 2">
            <a:extLst>
              <a:ext uri="{FF2B5EF4-FFF2-40B4-BE49-F238E27FC236}">
                <a16:creationId xmlns:a16="http://schemas.microsoft.com/office/drawing/2014/main" id="{38C3617F-94C9-4C7B-9217-4405556D4032}"/>
              </a:ext>
            </a:extLst>
          </p:cNvPr>
          <p:cNvPicPr>
            <a:picLocks noChangeAspect="1"/>
          </p:cNvPicPr>
          <p:nvPr/>
        </p:nvPicPr>
        <p:blipFill>
          <a:blip r:embed="rId3"/>
          <a:stretch>
            <a:fillRect/>
          </a:stretch>
        </p:blipFill>
        <p:spPr>
          <a:xfrm>
            <a:off x="1733550" y="3743951"/>
            <a:ext cx="5181600" cy="2912687"/>
          </a:xfrm>
          <a:prstGeom prst="rect">
            <a:avLst/>
          </a:prstGeom>
        </p:spPr>
      </p:pic>
    </p:spTree>
    <p:extLst>
      <p:ext uri="{BB962C8B-B14F-4D97-AF65-F5344CB8AC3E}">
        <p14:creationId xmlns:p14="http://schemas.microsoft.com/office/powerpoint/2010/main" val="755763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Features – Urban Farming</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pic>
        <p:nvPicPr>
          <p:cNvPr id="2" name="Picture 1">
            <a:extLst>
              <a:ext uri="{FF2B5EF4-FFF2-40B4-BE49-F238E27FC236}">
                <a16:creationId xmlns:a16="http://schemas.microsoft.com/office/drawing/2014/main" id="{F7C14CFA-2798-423F-9599-276D309323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729" y="2534718"/>
            <a:ext cx="2586250" cy="1956525"/>
          </a:xfrm>
          <a:prstGeom prst="rect">
            <a:avLst/>
          </a:prstGeom>
        </p:spPr>
      </p:pic>
      <p:pic>
        <p:nvPicPr>
          <p:cNvPr id="3" name="Picture 2">
            <a:extLst>
              <a:ext uri="{FF2B5EF4-FFF2-40B4-BE49-F238E27FC236}">
                <a16:creationId xmlns:a16="http://schemas.microsoft.com/office/drawing/2014/main" id="{F58D3D27-838B-41BC-8916-6BAC4A79833C}"/>
              </a:ext>
            </a:extLst>
          </p:cNvPr>
          <p:cNvPicPr>
            <a:picLocks noChangeAspect="1"/>
          </p:cNvPicPr>
          <p:nvPr/>
        </p:nvPicPr>
        <p:blipFill>
          <a:blip r:embed="rId4"/>
          <a:stretch>
            <a:fillRect/>
          </a:stretch>
        </p:blipFill>
        <p:spPr>
          <a:xfrm>
            <a:off x="5687352" y="2356655"/>
            <a:ext cx="3300318" cy="4406095"/>
          </a:xfrm>
          <a:prstGeom prst="rect">
            <a:avLst/>
          </a:prstGeom>
        </p:spPr>
      </p:pic>
      <p:sp>
        <p:nvSpPr>
          <p:cNvPr id="4" name="Rectangle 3">
            <a:extLst>
              <a:ext uri="{FF2B5EF4-FFF2-40B4-BE49-F238E27FC236}">
                <a16:creationId xmlns:a16="http://schemas.microsoft.com/office/drawing/2014/main" id="{EDB6A3A0-C2AB-4693-9EAB-4506A74A27A9}"/>
              </a:ext>
            </a:extLst>
          </p:cNvPr>
          <p:cNvSpPr/>
          <p:nvPr/>
        </p:nvSpPr>
        <p:spPr>
          <a:xfrm>
            <a:off x="246441" y="1156326"/>
            <a:ext cx="8440031" cy="1200329"/>
          </a:xfrm>
          <a:prstGeom prst="rect">
            <a:avLst/>
          </a:prstGeom>
        </p:spPr>
        <p:txBody>
          <a:bodyPr wrap="square">
            <a:spAutoFit/>
          </a:bodyPr>
          <a:lstStyle/>
          <a:p>
            <a:pPr marL="874713" lvl="1" indent="-342900">
              <a:buClr>
                <a:srgbClr val="E8005A"/>
              </a:buClr>
              <a:buFont typeface="Calibri" panose="020F0502020204030204" pitchFamily="34" charset="0"/>
              <a:buChar char="●"/>
              <a:tabLst>
                <a:tab pos="900113" algn="l"/>
              </a:tabLst>
            </a:pPr>
            <a:endParaRPr lang="en-GB" dirty="0">
              <a:solidFill>
                <a:srgbClr val="004579"/>
              </a:solidFill>
            </a:endParaRPr>
          </a:p>
          <a:p>
            <a:pPr marL="874713" lvl="1" indent="-342900">
              <a:buClr>
                <a:srgbClr val="E8005A"/>
              </a:buClr>
              <a:buFont typeface="Calibri" panose="020F0502020204030204" pitchFamily="34" charset="0"/>
              <a:buChar char="●"/>
              <a:tabLst>
                <a:tab pos="900113" algn="l"/>
              </a:tabLst>
            </a:pPr>
            <a:r>
              <a:rPr lang="en-GB" dirty="0">
                <a:solidFill>
                  <a:srgbClr val="004877"/>
                </a:solidFill>
              </a:rPr>
              <a:t> Vertical ‘multi storey’ farming solutions, increased yield per m2 of space </a:t>
            </a:r>
          </a:p>
          <a:p>
            <a:pPr marL="874713" lvl="1" indent="-342900">
              <a:buClr>
                <a:srgbClr val="E8005A"/>
              </a:buClr>
              <a:buFont typeface="Calibri" panose="020F0502020204030204" pitchFamily="34" charset="0"/>
              <a:buChar char="●"/>
              <a:tabLst>
                <a:tab pos="900113" algn="l"/>
              </a:tabLst>
            </a:pPr>
            <a:r>
              <a:rPr lang="en-GB" dirty="0">
                <a:solidFill>
                  <a:srgbClr val="004877"/>
                </a:solidFill>
              </a:rPr>
              <a:t> Pick ‘n’ place robots for harvesting</a:t>
            </a:r>
          </a:p>
          <a:p>
            <a:pPr marL="874713" lvl="1" indent="-342900">
              <a:buClr>
                <a:srgbClr val="E8005A"/>
              </a:buClr>
              <a:buFont typeface="Calibri" panose="020F0502020204030204" pitchFamily="34" charset="0"/>
              <a:buChar char="●"/>
              <a:tabLst>
                <a:tab pos="900113" algn="l"/>
              </a:tabLst>
            </a:pPr>
            <a:r>
              <a:rPr lang="en-GB" dirty="0">
                <a:solidFill>
                  <a:srgbClr val="004877"/>
                </a:solidFill>
              </a:rPr>
              <a:t> Use of ‘dead space’</a:t>
            </a:r>
          </a:p>
        </p:txBody>
      </p:sp>
      <p:pic>
        <p:nvPicPr>
          <p:cNvPr id="8" name="Picture 7">
            <a:extLst>
              <a:ext uri="{FF2B5EF4-FFF2-40B4-BE49-F238E27FC236}">
                <a16:creationId xmlns:a16="http://schemas.microsoft.com/office/drawing/2014/main" id="{A74F210A-EF1F-423E-8E6D-F7DF228AD8B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91115" y="4669306"/>
            <a:ext cx="2851727" cy="1955992"/>
          </a:xfrm>
          <a:prstGeom prst="rect">
            <a:avLst/>
          </a:prstGeom>
        </p:spPr>
      </p:pic>
    </p:spTree>
    <p:extLst>
      <p:ext uri="{BB962C8B-B14F-4D97-AF65-F5344CB8AC3E}">
        <p14:creationId xmlns:p14="http://schemas.microsoft.com/office/powerpoint/2010/main" val="39560300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Example - Glasgow</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3" name="Rectangle 2">
            <a:extLst>
              <a:ext uri="{FF2B5EF4-FFF2-40B4-BE49-F238E27FC236}">
                <a16:creationId xmlns:a16="http://schemas.microsoft.com/office/drawing/2014/main" id="{37411A56-998E-41F9-8CC7-18EC9D6AFF27}"/>
              </a:ext>
            </a:extLst>
          </p:cNvPr>
          <p:cNvSpPr/>
          <p:nvPr/>
        </p:nvSpPr>
        <p:spPr>
          <a:xfrm>
            <a:off x="459581" y="1419224"/>
            <a:ext cx="8224838" cy="5878532"/>
          </a:xfrm>
          <a:prstGeom prst="rect">
            <a:avLst/>
          </a:prstGeom>
        </p:spPr>
        <p:txBody>
          <a:bodyPr wrap="square">
            <a:spAutoFit/>
          </a:bodyPr>
          <a:lstStyle/>
          <a:p>
            <a:pPr marL="442913" indent="-368300">
              <a:buClr>
                <a:srgbClr val="E8005A"/>
              </a:buClr>
              <a:buFont typeface="Calibri" panose="020F0502020204030204" pitchFamily="34" charset="0"/>
              <a:buChar char="●"/>
            </a:pPr>
            <a:r>
              <a:rPr lang="en-GB" sz="2000" dirty="0">
                <a:solidFill>
                  <a:srgbClr val="004877"/>
                </a:solidFill>
              </a:rPr>
              <a:t>2013, Glasgow won £24m from the Technology Strategy Board (now known as Innovate UK) to explore innovative ways to use technology and data to make life in the city safer, smarter and more sustainable.</a:t>
            </a:r>
          </a:p>
          <a:p>
            <a:pPr marL="74613">
              <a:buClr>
                <a:srgbClr val="E8005A"/>
              </a:buClr>
            </a:pPr>
            <a:endParaRPr lang="en-GB" sz="2000" dirty="0">
              <a:solidFill>
                <a:srgbClr val="004877"/>
              </a:solidFill>
            </a:endParaRPr>
          </a:p>
          <a:p>
            <a:pPr marL="442913" indent="-368300">
              <a:buClr>
                <a:srgbClr val="E8005A"/>
              </a:buClr>
              <a:buFont typeface="Calibri" panose="020F0502020204030204" pitchFamily="34" charset="0"/>
              <a:buChar char="●"/>
            </a:pPr>
            <a:r>
              <a:rPr lang="en-GB" sz="2000" dirty="0">
                <a:solidFill>
                  <a:srgbClr val="004877"/>
                </a:solidFill>
              </a:rPr>
              <a:t>Glasgow has been developing a series of initiatives to showcase the exciting potential offered by smart city technology, exploring ways to harness the power of data and technology to make the city </a:t>
            </a:r>
            <a:r>
              <a:rPr lang="en-GB" sz="2000" b="1" i="1" dirty="0">
                <a:solidFill>
                  <a:srgbClr val="004877"/>
                </a:solidFill>
              </a:rPr>
              <a:t>a better place to live, work and play.</a:t>
            </a:r>
          </a:p>
          <a:p>
            <a:pPr marL="74613">
              <a:buClr>
                <a:srgbClr val="E8005A"/>
              </a:buClr>
            </a:pPr>
            <a:endParaRPr lang="en-GB" sz="2000" b="1" i="1" dirty="0">
              <a:solidFill>
                <a:srgbClr val="004877"/>
              </a:solidFill>
            </a:endParaRPr>
          </a:p>
          <a:p>
            <a:pPr marL="442913" indent="-368300">
              <a:buClr>
                <a:srgbClr val="E8005A"/>
              </a:buClr>
              <a:buFont typeface="Calibri" panose="020F0502020204030204" pitchFamily="34" charset="0"/>
              <a:buChar char="●"/>
            </a:pPr>
            <a:r>
              <a:rPr lang="en-GB" sz="2000" dirty="0">
                <a:solidFill>
                  <a:srgbClr val="004877"/>
                </a:solidFill>
              </a:rPr>
              <a:t>Areas of Focus:</a:t>
            </a:r>
          </a:p>
          <a:p>
            <a:pPr marL="74613">
              <a:buClr>
                <a:srgbClr val="E8005A"/>
              </a:buClr>
            </a:pPr>
            <a:endParaRPr lang="en-GB" sz="2000" dirty="0">
              <a:solidFill>
                <a:srgbClr val="004877"/>
              </a:solidFill>
            </a:endParaRPr>
          </a:p>
          <a:p>
            <a:pPr marL="900113" lvl="1" indent="-368300">
              <a:buClr>
                <a:srgbClr val="E8005A"/>
              </a:buClr>
              <a:buFont typeface="Calibri" panose="020F0502020204030204" pitchFamily="34" charset="0"/>
              <a:buChar char="●"/>
            </a:pPr>
            <a:r>
              <a:rPr lang="en-GB" sz="2000" dirty="0">
                <a:solidFill>
                  <a:srgbClr val="004877"/>
                </a:solidFill>
              </a:rPr>
              <a:t>Transport</a:t>
            </a:r>
          </a:p>
          <a:p>
            <a:pPr marL="900113" lvl="1" indent="-368300">
              <a:buClr>
                <a:srgbClr val="E8005A"/>
              </a:buClr>
              <a:buFont typeface="Calibri" panose="020F0502020204030204" pitchFamily="34" charset="0"/>
              <a:buChar char="●"/>
            </a:pPr>
            <a:r>
              <a:rPr lang="en-GB" sz="2000" dirty="0">
                <a:solidFill>
                  <a:srgbClr val="004877"/>
                </a:solidFill>
              </a:rPr>
              <a:t>Health</a:t>
            </a:r>
          </a:p>
          <a:p>
            <a:pPr marL="900113" lvl="1" indent="-368300">
              <a:buClr>
                <a:srgbClr val="E8005A"/>
              </a:buClr>
              <a:buFont typeface="Calibri" panose="020F0502020204030204" pitchFamily="34" charset="0"/>
              <a:buChar char="●"/>
            </a:pPr>
            <a:r>
              <a:rPr lang="en-GB" sz="2000" dirty="0">
                <a:solidFill>
                  <a:srgbClr val="004877"/>
                </a:solidFill>
              </a:rPr>
              <a:t>Energy</a:t>
            </a:r>
          </a:p>
          <a:p>
            <a:pPr marL="900113" lvl="1" indent="-368300">
              <a:buClr>
                <a:srgbClr val="E8005A"/>
              </a:buClr>
              <a:buFont typeface="Calibri" panose="020F0502020204030204" pitchFamily="34" charset="0"/>
              <a:buChar char="●"/>
            </a:pPr>
            <a:r>
              <a:rPr lang="en-GB" sz="2000" dirty="0">
                <a:solidFill>
                  <a:srgbClr val="004877"/>
                </a:solidFill>
              </a:rPr>
              <a:t>Public safety</a:t>
            </a:r>
          </a:p>
          <a:p>
            <a:pPr marL="531813" lvl="1">
              <a:buClr>
                <a:srgbClr val="E8005A"/>
              </a:buClr>
            </a:pPr>
            <a:endParaRPr lang="en-GB" sz="2000" dirty="0">
              <a:solidFill>
                <a:srgbClr val="004877"/>
              </a:solidFill>
            </a:endParaRPr>
          </a:p>
          <a:p>
            <a:pPr marL="531813" lvl="1">
              <a:buClr>
                <a:srgbClr val="E8005A"/>
              </a:buClr>
            </a:pPr>
            <a:endParaRPr lang="en-GB" sz="2000" dirty="0">
              <a:solidFill>
                <a:srgbClr val="004877"/>
              </a:solidFill>
            </a:endParaRPr>
          </a:p>
          <a:p>
            <a:pPr lvl="1"/>
            <a:endParaRPr lang="en-GB" dirty="0">
              <a:solidFill>
                <a:srgbClr val="004877"/>
              </a:solidFill>
            </a:endParaRPr>
          </a:p>
          <a:p>
            <a:endParaRPr lang="en-GB" dirty="0">
              <a:solidFill>
                <a:srgbClr val="004877"/>
              </a:solidFill>
            </a:endParaRPr>
          </a:p>
        </p:txBody>
      </p:sp>
    </p:spTree>
    <p:extLst>
      <p:ext uri="{BB962C8B-B14F-4D97-AF65-F5344CB8AC3E}">
        <p14:creationId xmlns:p14="http://schemas.microsoft.com/office/powerpoint/2010/main" val="340852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Example - Glasgow</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pic>
        <p:nvPicPr>
          <p:cNvPr id="2" name="Picture 1">
            <a:extLst>
              <a:ext uri="{FF2B5EF4-FFF2-40B4-BE49-F238E27FC236}">
                <a16:creationId xmlns:a16="http://schemas.microsoft.com/office/drawing/2014/main" id="{762F5620-FD4F-4B05-9F2A-88779543A856}"/>
              </a:ext>
            </a:extLst>
          </p:cNvPr>
          <p:cNvPicPr>
            <a:picLocks noChangeAspect="1"/>
          </p:cNvPicPr>
          <p:nvPr/>
        </p:nvPicPr>
        <p:blipFill>
          <a:blip r:embed="rId3"/>
          <a:stretch>
            <a:fillRect/>
          </a:stretch>
        </p:blipFill>
        <p:spPr>
          <a:xfrm>
            <a:off x="1236275" y="1304266"/>
            <a:ext cx="6627723" cy="5279585"/>
          </a:xfrm>
          <a:prstGeom prst="rect">
            <a:avLst/>
          </a:prstGeom>
        </p:spPr>
      </p:pic>
    </p:spTree>
    <p:extLst>
      <p:ext uri="{BB962C8B-B14F-4D97-AF65-F5344CB8AC3E}">
        <p14:creationId xmlns:p14="http://schemas.microsoft.com/office/powerpoint/2010/main" val="558066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bwMode="auto">
          <a:xfrm>
            <a:off x="0" y="0"/>
            <a:ext cx="9144000" cy="126876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0" name="Title 6"/>
          <p:cNvSpPr>
            <a:spLocks noGrp="1"/>
          </p:cNvSpPr>
          <p:nvPr>
            <p:ph type="title"/>
          </p:nvPr>
        </p:nvSpPr>
        <p:spPr>
          <a:xfrm>
            <a:off x="0" y="0"/>
            <a:ext cx="9144000" cy="1260353"/>
          </a:xfrm>
        </p:spPr>
        <p:txBody>
          <a:bodyPr>
            <a:normAutofit/>
          </a:bodyPr>
          <a:lstStyle/>
          <a:p>
            <a:pPr>
              <a:tabLst>
                <a:tab pos="358775" algn="l"/>
              </a:tabLst>
            </a:pPr>
            <a:r>
              <a:rPr lang="en-GB" sz="2800" b="1" dirty="0">
                <a:solidFill>
                  <a:schemeClr val="bg1"/>
                </a:solidFill>
                <a:latin typeface="Calibri" panose="020F0502020204030204" pitchFamily="34" charset="0"/>
              </a:rPr>
              <a:t>	Smart City - Vision of a Utopian Solution</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3999" y="6138000"/>
            <a:ext cx="1280001" cy="720000"/>
          </a:xfrm>
          <a:prstGeom prst="rect">
            <a:avLst/>
          </a:prstGeom>
        </p:spPr>
      </p:pic>
      <p:sp>
        <p:nvSpPr>
          <p:cNvPr id="3" name="Rectangle 2">
            <a:extLst>
              <a:ext uri="{FF2B5EF4-FFF2-40B4-BE49-F238E27FC236}">
                <a16:creationId xmlns:a16="http://schemas.microsoft.com/office/drawing/2014/main" id="{F0F22144-0BE9-4AB8-83D7-B5B17C87B5FA}"/>
              </a:ext>
            </a:extLst>
          </p:cNvPr>
          <p:cNvSpPr/>
          <p:nvPr/>
        </p:nvSpPr>
        <p:spPr>
          <a:xfrm>
            <a:off x="180976" y="1348889"/>
            <a:ext cx="8296274" cy="3139321"/>
          </a:xfrm>
          <a:prstGeom prst="rect">
            <a:avLst/>
          </a:prstGeom>
        </p:spPr>
        <p:txBody>
          <a:bodyPr wrap="square">
            <a:spAutoFit/>
          </a:bodyPr>
          <a:lstStyle/>
          <a:p>
            <a:pPr marL="74613">
              <a:buClr>
                <a:srgbClr val="E8005A"/>
              </a:buClr>
              <a:tabLst>
                <a:tab pos="900113" algn="l"/>
              </a:tabLst>
            </a:pPr>
            <a:r>
              <a:rPr lang="en-GB" b="1" dirty="0">
                <a:solidFill>
                  <a:srgbClr val="004579"/>
                </a:solidFill>
                <a:latin typeface="DIN"/>
              </a:rPr>
              <a:t>Masdar City </a:t>
            </a:r>
            <a:r>
              <a:rPr lang="en-GB" dirty="0">
                <a:solidFill>
                  <a:srgbClr val="004579"/>
                </a:solidFill>
                <a:latin typeface="DIN"/>
              </a:rPr>
              <a:t>is one of the world’s most sustainable urban communities.  Developing as an alternative to  oil based energy, it’s a low-carbon development made up of a rapidly growing business  zone, focused on clean-tech and residential neighbourhood with restaurants, shops and public green spaces.</a:t>
            </a:r>
          </a:p>
          <a:p>
            <a:pPr marL="74613">
              <a:buClr>
                <a:srgbClr val="E8005A"/>
              </a:buClr>
              <a:tabLst>
                <a:tab pos="900113" algn="l"/>
              </a:tabLst>
            </a:pPr>
            <a:endParaRPr lang="en-GB" dirty="0">
              <a:solidFill>
                <a:srgbClr val="004579"/>
              </a:solidFill>
              <a:latin typeface="DIN"/>
            </a:endParaRPr>
          </a:p>
          <a:p>
            <a:pPr marL="74613">
              <a:buClr>
                <a:srgbClr val="E8005A"/>
              </a:buClr>
              <a:tabLst>
                <a:tab pos="900113" algn="l"/>
              </a:tabLst>
            </a:pPr>
            <a:r>
              <a:rPr lang="en-GB" dirty="0">
                <a:solidFill>
                  <a:srgbClr val="004579"/>
                </a:solidFill>
                <a:latin typeface="DIN"/>
              </a:rPr>
              <a:t>Desert location next to Abu Dhabi City</a:t>
            </a:r>
            <a:r>
              <a:rPr lang="en-GB" dirty="0">
                <a:solidFill>
                  <a:srgbClr val="004579"/>
                </a:solidFill>
              </a:rPr>
              <a:t/>
            </a:r>
            <a:br>
              <a:rPr lang="en-GB" dirty="0">
                <a:solidFill>
                  <a:srgbClr val="004579"/>
                </a:solidFill>
              </a:rPr>
            </a:br>
            <a:endParaRPr lang="en-GB" dirty="0">
              <a:solidFill>
                <a:srgbClr val="004579"/>
              </a:solidFill>
            </a:endParaRPr>
          </a:p>
          <a:p>
            <a:pPr marL="417513" indent="-342900">
              <a:buClr>
                <a:srgbClr val="E8005A"/>
              </a:buClr>
              <a:buFont typeface="Calibri" panose="020F0502020204030204" pitchFamily="34" charset="0"/>
              <a:buChar char="●"/>
              <a:tabLst>
                <a:tab pos="900113" algn="l"/>
              </a:tabLst>
            </a:pPr>
            <a:r>
              <a:rPr lang="en-GB" dirty="0">
                <a:solidFill>
                  <a:srgbClr val="004877"/>
                </a:solidFill>
              </a:rPr>
              <a:t>Pedestrianised areas</a:t>
            </a:r>
          </a:p>
          <a:p>
            <a:pPr marL="417513" indent="-342900">
              <a:buClr>
                <a:srgbClr val="E8005A"/>
              </a:buClr>
              <a:buFont typeface="Calibri" panose="020F0502020204030204" pitchFamily="34" charset="0"/>
              <a:buChar char="●"/>
              <a:tabLst>
                <a:tab pos="900113" algn="l"/>
              </a:tabLst>
            </a:pPr>
            <a:r>
              <a:rPr lang="en-GB" dirty="0">
                <a:solidFill>
                  <a:srgbClr val="004877"/>
                </a:solidFill>
              </a:rPr>
              <a:t>Driverless vehicles</a:t>
            </a:r>
          </a:p>
          <a:p>
            <a:pPr marL="417513" indent="-342900">
              <a:buClr>
                <a:srgbClr val="E8005A"/>
              </a:buClr>
              <a:buFont typeface="Calibri" panose="020F0502020204030204" pitchFamily="34" charset="0"/>
              <a:buChar char="●"/>
              <a:tabLst>
                <a:tab pos="900113" algn="l"/>
              </a:tabLst>
            </a:pPr>
            <a:r>
              <a:rPr lang="en-GB" dirty="0">
                <a:solidFill>
                  <a:srgbClr val="004877"/>
                </a:solidFill>
              </a:rPr>
              <a:t>Zero carbon (surrounded by wind farms and</a:t>
            </a:r>
          </a:p>
          <a:p>
            <a:pPr marL="74613">
              <a:buClr>
                <a:srgbClr val="E8005A"/>
              </a:buClr>
              <a:tabLst>
                <a:tab pos="900113" algn="l"/>
              </a:tabLst>
            </a:pPr>
            <a:r>
              <a:rPr lang="en-GB" dirty="0">
                <a:solidFill>
                  <a:srgbClr val="004877"/>
                </a:solidFill>
              </a:rPr>
              <a:t>       solar farms)</a:t>
            </a:r>
            <a:endParaRPr lang="en-GB" dirty="0"/>
          </a:p>
        </p:txBody>
      </p:sp>
      <p:pic>
        <p:nvPicPr>
          <p:cNvPr id="4" name="Picture 3">
            <a:extLst>
              <a:ext uri="{FF2B5EF4-FFF2-40B4-BE49-F238E27FC236}">
                <a16:creationId xmlns:a16="http://schemas.microsoft.com/office/drawing/2014/main" id="{2EEDAE8F-3ABD-45E7-A3D7-1D35377F2E79}"/>
              </a:ext>
            </a:extLst>
          </p:cNvPr>
          <p:cNvPicPr>
            <a:picLocks noChangeAspect="1"/>
          </p:cNvPicPr>
          <p:nvPr/>
        </p:nvPicPr>
        <p:blipFill>
          <a:blip r:embed="rId3"/>
          <a:stretch>
            <a:fillRect/>
          </a:stretch>
        </p:blipFill>
        <p:spPr>
          <a:xfrm>
            <a:off x="4762500" y="2595036"/>
            <a:ext cx="4305300" cy="3232349"/>
          </a:xfrm>
          <a:prstGeom prst="rect">
            <a:avLst/>
          </a:prstGeom>
        </p:spPr>
      </p:pic>
    </p:spTree>
    <p:extLst>
      <p:ext uri="{BB962C8B-B14F-4D97-AF65-F5344CB8AC3E}">
        <p14:creationId xmlns:p14="http://schemas.microsoft.com/office/powerpoint/2010/main" val="1489575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E800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2" name="Title 1"/>
          <p:cNvSpPr>
            <a:spLocks noGrp="1"/>
          </p:cNvSpPr>
          <p:nvPr>
            <p:ph type="ctrTitle"/>
          </p:nvPr>
        </p:nvSpPr>
        <p:spPr>
          <a:xfrm>
            <a:off x="189781" y="2373745"/>
            <a:ext cx="8764438" cy="2110510"/>
          </a:xfrm>
        </p:spPr>
        <p:txBody>
          <a:bodyPr anchor="ctr">
            <a:normAutofit fontScale="90000"/>
          </a:bodyPr>
          <a:lstStyle/>
          <a:p>
            <a:r>
              <a:rPr lang="en-GB" b="1" dirty="0">
                <a:solidFill>
                  <a:schemeClr val="bg1"/>
                </a:solidFill>
                <a:latin typeface="+mn-lt"/>
              </a:rPr>
              <a:t>Smart City – An Essential Enabler for Enhanced  Urban Living</a:t>
            </a:r>
            <a:br>
              <a:rPr lang="en-GB" b="1" dirty="0">
                <a:solidFill>
                  <a:schemeClr val="bg1"/>
                </a:solidFill>
                <a:latin typeface="+mn-lt"/>
              </a:rPr>
            </a:br>
            <a:r>
              <a:rPr lang="en-GB" b="1" dirty="0">
                <a:solidFill>
                  <a:schemeClr val="bg1"/>
                </a:solidFill>
                <a:latin typeface="+mn-lt"/>
              </a:rPr>
              <a:t/>
            </a:r>
            <a:br>
              <a:rPr lang="en-GB" b="1" dirty="0">
                <a:solidFill>
                  <a:schemeClr val="bg1"/>
                </a:solidFill>
                <a:latin typeface="+mn-lt"/>
              </a:rPr>
            </a:br>
            <a:r>
              <a:rPr lang="en-GB" sz="3600" b="1" dirty="0">
                <a:solidFill>
                  <a:schemeClr val="bg1"/>
                </a:solidFill>
                <a:latin typeface="+mn-lt"/>
              </a:rPr>
              <a:t>Andy Dean</a:t>
            </a:r>
            <a:br>
              <a:rPr lang="en-GB" sz="3600" b="1" dirty="0">
                <a:solidFill>
                  <a:schemeClr val="bg1"/>
                </a:solidFill>
                <a:latin typeface="+mn-lt"/>
              </a:rPr>
            </a:br>
            <a:r>
              <a:rPr lang="en-GB" sz="3600" b="1" dirty="0">
                <a:solidFill>
                  <a:schemeClr val="bg1"/>
                </a:solidFill>
                <a:latin typeface="+mn-lt"/>
              </a:rPr>
              <a:t>Programme Manager, Smart Campus</a:t>
            </a:r>
            <a:br>
              <a:rPr lang="en-GB" sz="3600" b="1" dirty="0">
                <a:solidFill>
                  <a:schemeClr val="bg1"/>
                </a:solidFill>
                <a:latin typeface="+mn-lt"/>
              </a:rPr>
            </a:br>
            <a:r>
              <a:rPr lang="en-GB" sz="3600" b="1" dirty="0">
                <a:solidFill>
                  <a:schemeClr val="bg1"/>
                </a:solidFill>
                <a:latin typeface="+mn-lt"/>
              </a:rPr>
              <a:t>andy.dean@ntu.ac.uk</a:t>
            </a:r>
            <a:br>
              <a:rPr lang="en-GB" sz="3600" b="1" dirty="0">
                <a:solidFill>
                  <a:schemeClr val="bg1"/>
                </a:solidFill>
                <a:latin typeface="+mn-lt"/>
              </a:rPr>
            </a:br>
            <a:r>
              <a:rPr lang="en-GB" sz="3600" b="1" dirty="0">
                <a:solidFill>
                  <a:schemeClr val="bg1"/>
                </a:solidFill>
                <a:latin typeface="+mn-lt"/>
              </a:rPr>
              <a:t>07920 563820</a:t>
            </a:r>
            <a:r>
              <a:rPr lang="en-GB" b="1" dirty="0">
                <a:solidFill>
                  <a:schemeClr val="bg1"/>
                </a:solidFill>
                <a:latin typeface="+mn-lt"/>
              </a:rPr>
              <a:t/>
            </a:r>
            <a:br>
              <a:rPr lang="en-GB" b="1" dirty="0">
                <a:solidFill>
                  <a:schemeClr val="bg1"/>
                </a:solidFill>
                <a:latin typeface="+mn-lt"/>
              </a:rPr>
            </a:br>
            <a:endParaRPr lang="en-GB" b="1" dirty="0">
              <a:solidFill>
                <a:srgbClr val="004877"/>
              </a:solidFill>
              <a:latin typeface="+mn-lt"/>
            </a:endParaRPr>
          </a:p>
        </p:txBody>
      </p:sp>
    </p:spTree>
    <p:extLst>
      <p:ext uri="{BB962C8B-B14F-4D97-AF65-F5344CB8AC3E}">
        <p14:creationId xmlns:p14="http://schemas.microsoft.com/office/powerpoint/2010/main" val="3687207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4255" y="936982"/>
            <a:ext cx="7886700" cy="5103209"/>
          </a:xfrm>
        </p:spPr>
        <p:txBody>
          <a:bodyPr>
            <a:normAutofit fontScale="85000" lnSpcReduction="20000"/>
          </a:bodyPr>
          <a:lstStyle/>
          <a:p>
            <a:endParaRPr lang="en-GB" dirty="0" smtClean="0"/>
          </a:p>
          <a:p>
            <a:r>
              <a:rPr lang="en-GB" sz="3200" dirty="0" smtClean="0"/>
              <a:t>Town Centre Master Plan</a:t>
            </a:r>
          </a:p>
          <a:p>
            <a:pPr marL="0" indent="0">
              <a:buNone/>
            </a:pPr>
            <a:r>
              <a:rPr lang="en-GB" sz="2400" dirty="0"/>
              <a:t>	</a:t>
            </a:r>
            <a:r>
              <a:rPr lang="en-GB" sz="2400" dirty="0" smtClean="0"/>
              <a:t>- aim to revitalise the </a:t>
            </a:r>
            <a:r>
              <a:rPr lang="en-GB" sz="2400" dirty="0"/>
              <a:t>t</a:t>
            </a:r>
            <a:r>
              <a:rPr lang="en-GB" sz="2400" dirty="0" smtClean="0"/>
              <a:t>own centre/visitor economy</a:t>
            </a:r>
          </a:p>
          <a:p>
            <a:pPr marL="0" indent="0">
              <a:buNone/>
            </a:pPr>
            <a:r>
              <a:rPr lang="en-GB" sz="2400" dirty="0"/>
              <a:t>	</a:t>
            </a:r>
            <a:r>
              <a:rPr lang="en-GB" sz="2400" dirty="0" smtClean="0"/>
              <a:t>- links to FHSF &amp; Towns Fund</a:t>
            </a:r>
          </a:p>
          <a:p>
            <a:pPr marL="0" indent="0">
              <a:buNone/>
            </a:pPr>
            <a:r>
              <a:rPr lang="en-GB" sz="2400" dirty="0"/>
              <a:t>	</a:t>
            </a:r>
            <a:r>
              <a:rPr lang="en-GB" sz="2400" dirty="0" smtClean="0"/>
              <a:t>- evidence gathering –retail/parking etc</a:t>
            </a:r>
          </a:p>
          <a:p>
            <a:pPr marL="0" indent="0">
              <a:buNone/>
            </a:pPr>
            <a:endParaRPr lang="en-GB" sz="2400" dirty="0"/>
          </a:p>
          <a:p>
            <a:r>
              <a:rPr lang="en-GB" sz="3200" dirty="0" smtClean="0"/>
              <a:t>Future High Street Fund</a:t>
            </a:r>
          </a:p>
          <a:p>
            <a:pPr marL="0" indent="0">
              <a:buNone/>
            </a:pPr>
            <a:r>
              <a:rPr lang="en-GB" sz="2400" dirty="0" smtClean="0"/>
              <a:t>	- up to £25m from MHCLG - passed Stage 1 </a:t>
            </a:r>
          </a:p>
          <a:p>
            <a:pPr marL="0" indent="0">
              <a:buNone/>
            </a:pPr>
            <a:r>
              <a:rPr lang="en-GB" sz="2400" dirty="0"/>
              <a:t>	</a:t>
            </a:r>
            <a:r>
              <a:rPr lang="en-GB" sz="2400" dirty="0" smtClean="0"/>
              <a:t>	- investment in physical infrastructure</a:t>
            </a:r>
          </a:p>
          <a:p>
            <a:pPr marL="0" indent="0">
              <a:buNone/>
            </a:pPr>
            <a:r>
              <a:rPr lang="en-GB" sz="2400" dirty="0"/>
              <a:t>	</a:t>
            </a:r>
            <a:r>
              <a:rPr lang="en-GB" sz="2400" dirty="0" smtClean="0"/>
              <a:t>	- acquisition of land</a:t>
            </a:r>
          </a:p>
          <a:p>
            <a:pPr marL="0" indent="0">
              <a:buNone/>
            </a:pPr>
            <a:r>
              <a:rPr lang="en-GB" sz="2400" dirty="0"/>
              <a:t>	</a:t>
            </a:r>
            <a:r>
              <a:rPr lang="en-GB" sz="2400" dirty="0" smtClean="0"/>
              <a:t>	- improvements to transport access</a:t>
            </a:r>
          </a:p>
          <a:p>
            <a:pPr marL="0" indent="0">
              <a:buNone/>
            </a:pPr>
            <a:r>
              <a:rPr lang="en-GB" sz="2400" dirty="0"/>
              <a:t>	</a:t>
            </a:r>
            <a:r>
              <a:rPr lang="en-GB" sz="2400" dirty="0" smtClean="0"/>
              <a:t>	- support for COU for housing</a:t>
            </a:r>
          </a:p>
          <a:p>
            <a:pPr marL="0" indent="0">
              <a:buNone/>
            </a:pPr>
            <a:r>
              <a:rPr lang="en-GB" sz="2400" dirty="0"/>
              <a:t>	</a:t>
            </a:r>
            <a:r>
              <a:rPr lang="en-GB" sz="2400" dirty="0" smtClean="0"/>
              <a:t>- </a:t>
            </a:r>
            <a:r>
              <a:rPr lang="en-GB" sz="2400" dirty="0"/>
              <a:t>d</a:t>
            </a:r>
            <a:r>
              <a:rPr lang="en-GB" sz="2400" dirty="0" smtClean="0"/>
              <a:t>raft submission January 2020</a:t>
            </a:r>
          </a:p>
          <a:p>
            <a:pPr marL="0" indent="0">
              <a:buNone/>
            </a:pPr>
            <a:r>
              <a:rPr lang="en-GB" sz="2400" dirty="0"/>
              <a:t>	</a:t>
            </a:r>
            <a:r>
              <a:rPr lang="en-GB" sz="2400" dirty="0" smtClean="0"/>
              <a:t>- final submission due April 2020 </a:t>
            </a:r>
          </a:p>
          <a:p>
            <a:pPr marL="0" indent="0">
              <a:buNone/>
            </a:pPr>
            <a:endParaRPr lang="en-GB" sz="2400" dirty="0" smtClean="0"/>
          </a:p>
          <a:p>
            <a:pPr marL="0" indent="0">
              <a:buNone/>
            </a:pPr>
            <a:endParaRPr lang="en-GB" sz="2400" dirty="0"/>
          </a:p>
          <a:p>
            <a:pPr marL="0" indent="0">
              <a:buNone/>
            </a:pPr>
            <a:endParaRPr lang="en-GB" sz="3200" dirty="0"/>
          </a:p>
        </p:txBody>
      </p:sp>
      <p:sp>
        <p:nvSpPr>
          <p:cNvPr id="3" name="Title 2"/>
          <p:cNvSpPr>
            <a:spLocks noGrp="1"/>
          </p:cNvSpPr>
          <p:nvPr>
            <p:ph type="title"/>
          </p:nvPr>
        </p:nvSpPr>
        <p:spPr>
          <a:xfrm>
            <a:off x="628650" y="601883"/>
            <a:ext cx="7886700" cy="45719"/>
          </a:xfrm>
        </p:spPr>
        <p:txBody>
          <a:bodyPr>
            <a:normAutofit fontScale="90000"/>
          </a:bodyPr>
          <a:lstStyle/>
          <a:p>
            <a:endParaRPr lang="en-GB" dirty="0"/>
          </a:p>
        </p:txBody>
      </p:sp>
    </p:spTree>
    <p:extLst>
      <p:ext uri="{BB962C8B-B14F-4D97-AF65-F5344CB8AC3E}">
        <p14:creationId xmlns:p14="http://schemas.microsoft.com/office/powerpoint/2010/main" val="35773916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ctrTitle"/>
          </p:nvPr>
        </p:nvSpPr>
        <p:spPr>
          <a:xfrm>
            <a:off x="685800" y="1501775"/>
            <a:ext cx="7772400" cy="1470025"/>
          </a:xfrm>
        </p:spPr>
        <p:txBody>
          <a:bodyPr/>
          <a:lstStyle/>
          <a:p>
            <a:r>
              <a:rPr lang="en-GB" dirty="0"/>
              <a:t>Highway and Transport smart investment </a:t>
            </a:r>
            <a:endParaRPr lang="en-GB" altLang="en-US" dirty="0"/>
          </a:p>
        </p:txBody>
      </p:sp>
      <p:sp>
        <p:nvSpPr>
          <p:cNvPr id="8197" name="Rectangle 5"/>
          <p:cNvSpPr>
            <a:spLocks noGrp="1" noChangeArrowheads="1"/>
          </p:cNvSpPr>
          <p:nvPr>
            <p:ph type="subTitle" idx="1"/>
          </p:nvPr>
        </p:nvSpPr>
        <p:spPr>
          <a:xfrm>
            <a:off x="1706451" y="3429000"/>
            <a:ext cx="6400800" cy="1752600"/>
          </a:xfrm>
        </p:spPr>
        <p:txBody>
          <a:bodyPr/>
          <a:lstStyle/>
          <a:p>
            <a:r>
              <a:rPr lang="en-GB" altLang="en-US" dirty="0"/>
              <a:t>Pete Mathieson , Team Manger Development and Partnerships</a:t>
            </a:r>
          </a:p>
        </p:txBody>
      </p:sp>
    </p:spTree>
    <p:extLst>
      <p:ext uri="{BB962C8B-B14F-4D97-AF65-F5344CB8AC3E}">
        <p14:creationId xmlns:p14="http://schemas.microsoft.com/office/powerpoint/2010/main" val="1722942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457200" y="1343025"/>
            <a:ext cx="5717097" cy="4327525"/>
          </a:xfrm>
        </p:spPr>
        <p:txBody>
          <a:bodyPr/>
          <a:lstStyle/>
          <a:p>
            <a:r>
              <a:rPr lang="en-GB" sz="1800" dirty="0"/>
              <a:t>Highway Authority  and  Local Transport  Authority </a:t>
            </a:r>
          </a:p>
          <a:p>
            <a:r>
              <a:rPr lang="en-GB" sz="1800" dirty="0"/>
              <a:t>Investment is guided by Local Transport Plan , Council Plan and Place Plan </a:t>
            </a:r>
          </a:p>
          <a:p>
            <a:r>
              <a:rPr lang="en-GB" sz="1800" dirty="0"/>
              <a:t>Council consulted by  Local Planning Authorities to manage impact of development</a:t>
            </a:r>
          </a:p>
          <a:p>
            <a:pPr marL="0" indent="0">
              <a:buNone/>
            </a:pPr>
            <a:r>
              <a:rPr lang="en-GB" sz="1800" dirty="0"/>
              <a:t>Key objectives </a:t>
            </a:r>
          </a:p>
          <a:p>
            <a:r>
              <a:rPr lang="en-GB" sz="1800" dirty="0"/>
              <a:t>Promoting growth and creating Jobs - Growth corridors </a:t>
            </a:r>
          </a:p>
          <a:p>
            <a:r>
              <a:rPr lang="en-GB" sz="1800" dirty="0"/>
              <a:t>Congestion management : Congestion costs UK economy £8bn per year</a:t>
            </a:r>
          </a:p>
          <a:p>
            <a:r>
              <a:rPr lang="en-GB" sz="1800" dirty="0"/>
              <a:t>Air quality improvements : Air quality costs UK economy £5.3bn per year </a:t>
            </a:r>
          </a:p>
          <a:p>
            <a:endParaRPr lang="en-GB" altLang="en-US" dirty="0"/>
          </a:p>
        </p:txBody>
      </p:sp>
      <p:sp>
        <p:nvSpPr>
          <p:cNvPr id="27652" name="Text Box 4"/>
          <p:cNvSpPr txBox="1">
            <a:spLocks noChangeArrowheads="1"/>
          </p:cNvSpPr>
          <p:nvPr/>
        </p:nvSpPr>
        <p:spPr bwMode="auto">
          <a:xfrm>
            <a:off x="2976563" y="6057900"/>
            <a:ext cx="5972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GB"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Presentation title</a:t>
            </a:r>
          </a:p>
        </p:txBody>
      </p:sp>
      <p:sp>
        <p:nvSpPr>
          <p:cNvPr id="5" name="Rectangle 4">
            <a:extLst>
              <a:ext uri="{FF2B5EF4-FFF2-40B4-BE49-F238E27FC236}">
                <a16:creationId xmlns:a16="http://schemas.microsoft.com/office/drawing/2014/main" id="{33043367-9AC7-4B9A-B7EE-FC92CB48048C}"/>
              </a:ext>
            </a:extLst>
          </p:cNvPr>
          <p:cNvSpPr>
            <a:spLocks noGrp="1" noChangeArrowheads="1"/>
          </p:cNvSpPr>
          <p:nvPr>
            <p:ph type="title"/>
          </p:nvPr>
        </p:nvSpPr>
        <p:spPr/>
        <p:txBody>
          <a:bodyPr/>
          <a:lstStyle/>
          <a:p>
            <a:r>
              <a:rPr lang="en-GB" dirty="0"/>
              <a:t>Highway and Transport smart investment </a:t>
            </a:r>
            <a:endParaRPr lang="en-GB" altLang="en-US" dirty="0"/>
          </a:p>
        </p:txBody>
      </p:sp>
      <p:pic>
        <p:nvPicPr>
          <p:cNvPr id="3" name="Picture 2">
            <a:extLst>
              <a:ext uri="{FF2B5EF4-FFF2-40B4-BE49-F238E27FC236}">
                <a16:creationId xmlns:a16="http://schemas.microsoft.com/office/drawing/2014/main" id="{D63EA0F0-966D-428D-8BD3-FD443ED856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74297" y="1614487"/>
            <a:ext cx="2619375" cy="1743075"/>
          </a:xfrm>
          <a:prstGeom prst="rect">
            <a:avLst/>
          </a:prstGeom>
        </p:spPr>
      </p:pic>
      <p:pic>
        <p:nvPicPr>
          <p:cNvPr id="6" name="Picture 5">
            <a:extLst>
              <a:ext uri="{FF2B5EF4-FFF2-40B4-BE49-F238E27FC236}">
                <a16:creationId xmlns:a16="http://schemas.microsoft.com/office/drawing/2014/main" id="{60EEF46A-B1F5-403E-B9FB-733D969525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3269" y="3551237"/>
            <a:ext cx="2361429" cy="1925638"/>
          </a:xfrm>
          <a:prstGeom prst="rect">
            <a:avLst/>
          </a:prstGeom>
        </p:spPr>
      </p:pic>
    </p:spTree>
    <p:extLst>
      <p:ext uri="{BB962C8B-B14F-4D97-AF65-F5344CB8AC3E}">
        <p14:creationId xmlns:p14="http://schemas.microsoft.com/office/powerpoint/2010/main" val="2128707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39B774-6DF8-4420-892A-F2073E104D8C}"/>
              </a:ext>
            </a:extLst>
          </p:cNvPr>
          <p:cNvSpPr>
            <a:spLocks noGrp="1"/>
          </p:cNvSpPr>
          <p:nvPr>
            <p:ph idx="1"/>
          </p:nvPr>
        </p:nvSpPr>
        <p:spPr>
          <a:xfrm>
            <a:off x="457200" y="1343025"/>
            <a:ext cx="7045703" cy="4327525"/>
          </a:xfrm>
        </p:spPr>
        <p:txBody>
          <a:bodyPr/>
          <a:lstStyle/>
          <a:p>
            <a:r>
              <a:rPr lang="en-GB" sz="1400" b="1" dirty="0"/>
              <a:t>Capital maintenance funding </a:t>
            </a:r>
            <a:r>
              <a:rPr lang="en-GB" sz="1400" i="1" dirty="0"/>
              <a:t>*Indicative allocations still subject to confirmation </a:t>
            </a:r>
            <a:r>
              <a:rPr lang="en-GB" sz="1400" b="1" dirty="0"/>
              <a:t>£m</a:t>
            </a:r>
          </a:p>
          <a:p>
            <a:r>
              <a:rPr lang="en-GB" sz="1400" dirty="0"/>
              <a:t>Highway capital maintenance (DfT allocation) £12.006</a:t>
            </a:r>
          </a:p>
          <a:p>
            <a:r>
              <a:rPr lang="en-GB" sz="1400" dirty="0"/>
              <a:t>Additional County Council capital allocation for road maintenance £3.018</a:t>
            </a:r>
          </a:p>
          <a:p>
            <a:r>
              <a:rPr lang="en-GB" sz="1400" dirty="0"/>
              <a:t>Highway capital maintenance (DfT Incentive Fund allocation)* £2.501</a:t>
            </a:r>
          </a:p>
          <a:p>
            <a:r>
              <a:rPr lang="en-GB" sz="1400" dirty="0"/>
              <a:t>Highway maintenance (DfT Pothole Fund allocation)* £1.000</a:t>
            </a:r>
          </a:p>
          <a:p>
            <a:r>
              <a:rPr lang="en-GB" sz="1400" dirty="0"/>
              <a:t>Flood alleviation and drainage (County capital allocation) £0.900</a:t>
            </a:r>
          </a:p>
          <a:p>
            <a:r>
              <a:rPr lang="en-GB" sz="1400" dirty="0"/>
              <a:t>Street lighting renewal (County capital allocation) £1.000</a:t>
            </a:r>
          </a:p>
          <a:p>
            <a:r>
              <a:rPr lang="en-GB" sz="1400" b="1" dirty="0"/>
              <a:t>Total funding available for capital maintenance improvements £20.425</a:t>
            </a:r>
          </a:p>
          <a:p>
            <a:r>
              <a:rPr lang="en-GB" sz="1400" b="1" dirty="0"/>
              <a:t>Integrated transport funding £m</a:t>
            </a:r>
          </a:p>
          <a:p>
            <a:r>
              <a:rPr lang="en-GB" sz="1400" dirty="0"/>
              <a:t>Integrated transport block allocation £4.416</a:t>
            </a:r>
          </a:p>
          <a:p>
            <a:r>
              <a:rPr lang="en-GB" sz="1400" dirty="0"/>
              <a:t>Additional County Council capital allocation to address congestion £0.750</a:t>
            </a:r>
          </a:p>
          <a:p>
            <a:r>
              <a:rPr lang="en-GB" sz="1400" dirty="0"/>
              <a:t>Additional County Council capital allocation for road safety £0.350</a:t>
            </a:r>
          </a:p>
          <a:p>
            <a:r>
              <a:rPr lang="en-GB" sz="1400" dirty="0"/>
              <a:t>County Council allocation for enhanced rail services £0.055</a:t>
            </a:r>
          </a:p>
          <a:p>
            <a:r>
              <a:rPr lang="en-GB" sz="1400" b="1" dirty="0"/>
              <a:t>Total funding available for integrated transport improvements £5.571</a:t>
            </a:r>
          </a:p>
          <a:p>
            <a:endParaRPr lang="en-GB" dirty="0"/>
          </a:p>
        </p:txBody>
      </p:sp>
      <p:sp>
        <p:nvSpPr>
          <p:cNvPr id="4" name="Title 1">
            <a:extLst>
              <a:ext uri="{FF2B5EF4-FFF2-40B4-BE49-F238E27FC236}">
                <a16:creationId xmlns:a16="http://schemas.microsoft.com/office/drawing/2014/main" id="{C36AA7CA-07A1-45B1-BD78-AF51BF4B0CB2}"/>
              </a:ext>
            </a:extLst>
          </p:cNvPr>
          <p:cNvSpPr>
            <a:spLocks noGrp="1"/>
          </p:cNvSpPr>
          <p:nvPr>
            <p:ph type="title"/>
          </p:nvPr>
        </p:nvSpPr>
        <p:spPr/>
        <p:txBody>
          <a:bodyPr/>
          <a:lstStyle/>
          <a:p>
            <a:r>
              <a:rPr lang="en-GB" dirty="0"/>
              <a:t>Highway and Transport smart investment </a:t>
            </a:r>
          </a:p>
        </p:txBody>
      </p:sp>
      <p:sp>
        <p:nvSpPr>
          <p:cNvPr id="5" name="AutoShape 2" descr="Image result for pothole pictures">
            <a:extLst>
              <a:ext uri="{FF2B5EF4-FFF2-40B4-BE49-F238E27FC236}">
                <a16:creationId xmlns:a16="http://schemas.microsoft.com/office/drawing/2014/main" id="{7219A13E-CB67-4CE2-8ACD-39B196E76939}"/>
              </a:ext>
            </a:extLst>
          </p:cNvPr>
          <p:cNvSpPr>
            <a:spLocks noChangeAspect="1" noChangeArrowheads="1"/>
          </p:cNvSpPr>
          <p:nvPr/>
        </p:nvSpPr>
        <p:spPr bwMode="auto">
          <a:xfrm>
            <a:off x="3690938" y="2843213"/>
            <a:ext cx="1762125" cy="1171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C301C44-D36C-4D5C-9BC8-23E5BC87AF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2903" y="2348808"/>
            <a:ext cx="1483215" cy="988810"/>
          </a:xfrm>
          <a:prstGeom prst="rect">
            <a:avLst/>
          </a:prstGeom>
        </p:spPr>
      </p:pic>
      <p:pic>
        <p:nvPicPr>
          <p:cNvPr id="9" name="Picture 8">
            <a:extLst>
              <a:ext uri="{FF2B5EF4-FFF2-40B4-BE49-F238E27FC236}">
                <a16:creationId xmlns:a16="http://schemas.microsoft.com/office/drawing/2014/main" id="{F9C1178D-C5AB-47AD-9762-633A02047D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0726" y="3803497"/>
            <a:ext cx="1483215" cy="988810"/>
          </a:xfrm>
          <a:prstGeom prst="rect">
            <a:avLst/>
          </a:prstGeom>
        </p:spPr>
      </p:pic>
    </p:spTree>
    <p:extLst>
      <p:ext uri="{BB962C8B-B14F-4D97-AF65-F5344CB8AC3E}">
        <p14:creationId xmlns:p14="http://schemas.microsoft.com/office/powerpoint/2010/main" val="18520385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A801EA-C0E1-4FFC-B0C7-F7F2BE610604}"/>
              </a:ext>
            </a:extLst>
          </p:cNvPr>
          <p:cNvSpPr>
            <a:spLocks noGrp="1"/>
          </p:cNvSpPr>
          <p:nvPr>
            <p:ph idx="1"/>
          </p:nvPr>
        </p:nvSpPr>
        <p:spPr>
          <a:xfrm>
            <a:off x="457200" y="1343025"/>
            <a:ext cx="6111380" cy="4327525"/>
          </a:xfrm>
        </p:spPr>
        <p:txBody>
          <a:bodyPr/>
          <a:lstStyle/>
          <a:p>
            <a:r>
              <a:rPr lang="en-GB" sz="2000" b="1" dirty="0"/>
              <a:t>Externally funded schemes £m</a:t>
            </a:r>
          </a:p>
          <a:p>
            <a:r>
              <a:rPr lang="en-GB" sz="2000" dirty="0"/>
              <a:t>Gedling Access Road £25.421</a:t>
            </a:r>
          </a:p>
          <a:p>
            <a:r>
              <a:rPr lang="en-GB" sz="2000" dirty="0"/>
              <a:t>Southwell Flood Risk Alleviation scheme (figure includes £500k contribution from the County Council)£ 1.000</a:t>
            </a:r>
          </a:p>
          <a:p>
            <a:r>
              <a:rPr lang="en-GB" sz="2000" dirty="0"/>
              <a:t>Salix street light fund £ 1.100</a:t>
            </a:r>
          </a:p>
          <a:p>
            <a:r>
              <a:rPr lang="en-GB" sz="2000" b="1" dirty="0"/>
              <a:t>Total external funding available for specific improvement schemes £27.521</a:t>
            </a:r>
          </a:p>
          <a:p>
            <a:r>
              <a:rPr lang="en-GB" sz="2000" b="1" dirty="0"/>
              <a:t>Revenue funding £m</a:t>
            </a:r>
          </a:p>
          <a:p>
            <a:r>
              <a:rPr lang="en-GB" sz="2000" dirty="0"/>
              <a:t>Traffic management revenue £0.525</a:t>
            </a:r>
          </a:p>
          <a:p>
            <a:r>
              <a:rPr lang="en-GB" sz="2000" dirty="0"/>
              <a:t>Public health reserves (travel planning) £0.165</a:t>
            </a:r>
          </a:p>
          <a:p>
            <a:r>
              <a:rPr lang="en-GB" sz="2000" b="1" dirty="0"/>
              <a:t>Total external funding available for specific scheme £ 0.690</a:t>
            </a:r>
            <a:endParaRPr lang="en-GB" sz="2000" dirty="0"/>
          </a:p>
          <a:p>
            <a:endParaRPr lang="en-GB" dirty="0"/>
          </a:p>
        </p:txBody>
      </p:sp>
      <p:sp>
        <p:nvSpPr>
          <p:cNvPr id="4" name="Title 1">
            <a:extLst>
              <a:ext uri="{FF2B5EF4-FFF2-40B4-BE49-F238E27FC236}">
                <a16:creationId xmlns:a16="http://schemas.microsoft.com/office/drawing/2014/main" id="{13DF0A5C-461A-42D2-B9B2-9D56B5479E32}"/>
              </a:ext>
            </a:extLst>
          </p:cNvPr>
          <p:cNvSpPr>
            <a:spLocks noGrp="1"/>
          </p:cNvSpPr>
          <p:nvPr>
            <p:ph type="title"/>
          </p:nvPr>
        </p:nvSpPr>
        <p:spPr/>
        <p:txBody>
          <a:bodyPr/>
          <a:lstStyle/>
          <a:p>
            <a:r>
              <a:rPr lang="en-GB" dirty="0"/>
              <a:t>Highway and Transport smart investment </a:t>
            </a:r>
          </a:p>
        </p:txBody>
      </p:sp>
      <p:pic>
        <p:nvPicPr>
          <p:cNvPr id="6" name="Picture 5">
            <a:extLst>
              <a:ext uri="{FF2B5EF4-FFF2-40B4-BE49-F238E27FC236}">
                <a16:creationId xmlns:a16="http://schemas.microsoft.com/office/drawing/2014/main" id="{3AB24379-5937-45C5-99C9-39D65D2D14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1120" y="1432320"/>
            <a:ext cx="2554085" cy="1770078"/>
          </a:xfrm>
          <a:prstGeom prst="rect">
            <a:avLst/>
          </a:prstGeom>
        </p:spPr>
      </p:pic>
      <p:pic>
        <p:nvPicPr>
          <p:cNvPr id="8" name="Picture 7">
            <a:extLst>
              <a:ext uri="{FF2B5EF4-FFF2-40B4-BE49-F238E27FC236}">
                <a16:creationId xmlns:a16="http://schemas.microsoft.com/office/drawing/2014/main" id="{E764E530-2842-469D-8B80-635FBE94B7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7050" y="3352898"/>
            <a:ext cx="1501280" cy="2482474"/>
          </a:xfrm>
          <a:prstGeom prst="rect">
            <a:avLst/>
          </a:prstGeom>
        </p:spPr>
      </p:pic>
    </p:spTree>
    <p:extLst>
      <p:ext uri="{BB962C8B-B14F-4D97-AF65-F5344CB8AC3E}">
        <p14:creationId xmlns:p14="http://schemas.microsoft.com/office/powerpoint/2010/main" val="9237534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67A1E9-D5E5-45F2-8E17-BD3EB57BB64A}"/>
              </a:ext>
            </a:extLst>
          </p:cNvPr>
          <p:cNvSpPr>
            <a:spLocks noGrp="1"/>
          </p:cNvSpPr>
          <p:nvPr>
            <p:ph idx="1"/>
          </p:nvPr>
        </p:nvSpPr>
        <p:spPr/>
        <p:txBody>
          <a:bodyPr/>
          <a:lstStyle/>
          <a:p>
            <a:pPr marL="0" indent="0">
              <a:buNone/>
            </a:pPr>
            <a:r>
              <a:rPr lang="en-GB" dirty="0"/>
              <a:t>Future studies </a:t>
            </a:r>
          </a:p>
          <a:p>
            <a:r>
              <a:rPr lang="en-GB" dirty="0"/>
              <a:t>Mansfield to </a:t>
            </a:r>
            <a:r>
              <a:rPr lang="en-GB" dirty="0" err="1"/>
              <a:t>Toton</a:t>
            </a:r>
            <a:r>
              <a:rPr lang="en-GB" dirty="0"/>
              <a:t> HS2 hub public transport connection.</a:t>
            </a:r>
          </a:p>
          <a:p>
            <a:r>
              <a:rPr lang="en-GB" dirty="0"/>
              <a:t>A611 improvements</a:t>
            </a:r>
          </a:p>
          <a:p>
            <a:r>
              <a:rPr lang="en-GB" dirty="0"/>
              <a:t>A38 improvements </a:t>
            </a:r>
          </a:p>
          <a:p>
            <a:r>
              <a:rPr lang="en-GB" dirty="0"/>
              <a:t>A617 MARR resurfacing </a:t>
            </a:r>
          </a:p>
          <a:p>
            <a:r>
              <a:rPr lang="en-GB" dirty="0"/>
              <a:t>A60 Nottingham Rd/Park Lane</a:t>
            </a:r>
          </a:p>
        </p:txBody>
      </p:sp>
      <p:sp>
        <p:nvSpPr>
          <p:cNvPr id="4" name="Title 1">
            <a:extLst>
              <a:ext uri="{FF2B5EF4-FFF2-40B4-BE49-F238E27FC236}">
                <a16:creationId xmlns:a16="http://schemas.microsoft.com/office/drawing/2014/main" id="{E4E5AB57-60F4-48FE-AF2E-56377DD17A67}"/>
              </a:ext>
            </a:extLst>
          </p:cNvPr>
          <p:cNvSpPr>
            <a:spLocks noGrp="1"/>
          </p:cNvSpPr>
          <p:nvPr>
            <p:ph type="title"/>
          </p:nvPr>
        </p:nvSpPr>
        <p:spPr/>
        <p:txBody>
          <a:bodyPr/>
          <a:lstStyle/>
          <a:p>
            <a:r>
              <a:rPr lang="en-GB" dirty="0"/>
              <a:t>Highway and Transport smart investment </a:t>
            </a:r>
          </a:p>
        </p:txBody>
      </p:sp>
      <p:pic>
        <p:nvPicPr>
          <p:cNvPr id="5" name="Picture 4">
            <a:extLst>
              <a:ext uri="{FF2B5EF4-FFF2-40B4-BE49-F238E27FC236}">
                <a16:creationId xmlns:a16="http://schemas.microsoft.com/office/drawing/2014/main" id="{98477C20-7376-4859-9D4B-C906AD4CD8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9348" y="2486025"/>
            <a:ext cx="3060703" cy="2200739"/>
          </a:xfrm>
          <a:prstGeom prst="rect">
            <a:avLst/>
          </a:prstGeom>
        </p:spPr>
      </p:pic>
    </p:spTree>
    <p:extLst>
      <p:ext uri="{BB962C8B-B14F-4D97-AF65-F5344CB8AC3E}">
        <p14:creationId xmlns:p14="http://schemas.microsoft.com/office/powerpoint/2010/main" val="40326154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DF0A5C-461A-42D2-B9B2-9D56B5479E32}"/>
              </a:ext>
            </a:extLst>
          </p:cNvPr>
          <p:cNvSpPr>
            <a:spLocks noGrp="1"/>
          </p:cNvSpPr>
          <p:nvPr>
            <p:ph type="title"/>
          </p:nvPr>
        </p:nvSpPr>
        <p:spPr/>
        <p:txBody>
          <a:bodyPr/>
          <a:lstStyle/>
          <a:p>
            <a:r>
              <a:rPr lang="en-GB" dirty="0"/>
              <a:t>Highway and Transport smart investment </a:t>
            </a:r>
          </a:p>
        </p:txBody>
      </p:sp>
      <p:sp>
        <p:nvSpPr>
          <p:cNvPr id="5" name="Content Placeholder 2">
            <a:extLst>
              <a:ext uri="{FF2B5EF4-FFF2-40B4-BE49-F238E27FC236}">
                <a16:creationId xmlns:a16="http://schemas.microsoft.com/office/drawing/2014/main" id="{DCE4D896-8B08-464C-94D4-AB4C4DB96B4B}"/>
              </a:ext>
            </a:extLst>
          </p:cNvPr>
          <p:cNvSpPr>
            <a:spLocks noGrp="1"/>
          </p:cNvSpPr>
          <p:nvPr>
            <p:ph idx="1"/>
          </p:nvPr>
        </p:nvSpPr>
        <p:spPr>
          <a:xfrm>
            <a:off x="379527" y="1539684"/>
            <a:ext cx="5549317" cy="4516862"/>
          </a:xfrm>
        </p:spPr>
        <p:txBody>
          <a:bodyPr>
            <a:noAutofit/>
          </a:bodyPr>
          <a:lstStyle/>
          <a:p>
            <a:pPr marL="0" indent="0">
              <a:buNone/>
            </a:pPr>
            <a:r>
              <a:rPr lang="en-GB" sz="1400" b="1" dirty="0"/>
              <a:t>Embracing latest technology to manage network </a:t>
            </a:r>
          </a:p>
          <a:p>
            <a:r>
              <a:rPr lang="en-GB" sz="1400" dirty="0"/>
              <a:t>Modern Urban Traffic Control Centre with multiple junctions SCOOT or MOVA operated to minimise journey time delays for Private and public transport .</a:t>
            </a:r>
          </a:p>
          <a:p>
            <a:r>
              <a:rPr lang="en-GB" sz="1400" dirty="0"/>
              <a:t>Car park management systems to inform users of where spaces are available to reduce congestion and air pollution.</a:t>
            </a:r>
          </a:p>
          <a:p>
            <a:r>
              <a:rPr lang="en-GB" sz="1400" dirty="0"/>
              <a:t>Harvesting data from users to understand Origins and destinations to inform investment decisions-  Traffic master  data , smartcard data etc</a:t>
            </a:r>
          </a:p>
          <a:p>
            <a:r>
              <a:rPr lang="en-GB" sz="1400" dirty="0"/>
              <a:t>Smart monitoring of highway network</a:t>
            </a:r>
          </a:p>
          <a:p>
            <a:r>
              <a:rPr lang="en-GB" sz="1400" dirty="0"/>
              <a:t>Real time passenger information : 100% coverage by Autumn 2020</a:t>
            </a:r>
          </a:p>
          <a:p>
            <a:r>
              <a:rPr lang="en-GB" sz="1400" dirty="0"/>
              <a:t>Info hubs at Kings Mill and bus station</a:t>
            </a:r>
          </a:p>
          <a:p>
            <a:r>
              <a:rPr lang="en-GB" sz="1400" dirty="0"/>
              <a:t>AVL Traffic Light priority : To be rolled out to ensure reliable and punctual public transport </a:t>
            </a:r>
          </a:p>
          <a:p>
            <a:r>
              <a:rPr lang="en-GB" sz="1400" dirty="0"/>
              <a:t>On bus Audio and next stop information . Rollout of Wi-Fi and USB charging points on Public transport </a:t>
            </a:r>
          </a:p>
          <a:p>
            <a:pPr marL="0" indent="0">
              <a:buNone/>
            </a:pPr>
            <a:endParaRPr lang="en-GB" sz="1200" dirty="0"/>
          </a:p>
        </p:txBody>
      </p:sp>
      <p:pic>
        <p:nvPicPr>
          <p:cNvPr id="6" name="Picture 5">
            <a:extLst>
              <a:ext uri="{FF2B5EF4-FFF2-40B4-BE49-F238E27FC236}">
                <a16:creationId xmlns:a16="http://schemas.microsoft.com/office/drawing/2014/main" id="{26E761E3-B668-4684-8310-9DA0F33C71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1140" y="1624752"/>
            <a:ext cx="3061873" cy="2247218"/>
          </a:xfrm>
          <a:prstGeom prst="rect">
            <a:avLst/>
          </a:prstGeom>
        </p:spPr>
      </p:pic>
      <p:pic>
        <p:nvPicPr>
          <p:cNvPr id="9" name="Content Placeholder 3">
            <a:extLst>
              <a:ext uri="{FF2B5EF4-FFF2-40B4-BE49-F238E27FC236}">
                <a16:creationId xmlns:a16="http://schemas.microsoft.com/office/drawing/2014/main" id="{4C3499E5-8260-4211-9FDD-B54C1D6308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928844" y="3979777"/>
            <a:ext cx="2686650" cy="188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6634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6394E-CA3F-40AD-B912-A4D3D896C651}"/>
              </a:ext>
            </a:extLst>
          </p:cNvPr>
          <p:cNvSpPr>
            <a:spLocks noGrp="1"/>
          </p:cNvSpPr>
          <p:nvPr>
            <p:ph idx="1"/>
          </p:nvPr>
        </p:nvSpPr>
        <p:spPr>
          <a:xfrm>
            <a:off x="425003" y="1793785"/>
            <a:ext cx="6085268" cy="4327525"/>
          </a:xfrm>
        </p:spPr>
        <p:txBody>
          <a:bodyPr/>
          <a:lstStyle/>
          <a:p>
            <a:r>
              <a:rPr lang="en-GB" sz="2000" dirty="0"/>
              <a:t>EMV bankcard ticketing for public transport ; Stagecoach and trentbarton so far with others to follow in the future .</a:t>
            </a:r>
          </a:p>
          <a:p>
            <a:r>
              <a:rPr lang="en-GB" sz="2000" dirty="0"/>
              <a:t>Smartcard ticketing also available for those who choose to and on mobile devices.</a:t>
            </a:r>
          </a:p>
          <a:p>
            <a:r>
              <a:rPr lang="en-GB" sz="2000" dirty="0"/>
              <a:t> Improved public transport information and ticketing information by 2021/22 </a:t>
            </a:r>
          </a:p>
          <a:p>
            <a:r>
              <a:rPr lang="en-GB" sz="2000" dirty="0"/>
              <a:t>Berry Hill development : Fully electric bus to be introduced in 2021 with charging infrastructure.</a:t>
            </a:r>
          </a:p>
          <a:p>
            <a:r>
              <a:rPr lang="en-GB" sz="2000" dirty="0"/>
              <a:t>EV charging : For Cars and Light Good  vehicles.</a:t>
            </a:r>
          </a:p>
          <a:p>
            <a:endParaRPr lang="en-GB" dirty="0"/>
          </a:p>
        </p:txBody>
      </p:sp>
      <p:pic>
        <p:nvPicPr>
          <p:cNvPr id="4" name="Picture 3">
            <a:extLst>
              <a:ext uri="{FF2B5EF4-FFF2-40B4-BE49-F238E27FC236}">
                <a16:creationId xmlns:a16="http://schemas.microsoft.com/office/drawing/2014/main" id="{E9337B81-AFFF-42BD-AAFD-AEE4ED9786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0271" y="1793785"/>
            <a:ext cx="2494871" cy="1663247"/>
          </a:xfrm>
          <a:prstGeom prst="rect">
            <a:avLst/>
          </a:prstGeom>
          <a:scene3d>
            <a:camera prst="perspectiveLeft"/>
            <a:lightRig rig="threePt" dir="t"/>
          </a:scene3d>
        </p:spPr>
      </p:pic>
      <p:sp>
        <p:nvSpPr>
          <p:cNvPr id="5" name="Title 1">
            <a:extLst>
              <a:ext uri="{FF2B5EF4-FFF2-40B4-BE49-F238E27FC236}">
                <a16:creationId xmlns:a16="http://schemas.microsoft.com/office/drawing/2014/main" id="{B68A3BBD-3DFC-4DB3-879A-658C5367BDA2}"/>
              </a:ext>
            </a:extLst>
          </p:cNvPr>
          <p:cNvSpPr>
            <a:spLocks noGrp="1"/>
          </p:cNvSpPr>
          <p:nvPr>
            <p:ph type="title"/>
          </p:nvPr>
        </p:nvSpPr>
        <p:spPr>
          <a:xfrm>
            <a:off x="457200" y="274638"/>
            <a:ext cx="8229600" cy="1143000"/>
          </a:xfrm>
        </p:spPr>
        <p:txBody>
          <a:bodyPr/>
          <a:lstStyle/>
          <a:p>
            <a:r>
              <a:rPr lang="en-GB" dirty="0"/>
              <a:t>Highway and Transport smart investment </a:t>
            </a:r>
          </a:p>
        </p:txBody>
      </p:sp>
      <p:pic>
        <p:nvPicPr>
          <p:cNvPr id="6" name="Picture 4" descr="Image result for traffic congestion air pollution nottingham">
            <a:extLst>
              <a:ext uri="{FF2B5EF4-FFF2-40B4-BE49-F238E27FC236}">
                <a16:creationId xmlns:a16="http://schemas.microsoft.com/office/drawing/2014/main" id="{C745CA33-CCD2-4169-BB08-293D053A06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0526" y="3700939"/>
            <a:ext cx="2394616" cy="1378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6584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A801EA-C0E1-4FFC-B0C7-F7F2BE610604}"/>
              </a:ext>
            </a:extLst>
          </p:cNvPr>
          <p:cNvSpPr>
            <a:spLocks noGrp="1"/>
          </p:cNvSpPr>
          <p:nvPr>
            <p:ph idx="1"/>
          </p:nvPr>
        </p:nvSpPr>
        <p:spPr>
          <a:xfrm>
            <a:off x="457201" y="1343025"/>
            <a:ext cx="3805708" cy="4327525"/>
          </a:xfrm>
        </p:spPr>
        <p:txBody>
          <a:bodyPr/>
          <a:lstStyle/>
          <a:p>
            <a:pPr marL="0" indent="0">
              <a:buNone/>
            </a:pPr>
            <a:r>
              <a:rPr lang="en-GB" sz="1800" dirty="0"/>
              <a:t>Future opportunities </a:t>
            </a:r>
          </a:p>
          <a:p>
            <a:r>
              <a:rPr lang="en-GB" sz="1800" dirty="0"/>
              <a:t>AV technology using 5G infrastructure to improve access to business</a:t>
            </a:r>
          </a:p>
          <a:p>
            <a:r>
              <a:rPr lang="en-GB" sz="1800" dirty="0"/>
              <a:t>Future High Street Fund</a:t>
            </a:r>
          </a:p>
          <a:p>
            <a:r>
              <a:rPr lang="en-GB" sz="1800" dirty="0"/>
              <a:t>Govt funding for Road investment incl. PT measures</a:t>
            </a:r>
          </a:p>
          <a:p>
            <a:r>
              <a:rPr lang="en-GB" sz="1800" dirty="0"/>
              <a:t>Demand Responsive Transport and Total Transport solutions</a:t>
            </a:r>
          </a:p>
          <a:p>
            <a:r>
              <a:rPr lang="en-GB" sz="1800" dirty="0"/>
              <a:t>Electric Bus towns</a:t>
            </a:r>
          </a:p>
          <a:p>
            <a:r>
              <a:rPr lang="en-GB" sz="1800" dirty="0"/>
              <a:t>ADEPT </a:t>
            </a:r>
            <a:r>
              <a:rPr lang="en-GB" sz="1800" dirty="0" err="1"/>
              <a:t>LoRAWAN</a:t>
            </a:r>
            <a:r>
              <a:rPr lang="en-GB" sz="1800" dirty="0"/>
              <a:t> </a:t>
            </a:r>
            <a:r>
              <a:rPr lang="en-GB" sz="1800" dirty="0" err="1"/>
              <a:t>incl</a:t>
            </a:r>
            <a:r>
              <a:rPr lang="en-GB" sz="1800" dirty="0"/>
              <a:t> </a:t>
            </a:r>
            <a:endParaRPr lang="en-GB" dirty="0"/>
          </a:p>
        </p:txBody>
      </p:sp>
      <p:sp>
        <p:nvSpPr>
          <p:cNvPr id="4" name="Title 1">
            <a:extLst>
              <a:ext uri="{FF2B5EF4-FFF2-40B4-BE49-F238E27FC236}">
                <a16:creationId xmlns:a16="http://schemas.microsoft.com/office/drawing/2014/main" id="{13DF0A5C-461A-42D2-B9B2-9D56B5479E32}"/>
              </a:ext>
            </a:extLst>
          </p:cNvPr>
          <p:cNvSpPr>
            <a:spLocks noGrp="1"/>
          </p:cNvSpPr>
          <p:nvPr>
            <p:ph type="title"/>
          </p:nvPr>
        </p:nvSpPr>
        <p:spPr/>
        <p:txBody>
          <a:bodyPr/>
          <a:lstStyle/>
          <a:p>
            <a:r>
              <a:rPr lang="en-GB" dirty="0"/>
              <a:t>Highway and Transport smart investment </a:t>
            </a:r>
          </a:p>
        </p:txBody>
      </p:sp>
      <p:pic>
        <p:nvPicPr>
          <p:cNvPr id="5" name="Picture 4">
            <a:extLst>
              <a:ext uri="{FF2B5EF4-FFF2-40B4-BE49-F238E27FC236}">
                <a16:creationId xmlns:a16="http://schemas.microsoft.com/office/drawing/2014/main" id="{85C827D5-DF4A-42CF-847B-556C40987C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2908" y="2033761"/>
            <a:ext cx="4778062" cy="2946051"/>
          </a:xfrm>
          <a:prstGeom prst="rect">
            <a:avLst/>
          </a:prstGeom>
        </p:spPr>
      </p:pic>
    </p:spTree>
    <p:extLst>
      <p:ext uri="{BB962C8B-B14F-4D97-AF65-F5344CB8AC3E}">
        <p14:creationId xmlns:p14="http://schemas.microsoft.com/office/powerpoint/2010/main" val="4141567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A801EA-C0E1-4FFC-B0C7-F7F2BE610604}"/>
              </a:ext>
            </a:extLst>
          </p:cNvPr>
          <p:cNvSpPr>
            <a:spLocks noGrp="1"/>
          </p:cNvSpPr>
          <p:nvPr>
            <p:ph idx="1"/>
          </p:nvPr>
        </p:nvSpPr>
        <p:spPr/>
        <p:txBody>
          <a:bodyPr/>
          <a:lstStyle/>
          <a:p>
            <a:r>
              <a:rPr lang="en-GB" dirty="0"/>
              <a:t>Any questions?</a:t>
            </a:r>
          </a:p>
        </p:txBody>
      </p:sp>
      <p:sp>
        <p:nvSpPr>
          <p:cNvPr id="4" name="Title 1">
            <a:extLst>
              <a:ext uri="{FF2B5EF4-FFF2-40B4-BE49-F238E27FC236}">
                <a16:creationId xmlns:a16="http://schemas.microsoft.com/office/drawing/2014/main" id="{13DF0A5C-461A-42D2-B9B2-9D56B5479E32}"/>
              </a:ext>
            </a:extLst>
          </p:cNvPr>
          <p:cNvSpPr>
            <a:spLocks noGrp="1"/>
          </p:cNvSpPr>
          <p:nvPr>
            <p:ph type="title"/>
          </p:nvPr>
        </p:nvSpPr>
        <p:spPr/>
        <p:txBody>
          <a:bodyPr/>
          <a:lstStyle/>
          <a:p>
            <a:r>
              <a:rPr lang="en-GB" dirty="0"/>
              <a:t>Highway and Transport smart investment </a:t>
            </a:r>
          </a:p>
        </p:txBody>
      </p:sp>
    </p:spTree>
    <p:extLst>
      <p:ext uri="{BB962C8B-B14F-4D97-AF65-F5344CB8AC3E}">
        <p14:creationId xmlns:p14="http://schemas.microsoft.com/office/powerpoint/2010/main" val="7788010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1B7915-1CD4-4F50-9CDE-70EA6446E011}"/>
              </a:ext>
            </a:extLst>
          </p:cNvPr>
          <p:cNvSpPr/>
          <p:nvPr/>
        </p:nvSpPr>
        <p:spPr>
          <a:xfrm>
            <a:off x="255535" y="1720840"/>
            <a:ext cx="4672400" cy="3416320"/>
          </a:xfrm>
          <a:prstGeom prst="rect">
            <a:avLst/>
          </a:prstGeom>
        </p:spPr>
        <p:txBody>
          <a:bodyPr wrap="square">
            <a:spAutoFit/>
          </a:bodyPr>
          <a:lstStyle/>
          <a:p>
            <a:r>
              <a:rPr lang="en-GB" sz="3600" dirty="0">
                <a:solidFill>
                  <a:schemeClr val="bg1"/>
                </a:solidFill>
                <a:latin typeface="Museo Sans 900" panose="02000000000000000000" pitchFamily="2" charset="77"/>
                <a:cs typeface="Aharoni" panose="02010803020104030203" pitchFamily="2" charset="-79"/>
              </a:rPr>
              <a:t>Delivering Next Generation Access to</a:t>
            </a:r>
            <a:r>
              <a:rPr lang="en-GB" sz="3600" dirty="0">
                <a:solidFill>
                  <a:schemeClr val="accent6"/>
                </a:solidFill>
                <a:latin typeface="Museo Sans 900" panose="02000000000000000000" pitchFamily="2" charset="77"/>
                <a:cs typeface="Aharoni" panose="02010803020104030203" pitchFamily="2" charset="-79"/>
              </a:rPr>
              <a:t> </a:t>
            </a:r>
            <a:r>
              <a:rPr lang="en-GB" sz="3600" dirty="0">
                <a:solidFill>
                  <a:srgbClr val="9BBF39"/>
                </a:solidFill>
                <a:latin typeface="Museo Sans 900" panose="02000000000000000000" pitchFamily="2" charset="77"/>
                <a:cs typeface="Aharoni" panose="02010803020104030203" pitchFamily="2" charset="-79"/>
              </a:rPr>
              <a:t>Robin Hood </a:t>
            </a:r>
            <a:r>
              <a:rPr lang="en-GB" sz="3600" dirty="0">
                <a:solidFill>
                  <a:schemeClr val="bg1"/>
                </a:solidFill>
                <a:latin typeface="Museo Sans 900" panose="02000000000000000000" pitchFamily="2" charset="77"/>
                <a:cs typeface="Aharoni" panose="02010803020104030203" pitchFamily="2" charset="-79"/>
              </a:rPr>
              <a:t>County Through Public/Private Partnership </a:t>
            </a:r>
            <a:endParaRPr lang="en-GB" sz="3600" dirty="0" smtClean="0">
              <a:solidFill>
                <a:schemeClr val="bg1"/>
              </a:solidFill>
              <a:latin typeface="Museo Sans 900" panose="02000000000000000000" pitchFamily="2" charset="77"/>
              <a:cs typeface="Aharoni" panose="02010803020104030203" pitchFamily="2" charset="-79"/>
            </a:endParaRPr>
          </a:p>
          <a:p>
            <a:endParaRPr lang="en-GB" sz="3600" b="1" dirty="0">
              <a:solidFill>
                <a:schemeClr val="bg1"/>
              </a:solidFill>
              <a:latin typeface="Museo Sans 900" panose="02000000000000000000" pitchFamily="2" charset="77"/>
              <a:cs typeface="Aharoni" panose="02010803020104030203" pitchFamily="2" charset="-79"/>
            </a:endParaRPr>
          </a:p>
          <a:p>
            <a:r>
              <a:rPr lang="en-GB" sz="3200" b="1" dirty="0" err="1" smtClean="0">
                <a:solidFill>
                  <a:schemeClr val="bg1"/>
                </a:solidFill>
                <a:cs typeface="Aharoni" panose="02010803020104030203" pitchFamily="2" charset="-79"/>
              </a:rPr>
              <a:t>Ceren</a:t>
            </a:r>
            <a:r>
              <a:rPr lang="en-GB" sz="3200" b="1" dirty="0" smtClean="0">
                <a:solidFill>
                  <a:schemeClr val="bg1"/>
                </a:solidFill>
                <a:cs typeface="Aharoni" panose="02010803020104030203" pitchFamily="2" charset="-79"/>
              </a:rPr>
              <a:t> Clulow</a:t>
            </a:r>
            <a:endParaRPr lang="en-GB" sz="3200" b="1" dirty="0">
              <a:solidFill>
                <a:schemeClr val="bg1"/>
              </a:solidFill>
              <a:cs typeface="Aharoni" panose="02010803020104030203" pitchFamily="2" charset="-79"/>
            </a:endParaRPr>
          </a:p>
        </p:txBody>
      </p:sp>
      <p:pic>
        <p:nvPicPr>
          <p:cNvPr id="6" name="Picture 5">
            <a:extLst>
              <a:ext uri="{FF2B5EF4-FFF2-40B4-BE49-F238E27FC236}">
                <a16:creationId xmlns:a16="http://schemas.microsoft.com/office/drawing/2014/main" id="{B2F83C14-E072-4100-AB28-F20C4B7A8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8846" y="6098198"/>
            <a:ext cx="1828012" cy="584634"/>
          </a:xfrm>
          <a:prstGeom prst="rect">
            <a:avLst/>
          </a:prstGeom>
        </p:spPr>
      </p:pic>
      <p:pic>
        <p:nvPicPr>
          <p:cNvPr id="7" name="Picture 6">
            <a:extLst>
              <a:ext uri="{FF2B5EF4-FFF2-40B4-BE49-F238E27FC236}">
                <a16:creationId xmlns:a16="http://schemas.microsoft.com/office/drawing/2014/main" id="{CEDC4FDC-BAA1-411E-AF58-31EE0CEDF022}"/>
              </a:ext>
            </a:extLst>
          </p:cNvPr>
          <p:cNvPicPr>
            <a:picLocks noChangeAspect="1"/>
          </p:cNvPicPr>
          <p:nvPr/>
        </p:nvPicPr>
        <p:blipFill>
          <a:blip r:embed="rId4"/>
          <a:stretch>
            <a:fillRect/>
          </a:stretch>
        </p:blipFill>
        <p:spPr>
          <a:xfrm>
            <a:off x="2789763" y="6152390"/>
            <a:ext cx="2694650" cy="530443"/>
          </a:xfrm>
          <a:prstGeom prst="rect">
            <a:avLst/>
          </a:prstGeom>
        </p:spPr>
      </p:pic>
      <p:pic>
        <p:nvPicPr>
          <p:cNvPr id="8" name="Picture 7">
            <a:extLst>
              <a:ext uri="{FF2B5EF4-FFF2-40B4-BE49-F238E27FC236}">
                <a16:creationId xmlns:a16="http://schemas.microsoft.com/office/drawing/2014/main" id="{87CD6ECB-2BF1-4FB1-BB95-6BED2C6458DB}"/>
              </a:ext>
            </a:extLst>
          </p:cNvPr>
          <p:cNvPicPr>
            <a:picLocks noChangeAspect="1"/>
          </p:cNvPicPr>
          <p:nvPr/>
        </p:nvPicPr>
        <p:blipFill>
          <a:blip r:embed="rId5"/>
          <a:stretch>
            <a:fillRect/>
          </a:stretch>
        </p:blipFill>
        <p:spPr>
          <a:xfrm>
            <a:off x="7491853" y="6098198"/>
            <a:ext cx="1614706" cy="584635"/>
          </a:xfrm>
          <a:prstGeom prst="rect">
            <a:avLst/>
          </a:prstGeom>
        </p:spPr>
      </p:pic>
      <p:pic>
        <p:nvPicPr>
          <p:cNvPr id="9" name="Picture 8">
            <a:extLst>
              <a:ext uri="{FF2B5EF4-FFF2-40B4-BE49-F238E27FC236}">
                <a16:creationId xmlns:a16="http://schemas.microsoft.com/office/drawing/2014/main" id="{566D17E0-A146-494E-859A-E4059B3C2942}"/>
              </a:ext>
            </a:extLst>
          </p:cNvPr>
          <p:cNvPicPr>
            <a:picLocks noChangeAspect="1"/>
          </p:cNvPicPr>
          <p:nvPr/>
        </p:nvPicPr>
        <p:blipFill>
          <a:blip r:embed="rId6"/>
          <a:stretch>
            <a:fillRect/>
          </a:stretch>
        </p:blipFill>
        <p:spPr>
          <a:xfrm>
            <a:off x="0" y="6006557"/>
            <a:ext cx="9144000" cy="839876"/>
          </a:xfrm>
          <a:prstGeom prst="rect">
            <a:avLst/>
          </a:prstGeom>
        </p:spPr>
      </p:pic>
    </p:spTree>
    <p:extLst>
      <p:ext uri="{BB962C8B-B14F-4D97-AF65-F5344CB8AC3E}">
        <p14:creationId xmlns:p14="http://schemas.microsoft.com/office/powerpoint/2010/main" val="18684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78794"/>
            <a:ext cx="7886700" cy="4739426"/>
          </a:xfrm>
        </p:spPr>
        <p:txBody>
          <a:bodyPr>
            <a:normAutofit fontScale="92500" lnSpcReduction="20000"/>
          </a:bodyPr>
          <a:lstStyle/>
          <a:p>
            <a:endParaRPr lang="en-GB" sz="3500" dirty="0" smtClean="0"/>
          </a:p>
          <a:p>
            <a:r>
              <a:rPr lang="en-GB" sz="3500" dirty="0" smtClean="0"/>
              <a:t>Towns Fund</a:t>
            </a:r>
          </a:p>
          <a:p>
            <a:endParaRPr lang="en-GB" sz="900" dirty="0" smtClean="0"/>
          </a:p>
          <a:p>
            <a:pPr lvl="1">
              <a:buFontTx/>
              <a:buChar char="-"/>
            </a:pPr>
            <a:r>
              <a:rPr lang="en-GB" sz="2800" dirty="0"/>
              <a:t>a</a:t>
            </a:r>
            <a:r>
              <a:rPr lang="en-GB" sz="2800" dirty="0" smtClean="0"/>
              <a:t>nnounced 6</a:t>
            </a:r>
            <a:r>
              <a:rPr lang="en-GB" sz="2800" baseline="30000" dirty="0" smtClean="0"/>
              <a:t>th</a:t>
            </a:r>
            <a:r>
              <a:rPr lang="en-GB" sz="2800" dirty="0" smtClean="0"/>
              <a:t> September 2019</a:t>
            </a:r>
          </a:p>
          <a:p>
            <a:pPr lvl="1">
              <a:buFontTx/>
              <a:buChar char="-"/>
            </a:pPr>
            <a:r>
              <a:rPr lang="en-GB" sz="2800" dirty="0" smtClean="0"/>
              <a:t>£25m allocated (non-competitive)</a:t>
            </a:r>
          </a:p>
          <a:p>
            <a:pPr lvl="1">
              <a:buFontTx/>
              <a:buChar char="-"/>
            </a:pPr>
            <a:r>
              <a:rPr lang="en-GB" sz="2800" dirty="0" smtClean="0"/>
              <a:t>‘focus </a:t>
            </a:r>
            <a:r>
              <a:rPr lang="en-GB" sz="2800" dirty="0"/>
              <a:t>on improved transport, broadband connectivity, skills and culture</a:t>
            </a:r>
            <a:endParaRPr lang="en-GB" sz="2800" dirty="0" smtClean="0"/>
          </a:p>
          <a:p>
            <a:pPr lvl="1">
              <a:buFontTx/>
              <a:buChar char="-"/>
            </a:pPr>
            <a:r>
              <a:rPr lang="en-GB" sz="2800" dirty="0"/>
              <a:t>f</a:t>
            </a:r>
            <a:r>
              <a:rPr lang="en-GB" sz="2800" dirty="0" smtClean="0"/>
              <a:t>unding aimed at areas with;</a:t>
            </a:r>
          </a:p>
          <a:p>
            <a:pPr marL="914400" lvl="2" indent="0">
              <a:buNone/>
            </a:pPr>
            <a:endParaRPr lang="en-GB" sz="800" dirty="0" smtClean="0"/>
          </a:p>
          <a:p>
            <a:pPr lvl="2">
              <a:buFontTx/>
              <a:buChar char="-"/>
            </a:pPr>
            <a:r>
              <a:rPr lang="en-GB" sz="2400" dirty="0"/>
              <a:t>l</a:t>
            </a:r>
            <a:r>
              <a:rPr lang="en-GB" sz="2400" dirty="0" smtClean="0"/>
              <a:t>ower income population in towns</a:t>
            </a:r>
          </a:p>
          <a:p>
            <a:pPr lvl="2">
              <a:buFontTx/>
              <a:buChar char="-"/>
            </a:pPr>
            <a:r>
              <a:rPr lang="en-GB" sz="2400" dirty="0" smtClean="0"/>
              <a:t>below national average productivity</a:t>
            </a:r>
          </a:p>
          <a:p>
            <a:pPr lvl="2">
              <a:buFontTx/>
              <a:buChar char="-"/>
            </a:pPr>
            <a:r>
              <a:rPr lang="en-GB" sz="2400" dirty="0"/>
              <a:t>l</a:t>
            </a:r>
            <a:r>
              <a:rPr lang="en-GB" sz="2400" dirty="0" smtClean="0"/>
              <a:t>ow skills attainment</a:t>
            </a:r>
          </a:p>
          <a:p>
            <a:pPr lvl="1">
              <a:buFontTx/>
              <a:buChar char="-"/>
            </a:pPr>
            <a:r>
              <a:rPr lang="en-GB" sz="2800" dirty="0" smtClean="0"/>
              <a:t>‘Readiness </a:t>
            </a:r>
            <a:r>
              <a:rPr lang="en-GB" sz="2800" dirty="0"/>
              <a:t>Checklist’ submitted Dec 2019</a:t>
            </a:r>
          </a:p>
          <a:p>
            <a:pPr lvl="1">
              <a:buFontTx/>
              <a:buChar char="-"/>
            </a:pPr>
            <a:r>
              <a:rPr lang="en-GB" sz="2800" dirty="0"/>
              <a:t>awaiting further details</a:t>
            </a:r>
          </a:p>
          <a:p>
            <a:pPr lvl="1">
              <a:buFontTx/>
              <a:buChar char="-"/>
            </a:pPr>
            <a:endParaRPr lang="en-GB" sz="2600" dirty="0" smtClean="0"/>
          </a:p>
        </p:txBody>
      </p:sp>
      <p:sp>
        <p:nvSpPr>
          <p:cNvPr id="3" name="Title 2"/>
          <p:cNvSpPr>
            <a:spLocks noGrp="1"/>
          </p:cNvSpPr>
          <p:nvPr>
            <p:ph type="title"/>
          </p:nvPr>
        </p:nvSpPr>
        <p:spPr>
          <a:xfrm>
            <a:off x="628650" y="601884"/>
            <a:ext cx="7886700" cy="54940"/>
          </a:xfrm>
        </p:spPr>
        <p:txBody>
          <a:bodyPr>
            <a:normAutofit fontScale="90000"/>
          </a:bodyPr>
          <a:lstStyle/>
          <a:p>
            <a:endParaRPr lang="en-GB" dirty="0"/>
          </a:p>
        </p:txBody>
      </p:sp>
    </p:spTree>
    <p:extLst>
      <p:ext uri="{BB962C8B-B14F-4D97-AF65-F5344CB8AC3E}">
        <p14:creationId xmlns:p14="http://schemas.microsoft.com/office/powerpoint/2010/main" val="31973659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2C46C9-6483-4779-A12F-F9DD0DA91E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584" y="474699"/>
            <a:ext cx="1925674" cy="1797296"/>
          </a:xfrm>
          <a:prstGeom prst="rect">
            <a:avLst/>
          </a:prstGeom>
        </p:spPr>
      </p:pic>
      <p:pic>
        <p:nvPicPr>
          <p:cNvPr id="3" name="Picture 2">
            <a:extLst>
              <a:ext uri="{FF2B5EF4-FFF2-40B4-BE49-F238E27FC236}">
                <a16:creationId xmlns:a16="http://schemas.microsoft.com/office/drawing/2014/main" id="{CCAC7A73-C51B-42A1-A21E-F560271EE4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4258" y="4058008"/>
            <a:ext cx="1564894" cy="1529859"/>
          </a:xfrm>
          <a:prstGeom prst="rect">
            <a:avLst/>
          </a:prstGeom>
        </p:spPr>
      </p:pic>
      <p:pic>
        <p:nvPicPr>
          <p:cNvPr id="4" name="Picture 3">
            <a:extLst>
              <a:ext uri="{FF2B5EF4-FFF2-40B4-BE49-F238E27FC236}">
                <a16:creationId xmlns:a16="http://schemas.microsoft.com/office/drawing/2014/main" id="{82CBEB19-2399-4D7B-AD0F-0A40C715CC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4076" y="236491"/>
            <a:ext cx="3756063" cy="1995408"/>
          </a:xfrm>
          <a:prstGeom prst="rect">
            <a:avLst/>
          </a:prstGeom>
        </p:spPr>
      </p:pic>
      <p:pic>
        <p:nvPicPr>
          <p:cNvPr id="5" name="Picture 4">
            <a:extLst>
              <a:ext uri="{FF2B5EF4-FFF2-40B4-BE49-F238E27FC236}">
                <a16:creationId xmlns:a16="http://schemas.microsoft.com/office/drawing/2014/main" id="{4CDBDA7E-6744-4729-A952-28C48E49FA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9269" y="3881679"/>
            <a:ext cx="2269613" cy="1936825"/>
          </a:xfrm>
          <a:prstGeom prst="rect">
            <a:avLst/>
          </a:prstGeom>
        </p:spPr>
      </p:pic>
      <p:pic>
        <p:nvPicPr>
          <p:cNvPr id="6" name="Picture 5">
            <a:extLst>
              <a:ext uri="{FF2B5EF4-FFF2-40B4-BE49-F238E27FC236}">
                <a16:creationId xmlns:a16="http://schemas.microsoft.com/office/drawing/2014/main" id="{2E33280F-45BD-4B35-8500-8679CA0C52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3306" y="2562358"/>
            <a:ext cx="2216226" cy="1603227"/>
          </a:xfrm>
          <a:prstGeom prst="rect">
            <a:avLst/>
          </a:prstGeom>
        </p:spPr>
      </p:pic>
      <p:pic>
        <p:nvPicPr>
          <p:cNvPr id="7" name="Picture 6">
            <a:extLst>
              <a:ext uri="{FF2B5EF4-FFF2-40B4-BE49-F238E27FC236}">
                <a16:creationId xmlns:a16="http://schemas.microsoft.com/office/drawing/2014/main" id="{5B9525EE-FA5E-4F14-9A1F-F96F2E7572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909" y="2687732"/>
            <a:ext cx="2217488" cy="1556820"/>
          </a:xfrm>
          <a:prstGeom prst="rect">
            <a:avLst/>
          </a:prstGeom>
        </p:spPr>
      </p:pic>
      <p:pic>
        <p:nvPicPr>
          <p:cNvPr id="9" name="Picture 8">
            <a:extLst>
              <a:ext uri="{FF2B5EF4-FFF2-40B4-BE49-F238E27FC236}">
                <a16:creationId xmlns:a16="http://schemas.microsoft.com/office/drawing/2014/main" id="{D3324DCE-A619-4A3D-9796-9BBCD31A3E3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7276" y="1317877"/>
            <a:ext cx="3158261" cy="2488961"/>
          </a:xfrm>
          <a:prstGeom prst="rect">
            <a:avLst/>
          </a:prstGeom>
        </p:spPr>
      </p:pic>
      <p:pic>
        <p:nvPicPr>
          <p:cNvPr id="10" name="Picture 9">
            <a:extLst>
              <a:ext uri="{FF2B5EF4-FFF2-40B4-BE49-F238E27FC236}">
                <a16:creationId xmlns:a16="http://schemas.microsoft.com/office/drawing/2014/main" id="{CBA6A5EE-834F-489F-9805-D9E9E45FFD1C}"/>
              </a:ext>
            </a:extLst>
          </p:cNvPr>
          <p:cNvPicPr>
            <a:picLocks noChangeAspect="1"/>
          </p:cNvPicPr>
          <p:nvPr/>
        </p:nvPicPr>
        <p:blipFill>
          <a:blip r:embed="rId10"/>
          <a:stretch>
            <a:fillRect/>
          </a:stretch>
        </p:blipFill>
        <p:spPr>
          <a:xfrm>
            <a:off x="0" y="6049141"/>
            <a:ext cx="9144000" cy="926090"/>
          </a:xfrm>
          <a:prstGeom prst="rect">
            <a:avLst/>
          </a:prstGeom>
        </p:spPr>
      </p:pic>
    </p:spTree>
    <p:extLst>
      <p:ext uri="{BB962C8B-B14F-4D97-AF65-F5344CB8AC3E}">
        <p14:creationId xmlns:p14="http://schemas.microsoft.com/office/powerpoint/2010/main" val="182861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6459AC-8B84-4544-BFFE-87D09478DC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8512" y="1338269"/>
            <a:ext cx="2931064" cy="2632692"/>
          </a:xfrm>
          <a:prstGeom prst="rect">
            <a:avLst/>
          </a:prstGeom>
        </p:spPr>
      </p:pic>
      <p:pic>
        <p:nvPicPr>
          <p:cNvPr id="16" name="Picture 15">
            <a:extLst>
              <a:ext uri="{FF2B5EF4-FFF2-40B4-BE49-F238E27FC236}">
                <a16:creationId xmlns:a16="http://schemas.microsoft.com/office/drawing/2014/main" id="{ABE80E7B-7EDC-42FF-8B49-7B7607BBED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6166" y="1338269"/>
            <a:ext cx="2931064" cy="2632692"/>
          </a:xfrm>
          <a:prstGeom prst="rect">
            <a:avLst/>
          </a:prstGeom>
        </p:spPr>
      </p:pic>
      <p:pic>
        <p:nvPicPr>
          <p:cNvPr id="17" name="Picture 16">
            <a:extLst>
              <a:ext uri="{FF2B5EF4-FFF2-40B4-BE49-F238E27FC236}">
                <a16:creationId xmlns:a16="http://schemas.microsoft.com/office/drawing/2014/main" id="{3F53E4AC-417D-4EC6-AC4E-ADBFEF7F67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345" y="1338269"/>
            <a:ext cx="2931064" cy="2632692"/>
          </a:xfrm>
          <a:prstGeom prst="rect">
            <a:avLst/>
          </a:prstGeom>
        </p:spPr>
      </p:pic>
      <p:sp>
        <p:nvSpPr>
          <p:cNvPr id="18" name="Title 1">
            <a:extLst>
              <a:ext uri="{FF2B5EF4-FFF2-40B4-BE49-F238E27FC236}">
                <a16:creationId xmlns:a16="http://schemas.microsoft.com/office/drawing/2014/main" id="{5E18E575-1AAB-4C4F-9FDA-DEDB3207205B}"/>
              </a:ext>
            </a:extLst>
          </p:cNvPr>
          <p:cNvSpPr txBox="1">
            <a:spLocks/>
          </p:cNvSpPr>
          <p:nvPr/>
        </p:nvSpPr>
        <p:spPr>
          <a:xfrm>
            <a:off x="181935" y="491436"/>
            <a:ext cx="8962065" cy="14949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chemeClr val="accent6">
                    <a:lumMod val="50000"/>
                  </a:schemeClr>
                </a:solidFill>
                <a:latin typeface="Museo Sans 900" panose="02000000000000000000" pitchFamily="2" charset="77"/>
                <a:ea typeface="+mn-ea"/>
                <a:cs typeface="Aharoni" panose="02010803020104030203" pitchFamily="2" charset="-79"/>
              </a:rPr>
              <a:t>OUR CHALLENGES</a:t>
            </a:r>
            <a:endParaRPr lang="en-GB" sz="3600" b="1" dirty="0">
              <a:solidFill>
                <a:schemeClr val="bg1"/>
              </a:solidFill>
              <a:latin typeface="Museo Sans 900" panose="02000000000000000000" pitchFamily="2" charset="77"/>
              <a:ea typeface="+mn-ea"/>
              <a:cs typeface="Aharoni" panose="02010803020104030203" pitchFamily="2" charset="-79"/>
            </a:endParaRPr>
          </a:p>
        </p:txBody>
      </p:sp>
      <p:sp>
        <p:nvSpPr>
          <p:cNvPr id="19" name="TextBox 18">
            <a:extLst>
              <a:ext uri="{FF2B5EF4-FFF2-40B4-BE49-F238E27FC236}">
                <a16:creationId xmlns:a16="http://schemas.microsoft.com/office/drawing/2014/main" id="{F92E00B9-6D84-4876-911D-35B43751E9DB}"/>
              </a:ext>
            </a:extLst>
          </p:cNvPr>
          <p:cNvSpPr txBox="1"/>
          <p:nvPr/>
        </p:nvSpPr>
        <p:spPr>
          <a:xfrm>
            <a:off x="636448" y="2592325"/>
            <a:ext cx="1916272" cy="830997"/>
          </a:xfrm>
          <a:prstGeom prst="rect">
            <a:avLst/>
          </a:prstGeom>
          <a:noFill/>
        </p:spPr>
        <p:txBody>
          <a:bodyPr wrap="square" rtlCol="0">
            <a:spAutoFit/>
          </a:bodyPr>
          <a:lstStyle/>
          <a:p>
            <a:pPr algn="ctr"/>
            <a:r>
              <a:rPr lang="en-GB" sz="2400" b="1" dirty="0">
                <a:solidFill>
                  <a:schemeClr val="bg1"/>
                </a:solidFill>
              </a:rPr>
              <a:t>Street works</a:t>
            </a:r>
          </a:p>
        </p:txBody>
      </p:sp>
      <p:sp>
        <p:nvSpPr>
          <p:cNvPr id="20" name="TextBox 19">
            <a:extLst>
              <a:ext uri="{FF2B5EF4-FFF2-40B4-BE49-F238E27FC236}">
                <a16:creationId xmlns:a16="http://schemas.microsoft.com/office/drawing/2014/main" id="{E82BFB94-8A5D-46AC-9EDA-6F30A4802B66}"/>
              </a:ext>
            </a:extLst>
          </p:cNvPr>
          <p:cNvSpPr txBox="1"/>
          <p:nvPr/>
        </p:nvSpPr>
        <p:spPr>
          <a:xfrm>
            <a:off x="3551577" y="2564184"/>
            <a:ext cx="1932207" cy="861774"/>
          </a:xfrm>
          <a:prstGeom prst="rect">
            <a:avLst/>
          </a:prstGeom>
          <a:noFill/>
        </p:spPr>
        <p:txBody>
          <a:bodyPr wrap="square" rtlCol="0">
            <a:spAutoFit/>
          </a:bodyPr>
          <a:lstStyle/>
          <a:p>
            <a:pPr algn="ctr"/>
            <a:r>
              <a:rPr lang="en-GB" sz="2500" b="1" dirty="0">
                <a:solidFill>
                  <a:schemeClr val="bg1"/>
                </a:solidFill>
              </a:rPr>
              <a:t>New build houses</a:t>
            </a:r>
            <a:endParaRPr lang="en-US" sz="2500" b="1" dirty="0">
              <a:solidFill>
                <a:schemeClr val="bg1"/>
              </a:solidFill>
            </a:endParaRPr>
          </a:p>
        </p:txBody>
      </p:sp>
      <p:sp>
        <p:nvSpPr>
          <p:cNvPr id="21" name="TextBox 20">
            <a:extLst>
              <a:ext uri="{FF2B5EF4-FFF2-40B4-BE49-F238E27FC236}">
                <a16:creationId xmlns:a16="http://schemas.microsoft.com/office/drawing/2014/main" id="{56D33498-08EF-4A47-AB0B-8CD075980C1A}"/>
              </a:ext>
            </a:extLst>
          </p:cNvPr>
          <p:cNvSpPr txBox="1"/>
          <p:nvPr/>
        </p:nvSpPr>
        <p:spPr>
          <a:xfrm>
            <a:off x="6482641" y="2592325"/>
            <a:ext cx="2093700" cy="477054"/>
          </a:xfrm>
          <a:prstGeom prst="rect">
            <a:avLst/>
          </a:prstGeom>
          <a:noFill/>
        </p:spPr>
        <p:txBody>
          <a:bodyPr wrap="square" rtlCol="0">
            <a:spAutoFit/>
          </a:bodyPr>
          <a:lstStyle/>
          <a:p>
            <a:pPr algn="ctr"/>
            <a:r>
              <a:rPr lang="en-GB" sz="2500" b="1" dirty="0">
                <a:solidFill>
                  <a:schemeClr val="bg1"/>
                </a:solidFill>
              </a:rPr>
              <a:t>Wayleaves</a:t>
            </a:r>
          </a:p>
        </p:txBody>
      </p:sp>
      <p:sp>
        <p:nvSpPr>
          <p:cNvPr id="22" name="TextBox 21">
            <a:extLst>
              <a:ext uri="{FF2B5EF4-FFF2-40B4-BE49-F238E27FC236}">
                <a16:creationId xmlns:a16="http://schemas.microsoft.com/office/drawing/2014/main" id="{AB80A461-0AB1-4357-A1FC-4B20C620CA0D}"/>
              </a:ext>
            </a:extLst>
          </p:cNvPr>
          <p:cNvSpPr txBox="1"/>
          <p:nvPr/>
        </p:nvSpPr>
        <p:spPr>
          <a:xfrm>
            <a:off x="836155" y="1764721"/>
            <a:ext cx="1459157" cy="769441"/>
          </a:xfrm>
          <a:prstGeom prst="rect">
            <a:avLst/>
          </a:prstGeom>
          <a:noFill/>
        </p:spPr>
        <p:txBody>
          <a:bodyPr wrap="square" rtlCol="0">
            <a:spAutoFit/>
          </a:bodyPr>
          <a:lstStyle/>
          <a:p>
            <a:pPr algn="ctr"/>
            <a:r>
              <a:rPr lang="en-US" sz="4400" b="1" dirty="0">
                <a:solidFill>
                  <a:schemeClr val="accent6">
                    <a:lumMod val="50000"/>
                  </a:schemeClr>
                </a:solidFill>
                <a:latin typeface="Museo Sans 900" panose="02000000000000000000" pitchFamily="2" charset="77"/>
              </a:rPr>
              <a:t>1</a:t>
            </a:r>
          </a:p>
        </p:txBody>
      </p:sp>
      <p:sp>
        <p:nvSpPr>
          <p:cNvPr id="23" name="TextBox 22">
            <a:extLst>
              <a:ext uri="{FF2B5EF4-FFF2-40B4-BE49-F238E27FC236}">
                <a16:creationId xmlns:a16="http://schemas.microsoft.com/office/drawing/2014/main" id="{49EA2743-7881-45D9-BAA6-3D582836CDB0}"/>
              </a:ext>
            </a:extLst>
          </p:cNvPr>
          <p:cNvSpPr txBox="1"/>
          <p:nvPr/>
        </p:nvSpPr>
        <p:spPr>
          <a:xfrm>
            <a:off x="3778067" y="1809000"/>
            <a:ext cx="1459157" cy="769441"/>
          </a:xfrm>
          <a:prstGeom prst="rect">
            <a:avLst/>
          </a:prstGeom>
          <a:noFill/>
        </p:spPr>
        <p:txBody>
          <a:bodyPr wrap="square" rtlCol="0">
            <a:spAutoFit/>
          </a:bodyPr>
          <a:lstStyle/>
          <a:p>
            <a:pPr algn="ctr"/>
            <a:r>
              <a:rPr lang="en-US" sz="4400" b="1" dirty="0">
                <a:solidFill>
                  <a:schemeClr val="accent6">
                    <a:lumMod val="50000"/>
                  </a:schemeClr>
                </a:solidFill>
                <a:latin typeface="Museo Sans 900" panose="02000000000000000000" pitchFamily="2" charset="77"/>
              </a:rPr>
              <a:t>2</a:t>
            </a:r>
          </a:p>
        </p:txBody>
      </p:sp>
      <p:sp>
        <p:nvSpPr>
          <p:cNvPr id="24" name="TextBox 23">
            <a:extLst>
              <a:ext uri="{FF2B5EF4-FFF2-40B4-BE49-F238E27FC236}">
                <a16:creationId xmlns:a16="http://schemas.microsoft.com/office/drawing/2014/main" id="{7E0B8663-B0BF-4325-9F94-D8FE5165ABA7}"/>
              </a:ext>
            </a:extLst>
          </p:cNvPr>
          <p:cNvSpPr txBox="1"/>
          <p:nvPr/>
        </p:nvSpPr>
        <p:spPr>
          <a:xfrm>
            <a:off x="6764418" y="1761890"/>
            <a:ext cx="1459157" cy="769441"/>
          </a:xfrm>
          <a:prstGeom prst="rect">
            <a:avLst/>
          </a:prstGeom>
          <a:noFill/>
        </p:spPr>
        <p:txBody>
          <a:bodyPr wrap="square" rtlCol="0">
            <a:spAutoFit/>
          </a:bodyPr>
          <a:lstStyle/>
          <a:p>
            <a:pPr algn="ctr"/>
            <a:r>
              <a:rPr lang="en-US" sz="4400" b="1" dirty="0">
                <a:solidFill>
                  <a:schemeClr val="accent6">
                    <a:lumMod val="50000"/>
                  </a:schemeClr>
                </a:solidFill>
                <a:latin typeface="Museo Sans 900" panose="02000000000000000000" pitchFamily="2" charset="77"/>
              </a:rPr>
              <a:t>3</a:t>
            </a:r>
          </a:p>
        </p:txBody>
      </p:sp>
      <p:pic>
        <p:nvPicPr>
          <p:cNvPr id="25" name="Picture 24">
            <a:extLst>
              <a:ext uri="{FF2B5EF4-FFF2-40B4-BE49-F238E27FC236}">
                <a16:creationId xmlns:a16="http://schemas.microsoft.com/office/drawing/2014/main" id="{909188C6-86FC-4DB6-A0F2-6F2D4E275318}"/>
              </a:ext>
            </a:extLst>
          </p:cNvPr>
          <p:cNvPicPr>
            <a:picLocks noChangeAspect="1"/>
          </p:cNvPicPr>
          <p:nvPr/>
        </p:nvPicPr>
        <p:blipFill>
          <a:blip r:embed="rId4"/>
          <a:stretch>
            <a:fillRect/>
          </a:stretch>
        </p:blipFill>
        <p:spPr>
          <a:xfrm>
            <a:off x="618295" y="3421550"/>
            <a:ext cx="7798773" cy="2412745"/>
          </a:xfrm>
          <a:prstGeom prst="rect">
            <a:avLst/>
          </a:prstGeom>
        </p:spPr>
      </p:pic>
    </p:spTree>
    <p:extLst>
      <p:ext uri="{BB962C8B-B14F-4D97-AF65-F5344CB8AC3E}">
        <p14:creationId xmlns:p14="http://schemas.microsoft.com/office/powerpoint/2010/main" val="272544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AAD4-D827-47C2-956B-DAE060ED4B18}"/>
              </a:ext>
            </a:extLst>
          </p:cNvPr>
          <p:cNvSpPr>
            <a:spLocks noGrp="1"/>
          </p:cNvSpPr>
          <p:nvPr>
            <p:ph type="title"/>
          </p:nvPr>
        </p:nvSpPr>
        <p:spPr/>
        <p:txBody>
          <a:bodyPr/>
          <a:lstStyle/>
          <a:p>
            <a:r>
              <a:rPr lang="en-GB" dirty="0"/>
              <a:t>LEGISLATIONS and FURTHER INFORMATION</a:t>
            </a:r>
          </a:p>
        </p:txBody>
      </p:sp>
      <p:sp>
        <p:nvSpPr>
          <p:cNvPr id="3" name="Rectangle 2">
            <a:extLst>
              <a:ext uri="{FF2B5EF4-FFF2-40B4-BE49-F238E27FC236}">
                <a16:creationId xmlns:a16="http://schemas.microsoft.com/office/drawing/2014/main" id="{40BEA4B3-2C3D-4F80-94BC-918FEE2BEF16}"/>
              </a:ext>
            </a:extLst>
          </p:cNvPr>
          <p:cNvSpPr/>
          <p:nvPr/>
        </p:nvSpPr>
        <p:spPr>
          <a:xfrm>
            <a:off x="233463" y="1607775"/>
            <a:ext cx="8229600" cy="4401205"/>
          </a:xfrm>
          <a:prstGeom prst="rect">
            <a:avLst/>
          </a:prstGeom>
        </p:spPr>
        <p:txBody>
          <a:bodyPr wrap="square">
            <a:spAutoFit/>
          </a:bodyPr>
          <a:lstStyle/>
          <a:p>
            <a:pPr marL="285750" indent="-285750">
              <a:buFont typeface="Arial" panose="020B0604020202020204" pitchFamily="34" charset="0"/>
              <a:buChar char="•"/>
            </a:pPr>
            <a:r>
              <a:rPr lang="en-GB" sz="1400" b="1" dirty="0"/>
              <a:t>Telecommunications Infrastructure (Leasehold Property) Bill 2019-20 </a:t>
            </a:r>
            <a:r>
              <a:rPr lang="en-GB" sz="1400" dirty="0"/>
              <a:t>https://services.parliament.uk/Bills/2019-20/telecommunicationsinfrastructureleaseholdproperty.html </a:t>
            </a:r>
          </a:p>
          <a:p>
            <a:endParaRPr lang="en-GB" sz="1400" b="1" dirty="0"/>
          </a:p>
          <a:p>
            <a:pPr marL="285750" indent="-285750">
              <a:buFont typeface="Arial" panose="020B0604020202020204" pitchFamily="34" charset="0"/>
              <a:buChar char="•"/>
            </a:pPr>
            <a:r>
              <a:rPr lang="en-GB" sz="1400" b="1" dirty="0"/>
              <a:t>Street Works Toolkit </a:t>
            </a:r>
            <a:br>
              <a:rPr lang="en-GB" sz="1400" b="1" dirty="0"/>
            </a:br>
            <a:r>
              <a:rPr lang="en-GB" sz="1400" dirty="0">
                <a:hlinkClick r:id="rId2"/>
              </a:rPr>
              <a:t>https://www.gov.uk/government/publications/framework-for-uk-fibre-delivery-street-works</a:t>
            </a:r>
            <a:r>
              <a:rPr lang="en-GB" sz="1400" dirty="0"/>
              <a:t>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b="1" dirty="0"/>
              <a:t>Consultation for Development rights to support the deployment of 5G </a:t>
            </a:r>
          </a:p>
          <a:p>
            <a:pPr marL="273050"/>
            <a:r>
              <a:rPr lang="en-GB" sz="1400" dirty="0">
                <a:hlinkClick r:id="rId3"/>
              </a:rPr>
              <a:t>https://www.gov.uk/government/consultations/proposed-reforms-to-permitted-development-rights-to-support-the-deployment-of-5g-and-extend-mobile-coverage</a:t>
            </a:r>
            <a:r>
              <a:rPr lang="en-GB" sz="1400" dirty="0"/>
              <a:t> </a:t>
            </a:r>
          </a:p>
          <a:p>
            <a:pPr marL="273050"/>
            <a:endParaRPr lang="en-GB" sz="1400" b="1" dirty="0"/>
          </a:p>
          <a:p>
            <a:pPr marL="273050" indent="-273050">
              <a:buFont typeface="Arial" panose="020B0604020202020204" pitchFamily="34" charset="0"/>
              <a:buChar char="•"/>
            </a:pPr>
            <a:r>
              <a:rPr lang="en-GB" sz="1400" b="1" dirty="0"/>
              <a:t>Electronic Communications Code </a:t>
            </a:r>
            <a:r>
              <a:rPr lang="en-GB" sz="1400" dirty="0">
                <a:hlinkClick r:id="rId4"/>
              </a:rPr>
              <a:t>https://www.ofcom.org.uk/phones-telecoms-and-internet/information-for-industry/policy/electronic-comm-code</a:t>
            </a:r>
            <a:endParaRPr lang="en-GB" sz="1400" dirty="0"/>
          </a:p>
          <a:p>
            <a:pPr marL="273050" indent="-273050">
              <a:buFont typeface="Arial" panose="020B0604020202020204" pitchFamily="34" charset="0"/>
              <a:buChar char="•"/>
            </a:pPr>
            <a:endParaRPr lang="en-GB" sz="1400" b="1" dirty="0"/>
          </a:p>
          <a:p>
            <a:pPr marL="273050" indent="-273050">
              <a:buFont typeface="Arial" panose="020B0604020202020204" pitchFamily="34" charset="0"/>
              <a:buChar char="•"/>
            </a:pPr>
            <a:r>
              <a:rPr lang="en-GB" sz="1400" b="1" dirty="0"/>
              <a:t>Openreach - How to register your development for broadband </a:t>
            </a:r>
            <a:br>
              <a:rPr lang="en-GB" sz="1400" b="1" dirty="0"/>
            </a:br>
            <a:r>
              <a:rPr lang="en-GB" sz="1400" dirty="0">
                <a:hlinkClick r:id="rId5"/>
              </a:rPr>
              <a:t>https://www.openreach.com/fibre-broadband/fibre-for-developers/registering-your-site</a:t>
            </a:r>
            <a:endParaRPr lang="en-GB" sz="1400" dirty="0"/>
          </a:p>
          <a:p>
            <a:pPr marL="273050" indent="-273050">
              <a:buFont typeface="Arial" panose="020B0604020202020204" pitchFamily="34" charset="0"/>
              <a:buChar char="•"/>
            </a:pPr>
            <a:endParaRPr lang="en-GB" sz="1400" b="1" dirty="0"/>
          </a:p>
          <a:p>
            <a:pPr marL="273050" indent="-273050">
              <a:buFont typeface="Arial" panose="020B0604020202020204" pitchFamily="34" charset="0"/>
              <a:buChar char="•"/>
            </a:pPr>
            <a:r>
              <a:rPr lang="en-GB" sz="1400" b="1" dirty="0"/>
              <a:t>Virgin Media - New Build Developer's Guide</a:t>
            </a:r>
          </a:p>
          <a:p>
            <a:pPr marL="273050"/>
            <a:r>
              <a:rPr lang="en-GB" sz="1400" dirty="0">
                <a:hlinkClick r:id="rId6"/>
              </a:rPr>
              <a:t>https://www.virginmedia.com/lightning/network-expansion/property-developers</a:t>
            </a:r>
            <a:endParaRPr lang="en-GB" sz="1400" b="1" dirty="0"/>
          </a:p>
          <a:p>
            <a:pPr marL="273050"/>
            <a:endParaRPr lang="en-GB" sz="1400" b="1" dirty="0"/>
          </a:p>
        </p:txBody>
      </p:sp>
    </p:spTree>
    <p:extLst>
      <p:ext uri="{BB962C8B-B14F-4D97-AF65-F5344CB8AC3E}">
        <p14:creationId xmlns:p14="http://schemas.microsoft.com/office/powerpoint/2010/main" val="21158888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71754" y="4023727"/>
            <a:ext cx="5418058" cy="908196"/>
          </a:xfrm>
          <a:prstGeom prst="rect">
            <a:avLst/>
          </a:prstGeom>
        </p:spPr>
      </p:pic>
      <p:sp>
        <p:nvSpPr>
          <p:cNvPr id="7" name="Rectangle 2">
            <a:extLst>
              <a:ext uri="{FF2B5EF4-FFF2-40B4-BE49-F238E27FC236}">
                <a16:creationId xmlns:a16="http://schemas.microsoft.com/office/drawing/2014/main" id="{F0125F5E-FC75-438E-91CC-8E7017D3788D}"/>
              </a:ext>
            </a:extLst>
          </p:cNvPr>
          <p:cNvSpPr>
            <a:spLocks noChangeArrowheads="1"/>
          </p:cNvSpPr>
          <p:nvPr/>
        </p:nvSpPr>
        <p:spPr bwMode="auto">
          <a:xfrm>
            <a:off x="1754187" y="1900069"/>
            <a:ext cx="5635625" cy="2123658"/>
          </a:xfrm>
          <a:prstGeom prst="rect">
            <a:avLst/>
          </a:prstGeom>
          <a:noFill/>
          <a:ln w="9525">
            <a:noFill/>
            <a:miter lim="800000"/>
            <a:headEnd/>
            <a:tailEnd/>
          </a:ln>
        </p:spPr>
        <p:txBody>
          <a:bodyPr>
            <a:spAutoFit/>
          </a:bodyPr>
          <a:lstStyle/>
          <a:p>
            <a:pPr algn="ctr"/>
            <a:r>
              <a:rPr lang="en-GB" sz="4400" b="1" dirty="0">
                <a:solidFill>
                  <a:schemeClr val="bg1"/>
                </a:solidFill>
              </a:rPr>
              <a:t>The Big Build</a:t>
            </a:r>
          </a:p>
          <a:p>
            <a:pPr algn="ctr"/>
            <a:r>
              <a:rPr lang="en-GB" sz="5400" dirty="0">
                <a:solidFill>
                  <a:schemeClr val="bg1"/>
                </a:solidFill>
              </a:rPr>
              <a:t>It’s a </a:t>
            </a:r>
            <a:r>
              <a:rPr lang="en-GB" sz="8800" b="1" dirty="0">
                <a:solidFill>
                  <a:schemeClr val="bg1"/>
                </a:solidFill>
              </a:rPr>
              <a:t>BIG</a:t>
            </a:r>
            <a:r>
              <a:rPr lang="en-GB" sz="5400" dirty="0">
                <a:solidFill>
                  <a:schemeClr val="bg1"/>
                </a:solidFill>
              </a:rPr>
              <a:t> job!</a:t>
            </a:r>
          </a:p>
        </p:txBody>
      </p:sp>
      <p:pic>
        <p:nvPicPr>
          <p:cNvPr id="12" name="Picture 14" descr="PowerPoint Banner Small">
            <a:extLst>
              <a:ext uri="{FF2B5EF4-FFF2-40B4-BE49-F238E27FC236}">
                <a16:creationId xmlns:a16="http://schemas.microsoft.com/office/drawing/2014/main" id="{064EF147-FACF-485D-A440-1093E5E17C2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6006585"/>
            <a:ext cx="9144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B217B31-BD2A-4302-9E49-61D90BE13348}"/>
              </a:ext>
            </a:extLst>
          </p:cNvPr>
          <p:cNvSpPr txBox="1"/>
          <p:nvPr/>
        </p:nvSpPr>
        <p:spPr>
          <a:xfrm>
            <a:off x="5263912" y="6147385"/>
            <a:ext cx="3499741" cy="646331"/>
          </a:xfrm>
          <a:prstGeom prst="rect">
            <a:avLst/>
          </a:prstGeom>
          <a:noFill/>
        </p:spPr>
        <p:txBody>
          <a:bodyPr wrap="none" rtlCol="0">
            <a:spAutoFit/>
          </a:bodyPr>
          <a:lstStyle/>
          <a:p>
            <a:pPr algn="ctr"/>
            <a:r>
              <a:rPr lang="en-GB" b="1" i="1" dirty="0">
                <a:solidFill>
                  <a:schemeClr val="bg1"/>
                </a:solidFill>
              </a:rPr>
              <a:t>Ceren Clulow </a:t>
            </a:r>
          </a:p>
          <a:p>
            <a:pPr algn="ctr"/>
            <a:r>
              <a:rPr lang="en-GB" b="1" i="1" dirty="0">
                <a:solidFill>
                  <a:schemeClr val="bg1"/>
                </a:solidFill>
              </a:rPr>
              <a:t>Ceren.Clulow@nottscc.gov.uk</a:t>
            </a:r>
          </a:p>
        </p:txBody>
      </p:sp>
    </p:spTree>
    <p:extLst>
      <p:ext uri="{BB962C8B-B14F-4D97-AF65-F5344CB8AC3E}">
        <p14:creationId xmlns:p14="http://schemas.microsoft.com/office/powerpoint/2010/main" val="207682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14338" name="Rectangle 3"/>
          <p:cNvSpPr>
            <a:spLocks noChangeArrowheads="1"/>
          </p:cNvSpPr>
          <p:nvPr/>
        </p:nvSpPr>
        <p:spPr bwMode="auto">
          <a:xfrm>
            <a:off x="755650" y="2060575"/>
            <a:ext cx="7777163" cy="2000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dirty="0">
                <a:solidFill>
                  <a:schemeClr val="bg1"/>
                </a:solidFill>
                <a:latin typeface="Gill Sans" charset="0"/>
              </a:rPr>
              <a:t>Smart </a:t>
            </a:r>
            <a:r>
              <a:rPr lang="en-US" altLang="en-US" sz="4800" dirty="0" smtClean="0">
                <a:solidFill>
                  <a:schemeClr val="bg1"/>
                </a:solidFill>
                <a:latin typeface="Gill Sans" charset="0"/>
              </a:rPr>
              <a:t>places</a:t>
            </a:r>
          </a:p>
          <a:p>
            <a:endParaRPr lang="en-US" altLang="en-US" sz="4800" i="1" dirty="0">
              <a:solidFill>
                <a:schemeClr val="bg1"/>
              </a:solidFill>
              <a:latin typeface="Gill Sans" charset="0"/>
            </a:endParaRPr>
          </a:p>
          <a:p>
            <a:r>
              <a:rPr lang="en-US" altLang="en-US" sz="2800" dirty="0" smtClean="0">
                <a:solidFill>
                  <a:schemeClr val="bg1"/>
                </a:solidFill>
                <a:latin typeface="Gill Sans" charset="0"/>
              </a:rPr>
              <a:t>David Singleton</a:t>
            </a:r>
            <a:endParaRPr lang="en-US" altLang="en-US" sz="2800" dirty="0">
              <a:solidFill>
                <a:schemeClr val="bg1"/>
              </a:solidFill>
              <a:latin typeface="Gill Sans" charset="0"/>
            </a:endParaRPr>
          </a:p>
        </p:txBody>
      </p:sp>
    </p:spTree>
    <p:extLst>
      <p:ext uri="{BB962C8B-B14F-4D97-AF65-F5344CB8AC3E}">
        <p14:creationId xmlns:p14="http://schemas.microsoft.com/office/powerpoint/2010/main" val="1978473360"/>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HIGH RISE HK AND WALKWA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84441"/>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HIGH RISE H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592160"/>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20482" name="Rectangle 3"/>
          <p:cNvSpPr>
            <a:spLocks noChangeArrowheads="1"/>
          </p:cNvSpPr>
          <p:nvPr/>
        </p:nvSpPr>
        <p:spPr bwMode="auto">
          <a:xfrm>
            <a:off x="755650" y="2060575"/>
            <a:ext cx="7777163"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Smart = clever</a:t>
            </a:r>
            <a:endParaRPr lang="en-US" altLang="en-US" sz="4800" i="1">
              <a:solidFill>
                <a:schemeClr val="bg1"/>
              </a:solidFill>
              <a:latin typeface="Gill Sans" charset="0"/>
            </a:endParaRPr>
          </a:p>
        </p:txBody>
      </p:sp>
    </p:spTree>
    <p:extLst>
      <p:ext uri="{BB962C8B-B14F-4D97-AF65-F5344CB8AC3E}">
        <p14:creationId xmlns:p14="http://schemas.microsoft.com/office/powerpoint/2010/main" val="2506064125"/>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22530" name="Rectangle 3"/>
          <p:cNvSpPr>
            <a:spLocks noChangeArrowheads="1"/>
          </p:cNvSpPr>
          <p:nvPr/>
        </p:nvSpPr>
        <p:spPr bwMode="auto">
          <a:xfrm>
            <a:off x="755650" y="2060575"/>
            <a:ext cx="7777163" cy="157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Smart = </a:t>
            </a:r>
          </a:p>
          <a:p>
            <a:r>
              <a:rPr lang="en-US" altLang="en-US" sz="4800">
                <a:solidFill>
                  <a:schemeClr val="bg1"/>
                </a:solidFill>
                <a:latin typeface="Gill Sans" charset="0"/>
              </a:rPr>
              <a:t>where you’d want to live</a:t>
            </a:r>
            <a:endParaRPr lang="en-US" altLang="en-US" sz="4800" i="1">
              <a:solidFill>
                <a:schemeClr val="bg1"/>
              </a:solidFill>
              <a:latin typeface="Gill Sans" charset="0"/>
            </a:endParaRPr>
          </a:p>
        </p:txBody>
      </p:sp>
    </p:spTree>
    <p:extLst>
      <p:ext uri="{BB962C8B-B14F-4D97-AF65-F5344CB8AC3E}">
        <p14:creationId xmlns:p14="http://schemas.microsoft.com/office/powerpoint/2010/main" val="746449988"/>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24578" name="Rectangle 3"/>
          <p:cNvSpPr>
            <a:spLocks noChangeArrowheads="1"/>
          </p:cNvSpPr>
          <p:nvPr/>
        </p:nvSpPr>
        <p:spPr bwMode="auto">
          <a:xfrm>
            <a:off x="755650" y="836613"/>
            <a:ext cx="7777163"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Not this.</a:t>
            </a:r>
            <a:endParaRPr lang="en-US" altLang="en-US" sz="4800" i="1">
              <a:solidFill>
                <a:schemeClr val="bg1"/>
              </a:solidFill>
              <a:latin typeface="Gill Sans" charset="0"/>
            </a:endParaRPr>
          </a:p>
        </p:txBody>
      </p:sp>
      <p:sp>
        <p:nvSpPr>
          <p:cNvPr id="24579" name="Rectangle 3"/>
          <p:cNvSpPr>
            <a:spLocks noChangeArrowheads="1"/>
          </p:cNvSpPr>
          <p:nvPr/>
        </p:nvSpPr>
        <p:spPr bwMode="auto">
          <a:xfrm>
            <a:off x="5292725" y="5589588"/>
            <a:ext cx="3600450" cy="83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This is dumb.</a:t>
            </a:r>
            <a:endParaRPr lang="en-US" altLang="en-US" sz="4800" i="1">
              <a:solidFill>
                <a:schemeClr val="bg1"/>
              </a:solidFill>
              <a:latin typeface="Gill Sans" charset="0"/>
            </a:endParaRPr>
          </a:p>
        </p:txBody>
      </p:sp>
      <p:pic>
        <p:nvPicPr>
          <p:cNvPr id="24580" name="Picture 1" descr="IMG_330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250825" y="6237288"/>
            <a:ext cx="2449513"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pPr algn="r">
              <a:spcBef>
                <a:spcPct val="50000"/>
              </a:spcBef>
            </a:pPr>
            <a:r>
              <a:rPr lang="en-GB" altLang="en-US" sz="2000">
                <a:solidFill>
                  <a:schemeClr val="bg1"/>
                </a:solidFill>
                <a:latin typeface="Gill Sans" charset="0"/>
              </a:rPr>
              <a:t>föregångslandet </a:t>
            </a:r>
            <a:endParaRPr lang="en-US" altLang="en-US" sz="2000">
              <a:solidFill>
                <a:schemeClr val="bg1"/>
              </a:solidFill>
              <a:latin typeface="Gill Sans" charset="0"/>
            </a:endParaRPr>
          </a:p>
        </p:txBody>
      </p:sp>
    </p:spTree>
    <p:extLst>
      <p:ext uri="{BB962C8B-B14F-4D97-AF65-F5344CB8AC3E}">
        <p14:creationId xmlns:p14="http://schemas.microsoft.com/office/powerpoint/2010/main" val="125170077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3500" dirty="0"/>
              <a:t>Town Hall </a:t>
            </a:r>
            <a:r>
              <a:rPr lang="en-GB" sz="3500" dirty="0" smtClean="0"/>
              <a:t>Refurbishment</a:t>
            </a:r>
          </a:p>
          <a:p>
            <a:endParaRPr lang="en-GB" sz="1100" dirty="0"/>
          </a:p>
          <a:p>
            <a:pPr lvl="1">
              <a:buFontTx/>
              <a:buChar char="-"/>
            </a:pPr>
            <a:r>
              <a:rPr lang="en-GB" sz="2800" dirty="0"/>
              <a:t>£1.4m scheme </a:t>
            </a:r>
            <a:r>
              <a:rPr lang="en-GB" sz="2800" dirty="0" smtClean="0"/>
              <a:t>– under budget</a:t>
            </a:r>
            <a:endParaRPr lang="en-GB" sz="2800" dirty="0"/>
          </a:p>
          <a:p>
            <a:pPr lvl="1">
              <a:buFontTx/>
              <a:buChar char="-"/>
            </a:pPr>
            <a:r>
              <a:rPr lang="en-GB" sz="2800" dirty="0"/>
              <a:t>completion </a:t>
            </a:r>
            <a:r>
              <a:rPr lang="en-GB" sz="2800" dirty="0" smtClean="0"/>
              <a:t>TODAY</a:t>
            </a:r>
          </a:p>
          <a:p>
            <a:pPr lvl="1">
              <a:buFontTx/>
              <a:buChar char="-"/>
            </a:pPr>
            <a:r>
              <a:rPr lang="en-GB" sz="2800" dirty="0" smtClean="0"/>
              <a:t>2 offices units let Halo</a:t>
            </a:r>
          </a:p>
          <a:p>
            <a:pPr lvl="1">
              <a:buFontTx/>
              <a:buChar char="-"/>
            </a:pPr>
            <a:r>
              <a:rPr lang="en-GB" sz="2800" dirty="0" smtClean="0"/>
              <a:t>retail unit under offer</a:t>
            </a:r>
          </a:p>
          <a:p>
            <a:pPr lvl="1">
              <a:buFontTx/>
              <a:buChar char="-"/>
            </a:pPr>
            <a:r>
              <a:rPr lang="en-GB" sz="2800" dirty="0" smtClean="0"/>
              <a:t>4 remaining units to be let</a:t>
            </a:r>
            <a:endParaRPr lang="en-GB" sz="2800" dirty="0"/>
          </a:p>
          <a:p>
            <a:endParaRPr lang="en-GB" dirty="0"/>
          </a:p>
        </p:txBody>
      </p:sp>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33488182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IMG_314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672483"/>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IMG_314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88434"/>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IMG_314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78655"/>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ChangeArrowheads="1"/>
          </p:cNvSpPr>
          <p:nvPr/>
        </p:nvSpPr>
        <p:spPr bwMode="auto">
          <a:xfrm>
            <a:off x="755650" y="2060575"/>
            <a:ext cx="7777163"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Portland pictures</a:t>
            </a:r>
            <a:endParaRPr lang="en-US" altLang="en-US" sz="4800" i="1">
              <a:solidFill>
                <a:schemeClr val="bg1"/>
              </a:solidFill>
              <a:latin typeface="Gill Sans" charset="0"/>
            </a:endParaRPr>
          </a:p>
        </p:txBody>
      </p:sp>
      <p:pic>
        <p:nvPicPr>
          <p:cNvPr id="32770" name="Picture 1" descr="PORTLAND 1 858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496517"/>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ChangeArrowheads="1"/>
          </p:cNvSpPr>
          <p:nvPr/>
        </p:nvSpPr>
        <p:spPr bwMode="auto">
          <a:xfrm>
            <a:off x="755650" y="2060575"/>
            <a:ext cx="7777163"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Portland pictures</a:t>
            </a:r>
            <a:endParaRPr lang="en-US" altLang="en-US" sz="4800" i="1">
              <a:solidFill>
                <a:schemeClr val="bg1"/>
              </a:solidFill>
              <a:latin typeface="Gill Sans" charset="0"/>
            </a:endParaRPr>
          </a:p>
        </p:txBody>
      </p:sp>
      <p:pic>
        <p:nvPicPr>
          <p:cNvPr id="34818" name="Picture 1" descr="EMILY + BRIAN 846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 descr="tom-lipta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59563" y="2565400"/>
            <a:ext cx="1905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179388" y="6308725"/>
            <a:ext cx="8856662"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pPr>
              <a:spcBef>
                <a:spcPct val="50000"/>
              </a:spcBef>
            </a:pPr>
            <a:r>
              <a:rPr lang="en-US" altLang="en-US" sz="2000" b="1">
                <a:solidFill>
                  <a:srgbClr val="FFFFFF"/>
                </a:solidFill>
                <a:latin typeface="Gill Sans" charset="0"/>
              </a:rPr>
              <a:t>‘Green Streets’, Portland, OR, USA [inset Tom Liptan]</a:t>
            </a:r>
            <a:endParaRPr lang="en-US" altLang="en-US" sz="2000">
              <a:solidFill>
                <a:srgbClr val="FFFFFF"/>
              </a:solidFill>
              <a:latin typeface="Gill Sans" charset="0"/>
            </a:endParaRPr>
          </a:p>
        </p:txBody>
      </p:sp>
    </p:spTree>
    <p:extLst>
      <p:ext uri="{BB962C8B-B14F-4D97-AF65-F5344CB8AC3E}">
        <p14:creationId xmlns:p14="http://schemas.microsoft.com/office/powerpoint/2010/main" val="37792197"/>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IMG_862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363306"/>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38914" name="Rectangle 3"/>
          <p:cNvSpPr>
            <a:spLocks noChangeArrowheads="1"/>
          </p:cNvSpPr>
          <p:nvPr/>
        </p:nvSpPr>
        <p:spPr bwMode="auto">
          <a:xfrm>
            <a:off x="755650" y="476250"/>
            <a:ext cx="7777163"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Smart places are built for life</a:t>
            </a:r>
            <a:endParaRPr lang="en-US" altLang="en-US" sz="4800" i="1">
              <a:solidFill>
                <a:schemeClr val="bg1"/>
              </a:solidFill>
              <a:latin typeface="Gill Sans" charset="0"/>
            </a:endParaRPr>
          </a:p>
        </p:txBody>
      </p:sp>
      <p:pic>
        <p:nvPicPr>
          <p:cNvPr id="38915" name="Picture 2" descr="BfL12 cov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163" y="1700213"/>
            <a:ext cx="36004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363359"/>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pic>
        <p:nvPicPr>
          <p:cNvPr id="40962" name="Picture 1" descr="BfL1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99891"/>
            <a:ext cx="91440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755650" y="902789"/>
            <a:ext cx="7777163"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dirty="0">
                <a:solidFill>
                  <a:schemeClr val="bg1"/>
                </a:solidFill>
                <a:latin typeface="Gill Sans" charset="0"/>
              </a:rPr>
              <a:t>Smart places are built for </a:t>
            </a:r>
            <a:endParaRPr lang="en-US" altLang="en-US" sz="4800" dirty="0" smtClean="0">
              <a:solidFill>
                <a:schemeClr val="bg1"/>
              </a:solidFill>
              <a:latin typeface="Gill Sans" charset="0"/>
            </a:endParaRPr>
          </a:p>
          <a:p>
            <a:r>
              <a:rPr lang="en-US" altLang="en-US" sz="4800" dirty="0" smtClean="0">
                <a:solidFill>
                  <a:schemeClr val="bg1"/>
                </a:solidFill>
                <a:latin typeface="Gill Sans" charset="0"/>
              </a:rPr>
              <a:t>life</a:t>
            </a:r>
            <a:endParaRPr lang="en-US" altLang="en-US" sz="4800" i="1" dirty="0">
              <a:solidFill>
                <a:schemeClr val="bg1"/>
              </a:solidFill>
              <a:latin typeface="Gill Sans" charset="0"/>
            </a:endParaRPr>
          </a:p>
        </p:txBody>
      </p:sp>
    </p:spTree>
    <p:extLst>
      <p:ext uri="{BB962C8B-B14F-4D97-AF65-F5344CB8AC3E}">
        <p14:creationId xmlns:p14="http://schemas.microsoft.com/office/powerpoint/2010/main" val="1003347770"/>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3085399_Garden-brid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209819"/>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45058" name="Rectangle 3"/>
          <p:cNvSpPr>
            <a:spLocks noChangeArrowheads="1"/>
          </p:cNvSpPr>
          <p:nvPr/>
        </p:nvSpPr>
        <p:spPr bwMode="auto">
          <a:xfrm>
            <a:off x="755650" y="908050"/>
            <a:ext cx="7129463"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Celebrate their context</a:t>
            </a:r>
          </a:p>
        </p:txBody>
      </p:sp>
      <p:sp>
        <p:nvSpPr>
          <p:cNvPr id="45059" name="Rectangle 3"/>
          <p:cNvSpPr>
            <a:spLocks noChangeArrowheads="1"/>
          </p:cNvSpPr>
          <p:nvPr/>
        </p:nvSpPr>
        <p:spPr bwMode="auto">
          <a:xfrm>
            <a:off x="755650" y="1989138"/>
            <a:ext cx="5903913" cy="83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rgbClr val="606060"/>
                </a:solidFill>
                <a:latin typeface="Gill Sans" charset="0"/>
              </a:rPr>
              <a:t>Integrate ecology</a:t>
            </a:r>
          </a:p>
        </p:txBody>
      </p:sp>
      <p:sp>
        <p:nvSpPr>
          <p:cNvPr id="45060" name="Rectangle 4"/>
          <p:cNvSpPr>
            <a:spLocks noChangeArrowheads="1"/>
          </p:cNvSpPr>
          <p:nvPr/>
        </p:nvSpPr>
        <p:spPr bwMode="auto">
          <a:xfrm>
            <a:off x="755650" y="2924175"/>
            <a:ext cx="5688013"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rgbClr val="606060"/>
                </a:solidFill>
                <a:latin typeface="Gill Sans" charset="0"/>
              </a:rPr>
              <a:t>Design with water</a:t>
            </a:r>
          </a:p>
        </p:txBody>
      </p:sp>
      <p:sp>
        <p:nvSpPr>
          <p:cNvPr id="45061" name="Rectangle 5"/>
          <p:cNvSpPr>
            <a:spLocks noChangeArrowheads="1"/>
          </p:cNvSpPr>
          <p:nvPr/>
        </p:nvSpPr>
        <p:spPr bwMode="auto">
          <a:xfrm>
            <a:off x="755650" y="3933825"/>
            <a:ext cx="7345363"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rgbClr val="606060"/>
                </a:solidFill>
                <a:latin typeface="Gill Sans" charset="0"/>
              </a:rPr>
              <a:t>Encourage active lifestyles</a:t>
            </a:r>
          </a:p>
        </p:txBody>
      </p:sp>
    </p:spTree>
    <p:extLst>
      <p:ext uri="{BB962C8B-B14F-4D97-AF65-F5344CB8AC3E}">
        <p14:creationId xmlns:p14="http://schemas.microsoft.com/office/powerpoint/2010/main" val="253473065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68946"/>
            <a:ext cx="7886700" cy="4700789"/>
          </a:xfrm>
        </p:spPr>
        <p:txBody>
          <a:bodyPr>
            <a:normAutofit/>
          </a:bodyPr>
          <a:lstStyle/>
          <a:p>
            <a:endParaRPr lang="en-GB" sz="2000" dirty="0"/>
          </a:p>
          <a:p>
            <a:pPr marL="0" indent="0">
              <a:buNone/>
            </a:pPr>
            <a:endParaRPr lang="en-GB" sz="1800" dirty="0"/>
          </a:p>
          <a:p>
            <a:r>
              <a:rPr lang="en-GB" sz="3200" dirty="0"/>
              <a:t>Mansfield Townscape Heritage </a:t>
            </a:r>
            <a:r>
              <a:rPr lang="en-GB" sz="3200" dirty="0" smtClean="0"/>
              <a:t>Project </a:t>
            </a:r>
          </a:p>
          <a:p>
            <a:pPr lvl="1">
              <a:buFontTx/>
              <a:buChar char="-"/>
            </a:pPr>
            <a:endParaRPr lang="en-GB" sz="800" dirty="0" smtClean="0"/>
          </a:p>
          <a:p>
            <a:pPr lvl="1">
              <a:buFontTx/>
              <a:buChar char="-"/>
            </a:pPr>
            <a:r>
              <a:rPr lang="en-GB" dirty="0" smtClean="0"/>
              <a:t>£850k National Lottery Heritage Fund</a:t>
            </a:r>
          </a:p>
          <a:p>
            <a:pPr lvl="1">
              <a:buFontTx/>
              <a:buChar char="-"/>
            </a:pPr>
            <a:r>
              <a:rPr lang="en-GB" dirty="0" smtClean="0"/>
              <a:t>improvements/Renovate properties on </a:t>
            </a:r>
            <a:r>
              <a:rPr lang="en-GB" dirty="0"/>
              <a:t>L</a:t>
            </a:r>
            <a:r>
              <a:rPr lang="en-GB" dirty="0" smtClean="0"/>
              <a:t>eeming Street/Market Place/Stockwell Gate</a:t>
            </a:r>
          </a:p>
          <a:p>
            <a:pPr lvl="1">
              <a:buFontTx/>
              <a:buChar char="-"/>
            </a:pPr>
            <a:r>
              <a:rPr lang="en-GB" dirty="0" smtClean="0"/>
              <a:t>grant panel set up</a:t>
            </a:r>
          </a:p>
          <a:p>
            <a:pPr lvl="1">
              <a:buFontTx/>
              <a:buChar char="-"/>
            </a:pPr>
            <a:r>
              <a:rPr lang="en-GB" dirty="0"/>
              <a:t>l</a:t>
            </a:r>
            <a:r>
              <a:rPr lang="en-GB" dirty="0" smtClean="0"/>
              <a:t>aunched on 3</a:t>
            </a:r>
            <a:r>
              <a:rPr lang="en-GB" baseline="30000" dirty="0" smtClean="0"/>
              <a:t>rd</a:t>
            </a:r>
            <a:r>
              <a:rPr lang="en-GB" dirty="0" smtClean="0"/>
              <a:t> September 2019 </a:t>
            </a:r>
          </a:p>
          <a:p>
            <a:pPr lvl="1">
              <a:buFontTx/>
              <a:buChar char="-"/>
            </a:pPr>
            <a:r>
              <a:rPr lang="en-GB" dirty="0" smtClean="0"/>
              <a:t>ends 2024</a:t>
            </a:r>
          </a:p>
          <a:p>
            <a:pPr lvl="1">
              <a:buFontTx/>
              <a:buChar char="-"/>
            </a:pPr>
            <a:r>
              <a:rPr lang="en-GB" dirty="0"/>
              <a:t>t</a:t>
            </a:r>
            <a:r>
              <a:rPr lang="en-GB" dirty="0" smtClean="0"/>
              <a:t>hird of properties in project area now active </a:t>
            </a:r>
            <a:endParaRPr lang="en-GB" dirty="0"/>
          </a:p>
        </p:txBody>
      </p:sp>
      <p:sp>
        <p:nvSpPr>
          <p:cNvPr id="3" name="Title 2"/>
          <p:cNvSpPr>
            <a:spLocks noGrp="1"/>
          </p:cNvSpPr>
          <p:nvPr>
            <p:ph type="title"/>
          </p:nvPr>
        </p:nvSpPr>
        <p:spPr>
          <a:xfrm>
            <a:off x="628650" y="601883"/>
            <a:ext cx="7886700" cy="80697"/>
          </a:xfrm>
        </p:spPr>
        <p:txBody>
          <a:bodyPr>
            <a:normAutofit fontScale="90000"/>
          </a:bodyPr>
          <a:lstStyle/>
          <a:p>
            <a:endParaRPr lang="en-GB" dirty="0"/>
          </a:p>
        </p:txBody>
      </p:sp>
    </p:spTree>
    <p:extLst>
      <p:ext uri="{BB962C8B-B14F-4D97-AF65-F5344CB8AC3E}">
        <p14:creationId xmlns:p14="http://schemas.microsoft.com/office/powerpoint/2010/main" val="8524225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pic>
        <p:nvPicPr>
          <p:cNvPr id="47106" name="Picture 1" descr="Sherwood_Forest_(953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584228"/>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45058" name="Rectangle 3"/>
          <p:cNvSpPr>
            <a:spLocks noChangeArrowheads="1"/>
          </p:cNvSpPr>
          <p:nvPr/>
        </p:nvSpPr>
        <p:spPr bwMode="auto">
          <a:xfrm>
            <a:off x="755650" y="908050"/>
            <a:ext cx="7129463" cy="830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4800" dirty="0">
                <a:solidFill>
                  <a:schemeClr val="tx1">
                    <a:lumMod val="65000"/>
                    <a:lumOff val="35000"/>
                  </a:schemeClr>
                </a:solidFill>
                <a:latin typeface="Gill Sans" charset="0"/>
                <a:ea typeface="ＭＳ Ｐゴシック" charset="0"/>
                <a:cs typeface="Gill Sans" charset="0"/>
              </a:rPr>
              <a:t>Celebrate their context</a:t>
            </a:r>
          </a:p>
        </p:txBody>
      </p:sp>
      <p:sp>
        <p:nvSpPr>
          <p:cNvPr id="49155" name="Rectangle 3"/>
          <p:cNvSpPr>
            <a:spLocks noChangeArrowheads="1"/>
          </p:cNvSpPr>
          <p:nvPr/>
        </p:nvSpPr>
        <p:spPr bwMode="auto">
          <a:xfrm>
            <a:off x="755650" y="1989138"/>
            <a:ext cx="5903913" cy="83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Integrate ecology</a:t>
            </a:r>
          </a:p>
        </p:txBody>
      </p:sp>
      <p:sp>
        <p:nvSpPr>
          <p:cNvPr id="49156" name="Rectangle 4"/>
          <p:cNvSpPr>
            <a:spLocks noChangeArrowheads="1"/>
          </p:cNvSpPr>
          <p:nvPr/>
        </p:nvSpPr>
        <p:spPr bwMode="auto">
          <a:xfrm>
            <a:off x="755650" y="2924175"/>
            <a:ext cx="5688013"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rgbClr val="606060"/>
                </a:solidFill>
                <a:latin typeface="Gill Sans" charset="0"/>
              </a:rPr>
              <a:t>Design with water</a:t>
            </a:r>
          </a:p>
        </p:txBody>
      </p:sp>
      <p:sp>
        <p:nvSpPr>
          <p:cNvPr id="49157" name="Rectangle 5"/>
          <p:cNvSpPr>
            <a:spLocks noChangeArrowheads="1"/>
          </p:cNvSpPr>
          <p:nvPr/>
        </p:nvSpPr>
        <p:spPr bwMode="auto">
          <a:xfrm>
            <a:off x="755650" y="3933825"/>
            <a:ext cx="7345363"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rgbClr val="606060"/>
                </a:solidFill>
                <a:latin typeface="Gill Sans" charset="0"/>
              </a:rPr>
              <a:t>Encourage active lifestyles</a:t>
            </a:r>
          </a:p>
        </p:txBody>
      </p:sp>
    </p:spTree>
    <p:extLst>
      <p:ext uri="{BB962C8B-B14F-4D97-AF65-F5344CB8AC3E}">
        <p14:creationId xmlns:p14="http://schemas.microsoft.com/office/powerpoint/2010/main" val="4152679465"/>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pic>
        <p:nvPicPr>
          <p:cNvPr id="51202" name="Picture 2" descr="Common_Redstart_(Phoenicurus_phoenicu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617835"/>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5"/>
          <p:cNvSpPr>
            <a:spLocks noChangeArrowheads="1"/>
          </p:cNvSpPr>
          <p:nvPr/>
        </p:nvSpPr>
        <p:spPr bwMode="auto">
          <a:xfrm>
            <a:off x="323850" y="188913"/>
            <a:ext cx="3600450" cy="7191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53250" name="Rectangle 8"/>
          <p:cNvSpPr>
            <a:spLocks noChangeArrowheads="1"/>
          </p:cNvSpPr>
          <p:nvPr/>
        </p:nvSpPr>
        <p:spPr bwMode="auto">
          <a:xfrm>
            <a:off x="4716463" y="188913"/>
            <a:ext cx="3600450" cy="7191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53251" name="Rectangle 10"/>
          <p:cNvSpPr>
            <a:spLocks noChangeArrowheads="1"/>
          </p:cNvSpPr>
          <p:nvPr/>
        </p:nvSpPr>
        <p:spPr bwMode="auto">
          <a:xfrm>
            <a:off x="395288" y="3644900"/>
            <a:ext cx="3600450" cy="5762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pic>
        <p:nvPicPr>
          <p:cNvPr id="53252" name="Picture 1" descr="'BEFORE' IMG_423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357268"/>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0834 472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677692"/>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descr="0834 BEE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33463" y="259681"/>
            <a:ext cx="6851650"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5"/>
          <p:cNvSpPr>
            <a:spLocks noChangeArrowheads="1"/>
          </p:cNvSpPr>
          <p:nvPr/>
        </p:nvSpPr>
        <p:spPr bwMode="auto">
          <a:xfrm>
            <a:off x="2555875" y="1412875"/>
            <a:ext cx="43180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2800" b="1" dirty="0">
                <a:latin typeface="Gill Sans" charset="0"/>
              </a:rPr>
              <a:t>2</a:t>
            </a:r>
          </a:p>
        </p:txBody>
      </p:sp>
      <p:sp>
        <p:nvSpPr>
          <p:cNvPr id="55299" name="Rectangle 5"/>
          <p:cNvSpPr>
            <a:spLocks noChangeArrowheads="1"/>
          </p:cNvSpPr>
          <p:nvPr/>
        </p:nvSpPr>
        <p:spPr bwMode="auto">
          <a:xfrm>
            <a:off x="5867400" y="957095"/>
            <a:ext cx="1944688" cy="101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6000" b="1" dirty="0">
                <a:latin typeface="Gill Sans" charset="0"/>
              </a:rPr>
              <a:t>608 </a:t>
            </a:r>
            <a:endParaRPr lang="en-US" altLang="en-US" sz="6000" dirty="0">
              <a:latin typeface="Gill Sans" charset="0"/>
            </a:endParaRPr>
          </a:p>
        </p:txBody>
      </p:sp>
      <p:sp>
        <p:nvSpPr>
          <p:cNvPr id="55300" name="Rectangle 5"/>
          <p:cNvSpPr>
            <a:spLocks noChangeArrowheads="1"/>
          </p:cNvSpPr>
          <p:nvPr/>
        </p:nvSpPr>
        <p:spPr bwMode="auto">
          <a:xfrm>
            <a:off x="6732588" y="6308725"/>
            <a:ext cx="2087562"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1400">
                <a:latin typeface="Gill Sans" charset="0"/>
              </a:rPr>
              <a:t>(Derbyshire Wildlife Trust) </a:t>
            </a:r>
          </a:p>
        </p:txBody>
      </p:sp>
    </p:spTree>
    <p:extLst>
      <p:ext uri="{BB962C8B-B14F-4D97-AF65-F5344CB8AC3E}">
        <p14:creationId xmlns:p14="http://schemas.microsoft.com/office/powerpoint/2010/main" val="3274143543"/>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45058" name="Rectangle 3"/>
          <p:cNvSpPr>
            <a:spLocks noChangeArrowheads="1"/>
          </p:cNvSpPr>
          <p:nvPr/>
        </p:nvSpPr>
        <p:spPr bwMode="auto">
          <a:xfrm>
            <a:off x="755650" y="908050"/>
            <a:ext cx="7129463" cy="830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4800" dirty="0">
                <a:solidFill>
                  <a:schemeClr val="tx1">
                    <a:lumMod val="65000"/>
                    <a:lumOff val="35000"/>
                  </a:schemeClr>
                </a:solidFill>
                <a:latin typeface="Gill Sans" charset="0"/>
                <a:ea typeface="ＭＳ Ｐゴシック" charset="0"/>
                <a:cs typeface="Gill Sans" charset="0"/>
              </a:rPr>
              <a:t>Celebrate their context</a:t>
            </a:r>
          </a:p>
        </p:txBody>
      </p:sp>
      <p:sp>
        <p:nvSpPr>
          <p:cNvPr id="45059" name="Rectangle 3"/>
          <p:cNvSpPr>
            <a:spLocks noChangeArrowheads="1"/>
          </p:cNvSpPr>
          <p:nvPr/>
        </p:nvSpPr>
        <p:spPr bwMode="auto">
          <a:xfrm>
            <a:off x="755650" y="1989138"/>
            <a:ext cx="5903913" cy="8302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4800" dirty="0">
                <a:solidFill>
                  <a:schemeClr val="tx1">
                    <a:lumMod val="65000"/>
                    <a:lumOff val="35000"/>
                  </a:schemeClr>
                </a:solidFill>
                <a:latin typeface="Gill Sans" charset="0"/>
                <a:ea typeface="ＭＳ Ｐゴシック" charset="0"/>
                <a:cs typeface="Gill Sans" charset="0"/>
              </a:rPr>
              <a:t>Integrate ecology</a:t>
            </a:r>
          </a:p>
        </p:txBody>
      </p:sp>
      <p:sp>
        <p:nvSpPr>
          <p:cNvPr id="57348" name="Rectangle 4"/>
          <p:cNvSpPr>
            <a:spLocks noChangeArrowheads="1"/>
          </p:cNvSpPr>
          <p:nvPr/>
        </p:nvSpPr>
        <p:spPr bwMode="auto">
          <a:xfrm>
            <a:off x="755650" y="2924175"/>
            <a:ext cx="5688013"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Design with water</a:t>
            </a:r>
          </a:p>
        </p:txBody>
      </p:sp>
      <p:sp>
        <p:nvSpPr>
          <p:cNvPr id="57349" name="Rectangle 5"/>
          <p:cNvSpPr>
            <a:spLocks noChangeArrowheads="1"/>
          </p:cNvSpPr>
          <p:nvPr/>
        </p:nvSpPr>
        <p:spPr bwMode="auto">
          <a:xfrm>
            <a:off x="755650" y="3933825"/>
            <a:ext cx="7345363"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rgbClr val="606060"/>
                </a:solidFill>
                <a:latin typeface="Gill Sans" charset="0"/>
              </a:rPr>
              <a:t>Encourage active lifestyles</a:t>
            </a:r>
          </a:p>
        </p:txBody>
      </p:sp>
    </p:spTree>
    <p:extLst>
      <p:ext uri="{BB962C8B-B14F-4D97-AF65-F5344CB8AC3E}">
        <p14:creationId xmlns:p14="http://schemas.microsoft.com/office/powerpoint/2010/main" val="1825976856"/>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0976 BHS RAIN GARDENS 234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179388" y="6308725"/>
            <a:ext cx="8856662"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dirty="0">
                <a:solidFill>
                  <a:srgbClr val="FFFFFF"/>
                </a:solidFill>
                <a:latin typeface="Gill Sans" charset="0"/>
                <a:ea typeface="ＭＳ Ｐゴシック" charset="0"/>
              </a:rPr>
              <a:t>Birkett House School Rain Gardens - </a:t>
            </a:r>
            <a:r>
              <a:rPr lang="en-US" sz="2000" b="1" dirty="0" err="1">
                <a:solidFill>
                  <a:srgbClr val="FFFFFF"/>
                </a:solidFill>
                <a:latin typeface="Gill Sans" charset="0"/>
                <a:ea typeface="ＭＳ Ｐゴシック" charset="0"/>
              </a:rPr>
              <a:t>Wigston</a:t>
            </a:r>
            <a:r>
              <a:rPr lang="en-US" sz="2000" b="1" dirty="0">
                <a:solidFill>
                  <a:srgbClr val="FFFFFF"/>
                </a:solidFill>
                <a:latin typeface="Gill Sans" charset="0"/>
                <a:ea typeface="ＭＳ Ｐゴシック" charset="0"/>
              </a:rPr>
              <a:t>, Leicestershire, UK</a:t>
            </a:r>
            <a:endParaRPr lang="en-US" sz="2000" dirty="0">
              <a:solidFill>
                <a:srgbClr val="FFFFFF"/>
              </a:solidFill>
              <a:latin typeface="Gill Sans" charset="0"/>
              <a:ea typeface="ＭＳ Ｐゴシック" charset="0"/>
            </a:endParaRPr>
          </a:p>
        </p:txBody>
      </p:sp>
    </p:spTree>
    <p:extLst>
      <p:ext uri="{BB962C8B-B14F-4D97-AF65-F5344CB8AC3E}">
        <p14:creationId xmlns:p14="http://schemas.microsoft.com/office/powerpoint/2010/main" val="1275787083"/>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pic>
        <p:nvPicPr>
          <p:cNvPr id="61442" name="Picture 2" descr="0796 ATT BASIN 1 8292 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108606"/>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SuDS QUART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7019925" y="5589588"/>
            <a:ext cx="1944688" cy="708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dirty="0">
                <a:latin typeface="Gill Sans" charset="0"/>
                <a:ea typeface="ＭＳ Ｐゴシック" charset="0"/>
              </a:rPr>
              <a:t>CIRIA SuDS Manual 2016</a:t>
            </a:r>
            <a:endParaRPr lang="en-US" sz="2000" dirty="0">
              <a:latin typeface="Gill Sans" charset="0"/>
              <a:ea typeface="ＭＳ Ｐゴシック" charset="0"/>
            </a:endParaRPr>
          </a:p>
        </p:txBody>
      </p:sp>
    </p:spTree>
    <p:extLst>
      <p:ext uri="{BB962C8B-B14F-4D97-AF65-F5344CB8AC3E}">
        <p14:creationId xmlns:p14="http://schemas.microsoft.com/office/powerpoint/2010/main" val="22082590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0014" y="859709"/>
            <a:ext cx="7886700" cy="4794115"/>
          </a:xfrm>
        </p:spPr>
        <p:txBody>
          <a:bodyPr>
            <a:normAutofit/>
          </a:bodyPr>
          <a:lstStyle/>
          <a:p>
            <a:endParaRPr lang="en-GB" dirty="0" smtClean="0"/>
          </a:p>
          <a:p>
            <a:endParaRPr lang="en-GB" sz="1100" dirty="0"/>
          </a:p>
          <a:p>
            <a:pPr marL="0" indent="0">
              <a:buNone/>
            </a:pPr>
            <a:r>
              <a:rPr lang="en-GB" sz="4100" dirty="0" smtClean="0"/>
              <a:t> Business Support Available</a:t>
            </a:r>
          </a:p>
          <a:p>
            <a:endParaRPr lang="en-GB" sz="1100" dirty="0" smtClean="0"/>
          </a:p>
          <a:p>
            <a:pPr lvl="1">
              <a:buFontTx/>
              <a:buChar char="-"/>
            </a:pPr>
            <a:r>
              <a:rPr lang="en-GB" sz="3100" dirty="0" smtClean="0"/>
              <a:t>1-2-1 business advice/planning</a:t>
            </a:r>
          </a:p>
          <a:p>
            <a:pPr lvl="1">
              <a:buFontTx/>
              <a:buChar char="-"/>
            </a:pPr>
            <a:r>
              <a:rPr lang="en-GB" sz="3100" dirty="0" smtClean="0"/>
              <a:t>1 stop shop </a:t>
            </a:r>
          </a:p>
          <a:p>
            <a:pPr lvl="1">
              <a:buFontTx/>
              <a:buChar char="-"/>
            </a:pPr>
            <a:r>
              <a:rPr lang="en-GB" sz="3100" dirty="0" smtClean="0"/>
              <a:t>Grant and investment funding</a:t>
            </a:r>
          </a:p>
          <a:p>
            <a:pPr lvl="1">
              <a:buFontTx/>
              <a:buChar char="-"/>
            </a:pPr>
            <a:r>
              <a:rPr lang="en-GB" sz="3100" dirty="0" smtClean="0"/>
              <a:t>Commercial property search</a:t>
            </a:r>
          </a:p>
          <a:p>
            <a:pPr lvl="1">
              <a:buFontTx/>
              <a:buChar char="-"/>
            </a:pPr>
            <a:r>
              <a:rPr lang="en-GB" sz="3100" dirty="0" smtClean="0"/>
              <a:t>Access to business training &amp; masterclasses</a:t>
            </a:r>
          </a:p>
          <a:p>
            <a:pPr lvl="1">
              <a:buFontTx/>
              <a:buChar char="-"/>
            </a:pPr>
            <a:endParaRPr lang="en-GB" sz="1300" dirty="0" smtClean="0"/>
          </a:p>
          <a:p>
            <a:pPr lvl="1">
              <a:buFontTx/>
              <a:buChar char="-"/>
            </a:pPr>
            <a:endParaRPr lang="en-GB" sz="2600" dirty="0" smtClean="0"/>
          </a:p>
          <a:p>
            <a:pPr marL="457200" lvl="1" indent="0">
              <a:buNone/>
            </a:pPr>
            <a:endParaRPr lang="en-GB" sz="2600" dirty="0" smtClean="0"/>
          </a:p>
          <a:p>
            <a:pPr marL="457200" lvl="1" indent="0">
              <a:buNone/>
            </a:pPr>
            <a:endParaRPr lang="en-GB" dirty="0" smtClean="0"/>
          </a:p>
          <a:p>
            <a:endParaRPr lang="en-GB" sz="3200" dirty="0"/>
          </a:p>
          <a:p>
            <a:endParaRPr lang="en-GB" dirty="0"/>
          </a:p>
        </p:txBody>
      </p:sp>
      <p:sp>
        <p:nvSpPr>
          <p:cNvPr id="3" name="Title 2"/>
          <p:cNvSpPr>
            <a:spLocks noGrp="1"/>
          </p:cNvSpPr>
          <p:nvPr>
            <p:ph type="title"/>
          </p:nvPr>
        </p:nvSpPr>
        <p:spPr>
          <a:xfrm>
            <a:off x="628650" y="601884"/>
            <a:ext cx="7886700" cy="145092"/>
          </a:xfrm>
        </p:spPr>
        <p:txBody>
          <a:bodyPr>
            <a:normAutofit fontScale="90000"/>
          </a:bodyPr>
          <a:lstStyle/>
          <a:p>
            <a:endParaRPr lang="en-GB" dirty="0"/>
          </a:p>
        </p:txBody>
      </p:sp>
    </p:spTree>
    <p:extLst>
      <p:ext uri="{BB962C8B-B14F-4D97-AF65-F5344CB8AC3E}">
        <p14:creationId xmlns:p14="http://schemas.microsoft.com/office/powerpoint/2010/main" val="12534551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Uni-Leicester_Panorama_L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2888"/>
            <a:ext cx="9144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1" descr="WATER RUNNING OU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51050" y="4365625"/>
            <a:ext cx="56165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4"/>
          <p:cNvSpPr>
            <a:spLocks noChangeArrowheads="1"/>
          </p:cNvSpPr>
          <p:nvPr/>
        </p:nvSpPr>
        <p:spPr bwMode="auto">
          <a:xfrm>
            <a:off x="6011863" y="4695153"/>
            <a:ext cx="1441450" cy="33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1600" dirty="0">
                <a:latin typeface="Gill Sans" charset="0"/>
              </a:rPr>
              <a:t>19 March 2019</a:t>
            </a:r>
            <a:endParaRPr lang="en-US" altLang="en-US" sz="1600" i="1" dirty="0">
              <a:latin typeface="Gill Sans" charset="0"/>
            </a:endParaRPr>
          </a:p>
        </p:txBody>
      </p:sp>
    </p:spTree>
    <p:extLst>
      <p:ext uri="{BB962C8B-B14F-4D97-AF65-F5344CB8AC3E}">
        <p14:creationId xmlns:p14="http://schemas.microsoft.com/office/powerpoint/2010/main" val="2236329558"/>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45058" name="Rectangle 3"/>
          <p:cNvSpPr>
            <a:spLocks noChangeArrowheads="1"/>
          </p:cNvSpPr>
          <p:nvPr/>
        </p:nvSpPr>
        <p:spPr bwMode="auto">
          <a:xfrm>
            <a:off x="755650" y="908050"/>
            <a:ext cx="7129463" cy="830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4800" dirty="0">
                <a:solidFill>
                  <a:schemeClr val="tx1">
                    <a:lumMod val="65000"/>
                    <a:lumOff val="35000"/>
                  </a:schemeClr>
                </a:solidFill>
                <a:latin typeface="Gill Sans" charset="0"/>
                <a:ea typeface="ＭＳ Ｐゴシック" charset="0"/>
                <a:cs typeface="Gill Sans" charset="0"/>
              </a:rPr>
              <a:t>Celebrate their context</a:t>
            </a:r>
          </a:p>
        </p:txBody>
      </p:sp>
      <p:sp>
        <p:nvSpPr>
          <p:cNvPr id="45059" name="Rectangle 3"/>
          <p:cNvSpPr>
            <a:spLocks noChangeArrowheads="1"/>
          </p:cNvSpPr>
          <p:nvPr/>
        </p:nvSpPr>
        <p:spPr bwMode="auto">
          <a:xfrm>
            <a:off x="755650" y="1989138"/>
            <a:ext cx="5903913" cy="8302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4800" dirty="0">
                <a:solidFill>
                  <a:schemeClr val="tx1">
                    <a:lumMod val="65000"/>
                    <a:lumOff val="35000"/>
                  </a:schemeClr>
                </a:solidFill>
                <a:latin typeface="Gill Sans" charset="0"/>
                <a:ea typeface="ＭＳ Ｐゴシック" charset="0"/>
                <a:cs typeface="Gill Sans" charset="0"/>
              </a:rPr>
              <a:t>Integrate ecology</a:t>
            </a:r>
          </a:p>
        </p:txBody>
      </p:sp>
      <p:sp>
        <p:nvSpPr>
          <p:cNvPr id="45060" name="Rectangle 4"/>
          <p:cNvSpPr>
            <a:spLocks noChangeArrowheads="1"/>
          </p:cNvSpPr>
          <p:nvPr/>
        </p:nvSpPr>
        <p:spPr bwMode="auto">
          <a:xfrm>
            <a:off x="755650" y="2924175"/>
            <a:ext cx="5688013" cy="830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4800" dirty="0">
                <a:solidFill>
                  <a:schemeClr val="tx1">
                    <a:lumMod val="65000"/>
                    <a:lumOff val="35000"/>
                  </a:schemeClr>
                </a:solidFill>
                <a:latin typeface="Gill Sans" charset="0"/>
                <a:ea typeface="ＭＳ Ｐゴシック" charset="0"/>
                <a:cs typeface="Gill Sans" charset="0"/>
              </a:rPr>
              <a:t>Design with water</a:t>
            </a:r>
          </a:p>
        </p:txBody>
      </p:sp>
      <p:sp>
        <p:nvSpPr>
          <p:cNvPr id="67589" name="Rectangle 5"/>
          <p:cNvSpPr>
            <a:spLocks noChangeArrowheads="1"/>
          </p:cNvSpPr>
          <p:nvPr/>
        </p:nvSpPr>
        <p:spPr bwMode="auto">
          <a:xfrm>
            <a:off x="755650" y="3933825"/>
            <a:ext cx="7345363"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Encourage active lifestyles</a:t>
            </a:r>
          </a:p>
        </p:txBody>
      </p:sp>
    </p:spTree>
    <p:extLst>
      <p:ext uri="{BB962C8B-B14F-4D97-AF65-F5344CB8AC3E}">
        <p14:creationId xmlns:p14="http://schemas.microsoft.com/office/powerpoint/2010/main" val="3318788872"/>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Screen Shot 2019-06-03 at 21.29.35.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380875"/>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
        <p:nvSpPr>
          <p:cNvPr id="71682" name="Rectangle 3"/>
          <p:cNvSpPr>
            <a:spLocks noChangeArrowheads="1"/>
          </p:cNvSpPr>
          <p:nvPr/>
        </p:nvSpPr>
        <p:spPr bwMode="auto">
          <a:xfrm>
            <a:off x="755650" y="1989138"/>
            <a:ext cx="3529013" cy="83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Beware of </a:t>
            </a:r>
          </a:p>
        </p:txBody>
      </p:sp>
      <p:sp>
        <p:nvSpPr>
          <p:cNvPr id="71683" name="Rectangle 4"/>
          <p:cNvSpPr>
            <a:spLocks noChangeArrowheads="1"/>
          </p:cNvSpPr>
          <p:nvPr/>
        </p:nvSpPr>
        <p:spPr bwMode="auto">
          <a:xfrm>
            <a:off x="3635375" y="2997200"/>
            <a:ext cx="4321175"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r>
              <a:rPr lang="en-US" altLang="en-US" sz="4800">
                <a:solidFill>
                  <a:schemeClr val="bg1"/>
                </a:solidFill>
                <a:latin typeface="Gill Sans" charset="0"/>
              </a:rPr>
              <a:t>‘</a:t>
            </a:r>
            <a:r>
              <a:rPr lang="en-US" altLang="ja-JP" sz="4800">
                <a:solidFill>
                  <a:schemeClr val="bg1"/>
                </a:solidFill>
                <a:latin typeface="Gill Sans" charset="0"/>
              </a:rPr>
              <a:t>stuffscaping</a:t>
            </a:r>
            <a:r>
              <a:rPr lang="en-US" altLang="en-US" sz="4800">
                <a:solidFill>
                  <a:schemeClr val="bg1"/>
                </a:solidFill>
                <a:latin typeface="Gill Sans" charset="0"/>
              </a:rPr>
              <a:t>’</a:t>
            </a:r>
          </a:p>
        </p:txBody>
      </p:sp>
    </p:spTree>
    <p:extLst>
      <p:ext uri="{BB962C8B-B14F-4D97-AF65-F5344CB8AC3E}">
        <p14:creationId xmlns:p14="http://schemas.microsoft.com/office/powerpoint/2010/main" val="1032334229"/>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NDG p27.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188913"/>
            <a:ext cx="9144000" cy="650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Oval 3"/>
          <p:cNvSpPr>
            <a:spLocks noChangeArrowheads="1"/>
          </p:cNvSpPr>
          <p:nvPr/>
        </p:nvSpPr>
        <p:spPr bwMode="auto">
          <a:xfrm>
            <a:off x="179388" y="5300663"/>
            <a:ext cx="936625" cy="108108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endParaRPr lang="en-US" altLang="en-US">
              <a:solidFill>
                <a:srgbClr val="000000"/>
              </a:solidFill>
            </a:endParaRPr>
          </a:p>
        </p:txBody>
      </p:sp>
    </p:spTree>
    <p:extLst>
      <p:ext uri="{BB962C8B-B14F-4D97-AF65-F5344CB8AC3E}">
        <p14:creationId xmlns:p14="http://schemas.microsoft.com/office/powerpoint/2010/main" val="278638351"/>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P1020378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993669"/>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ALWAYS POPUL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558909"/>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651500" y="6021388"/>
            <a:ext cx="1512888" cy="630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1400" dirty="0">
                <a:latin typeface="Gill Sans" charset="0"/>
                <a:ea typeface="ＭＳ Ｐゴシック" charset="0"/>
                <a:cs typeface="ＭＳ Ｐゴシック" charset="0"/>
              </a:rPr>
              <a:t>David Singleton</a:t>
            </a:r>
          </a:p>
          <a:p>
            <a:pPr algn="r">
              <a:spcBef>
                <a:spcPct val="50000"/>
              </a:spcBef>
              <a:defRPr/>
            </a:pPr>
            <a:r>
              <a:rPr lang="en-US" sz="1400" dirty="0" err="1">
                <a:latin typeface="Gill Sans" charset="0"/>
                <a:ea typeface="ＭＳ Ｐゴシック" charset="0"/>
              </a:rPr>
              <a:t>dsa-ed.co.uk</a:t>
            </a:r>
            <a:endParaRPr lang="en-US" sz="1400" dirty="0">
              <a:latin typeface="Gill Sans" charset="0"/>
              <a:ea typeface="ＭＳ Ｐゴシック" charset="0"/>
            </a:endParaRPr>
          </a:p>
        </p:txBody>
      </p:sp>
      <p:pic>
        <p:nvPicPr>
          <p:cNvPr id="79874" name="Picture 5" descr="DSA Logo RED MAPLE.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1725" y="6021388"/>
            <a:ext cx="15557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descr="NUDGE ls.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350"/>
            <a:ext cx="91440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388805"/>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Support to access skills and employment services</a:t>
            </a:r>
          </a:p>
          <a:p>
            <a:r>
              <a:rPr lang="en-GB" dirty="0" smtClean="0"/>
              <a:t>Subscriptions to local businesses news and events</a:t>
            </a:r>
          </a:p>
          <a:p>
            <a:r>
              <a:rPr lang="en-GB" dirty="0" smtClean="0"/>
              <a:t>Access to local business networks</a:t>
            </a:r>
          </a:p>
          <a:p>
            <a:r>
              <a:rPr lang="en-GB" dirty="0" smtClean="0"/>
              <a:t>Account management and future assistance</a:t>
            </a:r>
            <a:endParaRPr lang="en-GB" dirty="0"/>
          </a:p>
        </p:txBody>
      </p:sp>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579444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975955"/>
            <a:ext cx="7886700" cy="2341400"/>
          </a:xfrm>
        </p:spPr>
        <p:txBody>
          <a:bodyPr>
            <a:normAutofit/>
          </a:bodyPr>
          <a:lstStyle/>
          <a:p>
            <a:endParaRPr lang="en-GB" sz="8000" dirty="0"/>
          </a:p>
        </p:txBody>
      </p:sp>
    </p:spTree>
    <p:extLst>
      <p:ext uri="{BB962C8B-B14F-4D97-AF65-F5344CB8AC3E}">
        <p14:creationId xmlns:p14="http://schemas.microsoft.com/office/powerpoint/2010/main" val="6700957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1671</TotalTime>
  <Words>2086</Words>
  <Application>Microsoft Office PowerPoint</Application>
  <PresentationFormat>On-screen Show (4:3)</PresentationFormat>
  <Paragraphs>422</Paragraphs>
  <Slides>77</Slides>
  <Notes>45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77</vt:i4>
      </vt:variant>
    </vt:vector>
  </HeadingPairs>
  <TitlesOfParts>
    <vt:vector size="94" baseType="lpstr">
      <vt:lpstr>MS PGothic</vt:lpstr>
      <vt:lpstr>MS PGothic</vt:lpstr>
      <vt:lpstr>&amp;quot</vt:lpstr>
      <vt:lpstr>Aharoni</vt:lpstr>
      <vt:lpstr>Arial</vt:lpstr>
      <vt:lpstr>Arial Black</vt:lpstr>
      <vt:lpstr>Calibri</vt:lpstr>
      <vt:lpstr>Courier New</vt:lpstr>
      <vt:lpstr>DIN</vt:lpstr>
      <vt:lpstr>ff-din-web-pro</vt:lpstr>
      <vt:lpstr>Gill Sans</vt:lpstr>
      <vt:lpstr>inherit</vt:lpstr>
      <vt:lpstr>Museo Sans 900</vt:lpstr>
      <vt:lpstr>Times</vt:lpstr>
      <vt:lpstr>Verdana</vt:lpstr>
      <vt:lpstr>Office Theme</vt:lpstr>
      <vt:lpstr>Custom Design</vt:lpstr>
      <vt:lpstr>Planning and Regeneration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 City – An Essential Enabler for Enhanced  Urban Living  Andy Dean Programme Manager, Smart Campus andy.dean@ntu.ac.uk 07920 563820 </vt:lpstr>
      <vt:lpstr> Content</vt:lpstr>
      <vt:lpstr> What is a SMART CITY?</vt:lpstr>
      <vt:lpstr> Benefits of a Smart City – Reason to Bother!</vt:lpstr>
      <vt:lpstr> Smart City - Hype vs Reality</vt:lpstr>
      <vt:lpstr> The Importance of Digital Connectivity</vt:lpstr>
      <vt:lpstr> The Importance of Digital Connectivity</vt:lpstr>
      <vt:lpstr> SMART CITY, Some Typical Features</vt:lpstr>
      <vt:lpstr> Wayfinding</vt:lpstr>
      <vt:lpstr> Smart City Features - Wayfinding</vt:lpstr>
      <vt:lpstr> Smart City Features - Wayfinding</vt:lpstr>
      <vt:lpstr> Smart City Features – Smart Parking</vt:lpstr>
      <vt:lpstr> Smart City Features - Location Based Services</vt:lpstr>
      <vt:lpstr> Smart City Features - Location Based Services</vt:lpstr>
      <vt:lpstr> Smart City Features – Energy Storage</vt:lpstr>
      <vt:lpstr> Smart City Features – Urban Farming</vt:lpstr>
      <vt:lpstr> Smart City Example - Glasgow</vt:lpstr>
      <vt:lpstr> Smart City Example - Glasgow</vt:lpstr>
      <vt:lpstr> Smart City - Vision of a Utopian Solution</vt:lpstr>
      <vt:lpstr>Smart City – An Essential Enabler for Enhanced  Urban Living  Andy Dean Programme Manager, Smart Campus andy.dean@ntu.ac.uk 07920 563820 </vt:lpstr>
      <vt:lpstr>Highway and Transport smart investment </vt:lpstr>
      <vt:lpstr>Highway and Transport smart investment </vt:lpstr>
      <vt:lpstr>Highway and Transport smart investment </vt:lpstr>
      <vt:lpstr>Highway and Transport smart investment </vt:lpstr>
      <vt:lpstr>Highway and Transport smart investment </vt:lpstr>
      <vt:lpstr>Highway and Transport smart investment </vt:lpstr>
      <vt:lpstr>Highway and Transport smart investment </vt:lpstr>
      <vt:lpstr>Highway and Transport smart investment </vt:lpstr>
      <vt:lpstr>Highway and Transport smart investment </vt:lpstr>
      <vt:lpstr>PowerPoint Presentation</vt:lpstr>
      <vt:lpstr>PowerPoint Presentation</vt:lpstr>
      <vt:lpstr>PowerPoint Presentation</vt:lpstr>
      <vt:lpstr>LEGISLATIONS and FURTHER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Mansfield District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and Regeneration update</dc:title>
  <dc:creator>Bek Daft</dc:creator>
  <cp:lastModifiedBy>Christopher Jarvis</cp:lastModifiedBy>
  <cp:revision>167</cp:revision>
  <cp:lastPrinted>2019-06-04T12:11:26Z</cp:lastPrinted>
  <dcterms:created xsi:type="dcterms:W3CDTF">2019-04-05T09:55:14Z</dcterms:created>
  <dcterms:modified xsi:type="dcterms:W3CDTF">2021-06-14T11:23:38Z</dcterms:modified>
</cp:coreProperties>
</file>