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2" r:id="rId2"/>
    <p:sldId id="354" r:id="rId3"/>
    <p:sldId id="351" r:id="rId4"/>
    <p:sldId id="343" r:id="rId5"/>
    <p:sldId id="350" r:id="rId6"/>
    <p:sldId id="344" r:id="rId7"/>
    <p:sldId id="355" r:id="rId8"/>
    <p:sldId id="356" r:id="rId9"/>
    <p:sldId id="345" r:id="rId10"/>
    <p:sldId id="346" r:id="rId11"/>
    <p:sldId id="347" r:id="rId12"/>
    <p:sldId id="357" r:id="rId13"/>
    <p:sldId id="348" r:id="rId14"/>
    <p:sldId id="360" r:id="rId15"/>
    <p:sldId id="358" r:id="rId16"/>
    <p:sldId id="352" r:id="rId17"/>
    <p:sldId id="353" r:id="rId18"/>
    <p:sldId id="359" r:id="rId19"/>
    <p:sldId id="349" r:id="rId20"/>
    <p:sldId id="335" r:id="rId21"/>
  </p:sldIdLst>
  <p:sldSz cx="9144000" cy="5143500" type="screen16x9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F39200"/>
    <a:srgbClr val="95C11F"/>
    <a:srgbClr val="95C11E"/>
    <a:srgbClr val="F9B000"/>
    <a:srgbClr val="E7027E"/>
    <a:srgbClr val="B90D80"/>
    <a:srgbClr val="702283"/>
    <a:srgbClr val="482683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82" autoAdjust="0"/>
    <p:restoredTop sz="79262" autoAdjust="0"/>
  </p:normalViewPr>
  <p:slideViewPr>
    <p:cSldViewPr snapToGrid="0" snapToObjects="1">
      <p:cViewPr>
        <p:scale>
          <a:sx n="90" d="100"/>
          <a:sy n="90" d="100"/>
        </p:scale>
        <p:origin x="-130" y="-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B6CEC-4A76-410D-AF63-DC24B8908199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C1066-87B0-429D-B528-C9B8DD3A4E9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l"/>
          <p:cNvSpPr txBox="1"/>
          <p:nvPr/>
        </p:nvSpPr>
        <p:spPr>
          <a:xfrm>
            <a:off x="0" y="9606280"/>
            <a:ext cx="680561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1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B9425-3F76-4106-BA08-068126A0E8C4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E139B-A3BA-472B-A582-B7A3ED03FC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l"/>
          <p:cNvSpPr txBox="1"/>
          <p:nvPr/>
        </p:nvSpPr>
        <p:spPr>
          <a:xfrm>
            <a:off x="0" y="9606280"/>
            <a:ext cx="680561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8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09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9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Relevance</a:t>
            </a:r>
          </a:p>
          <a:p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RAG rating for overall applicability.</a:t>
            </a:r>
            <a:r>
              <a:rPr lang="en-GB" dirty="0" smtClean="0"/>
              <a:t> </a:t>
            </a:r>
          </a:p>
          <a:p>
            <a:endParaRPr lang="en-GB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of Smart</a:t>
            </a:r>
          </a:p>
          <a:p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applicability of smart that could impact on delivering the site objectives.</a:t>
            </a:r>
            <a:r>
              <a:rPr lang="en-GB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endParaRPr lang="en-GB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Interventions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 smart interventions</a:t>
            </a:r>
            <a:r>
              <a:rPr lang="en-GB" dirty="0" smtClean="0"/>
              <a:t> </a:t>
            </a:r>
          </a:p>
          <a:p>
            <a:endParaRPr lang="en-GB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Char char="●"/>
              <a:tabLst/>
              <a:defRPr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Timescale</a:t>
            </a:r>
            <a:endParaRPr lang="en-GB" dirty="0" smtClean="0"/>
          </a:p>
          <a:p>
            <a:pPr>
              <a:buNone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will the activity need to happen?</a:t>
            </a:r>
            <a:r>
              <a:rPr lang="en-GB" dirty="0" smtClean="0"/>
              <a:t> </a:t>
            </a:r>
          </a:p>
          <a:p>
            <a:endParaRPr lang="en-GB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Enabling Actions</a:t>
            </a:r>
          </a:p>
          <a:p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will the intervention be applied to the place, including what the intervention means for the master plan?</a:t>
            </a:r>
            <a:r>
              <a:rPr lang="en-GB" dirty="0" smtClean="0"/>
              <a:t> </a:t>
            </a:r>
          </a:p>
          <a:p>
            <a:endParaRPr lang="en-GB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</a:t>
            </a:r>
            <a:r>
              <a:rPr lang="en-GB" dirty="0" smtClean="0"/>
              <a:t> </a:t>
            </a:r>
            <a:endParaRPr lang="en-GB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will drive forward the intervention?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914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36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57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Potential project objectives – </a:t>
            </a:r>
          </a:p>
          <a:p>
            <a:endParaRPr lang="en-GB" dirty="0" smtClean="0"/>
          </a:p>
          <a:p>
            <a:pPr lvl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Assess, design, plan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technology for the built environment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(Smart Place) interventions for the site.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pPr lvl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Place Masterplan / Smart Plan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has buy-in from relevant stakeholders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pPr lvl="1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value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site proposals - through enhancing site competitiveness, saleability and resilience to future change - in line with developer commercial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Council and Government resilience and sustainability policy objectives.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pPr lvl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 defined and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manageable number of smart place intervention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 that will be delivered at the site within the next 5 years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proof / make the site adaptable and ready for -  and prepare the site for the introduction of emerging and anticipated smart place interventions that may come forward in the medium to longer term.</a:t>
            </a:r>
            <a:r>
              <a:rPr lang="en-GB" dirty="0" smtClean="0"/>
              <a:t> </a:t>
            </a:r>
          </a:p>
          <a:p>
            <a:pPr lvl="1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 for an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invitation to technology providers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bring Smart Place technology solutions to the site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 relationships and contacts with technology providers able to delivery smart place interventions for the site.</a:t>
            </a:r>
            <a:r>
              <a:rPr lang="en-GB" dirty="0" smtClean="0"/>
              <a:t> </a:t>
            </a:r>
          </a:p>
          <a:p>
            <a:pPr lvl="1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and confirm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delivery (business) models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mechanisms / routes relating to the relevant Smart Place technology interventionist at the site.</a:t>
            </a:r>
            <a:r>
              <a:rPr lang="en-GB" dirty="0" smtClean="0"/>
              <a:t> </a:t>
            </a:r>
          </a:p>
          <a:p>
            <a:pPr lvl="1"/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and scope potential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 Lab projects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ongoing academic sector involvement.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7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What is Smart Place - </a:t>
            </a:r>
          </a:p>
          <a:p>
            <a:r>
              <a:rPr lang="en-GB" dirty="0" smtClean="0"/>
              <a:t>Smart</a:t>
            </a:r>
            <a:r>
              <a:rPr lang="en-GB" baseline="0" dirty="0" smtClean="0"/>
              <a:t> city concepts at the site spatial scale</a:t>
            </a:r>
            <a:endParaRPr lang="en-GB" dirty="0" smtClean="0"/>
          </a:p>
          <a:p>
            <a:r>
              <a:rPr lang="en-GB" dirty="0" smtClean="0"/>
              <a:t>IBI six pillars</a:t>
            </a:r>
            <a:r>
              <a:rPr lang="en-GB" baseline="0" dirty="0" smtClean="0"/>
              <a:t> / </a:t>
            </a:r>
            <a:r>
              <a:rPr lang="en-GB" baseline="0" dirty="0" err="1" smtClean="0"/>
              <a:t>Arcadis</a:t>
            </a:r>
            <a:r>
              <a:rPr lang="en-GB" baseline="0" dirty="0" smtClean="0"/>
              <a:t> pillars</a:t>
            </a:r>
          </a:p>
          <a:p>
            <a:r>
              <a:rPr lang="en-GB" baseline="0" dirty="0" smtClean="0"/>
              <a:t>Multi-faceted concept </a:t>
            </a:r>
          </a:p>
          <a:p>
            <a:r>
              <a:rPr lang="en-GB" b="1" baseline="0" dirty="0" smtClean="0"/>
              <a:t>Two layers </a:t>
            </a:r>
            <a:r>
              <a:rPr lang="en-GB" baseline="0" dirty="0" smtClean="0"/>
              <a:t>at a site – the digital layer (user interface / apps &amp; digital twin) / new physical infrastructure – Handforth matrix of opportunities</a:t>
            </a:r>
            <a:endParaRPr lang="en-GB" dirty="0" smtClean="0"/>
          </a:p>
          <a:p>
            <a:r>
              <a:rPr lang="en-GB" b="1" dirty="0" smtClean="0"/>
              <a:t>Spatial</a:t>
            </a:r>
            <a:r>
              <a:rPr lang="en-GB" baseline="0" dirty="0" smtClean="0"/>
              <a:t> scale of implementation</a:t>
            </a:r>
          </a:p>
          <a:p>
            <a:r>
              <a:rPr lang="en-GB" b="1" baseline="0" dirty="0" smtClean="0"/>
              <a:t>Temporal timescale</a:t>
            </a:r>
            <a:r>
              <a:rPr lang="en-GB" baseline="0" dirty="0" smtClean="0"/>
              <a:t> of implementation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Why Smart Place - </a:t>
            </a:r>
          </a:p>
          <a:p>
            <a:r>
              <a:rPr lang="en-GB" dirty="0" smtClean="0"/>
              <a:t>Site competitiveness / resilience / saleability</a:t>
            </a:r>
          </a:p>
          <a:p>
            <a:r>
              <a:rPr lang="en-GB" dirty="0" smtClean="0"/>
              <a:t>Link</a:t>
            </a:r>
            <a:r>
              <a:rPr lang="en-GB" baseline="0" dirty="0" smtClean="0"/>
              <a:t> to / comply with NPPF sustainability and resilience policy …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Who is involved - </a:t>
            </a:r>
          </a:p>
          <a:p>
            <a:r>
              <a:rPr lang="en-GB" dirty="0" smtClean="0"/>
              <a:t>Site</a:t>
            </a:r>
            <a:r>
              <a:rPr lang="en-GB" baseline="0" dirty="0" smtClean="0"/>
              <a:t> stakeholders / the Councils / Smart city experts / Tech providers / the University sector … Homes England as facilitator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When should we respond – </a:t>
            </a:r>
          </a:p>
          <a:p>
            <a:r>
              <a:rPr lang="en-GB" dirty="0" smtClean="0"/>
              <a:t>An opportunity</a:t>
            </a:r>
            <a:r>
              <a:rPr lang="en-GB" baseline="0" dirty="0" smtClean="0"/>
              <a:t> now to respond to the emerging agenda – to create best practice – to create the innovation curve.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Where is it relevant – </a:t>
            </a:r>
          </a:p>
          <a:p>
            <a:r>
              <a:rPr lang="en-GB" dirty="0" smtClean="0"/>
              <a:t>All sites – All homes</a:t>
            </a:r>
            <a:r>
              <a:rPr lang="en-GB" baseline="0" dirty="0" smtClean="0"/>
              <a:t> – emphasis on large sites?</a:t>
            </a:r>
          </a:p>
          <a:p>
            <a:r>
              <a:rPr lang="en-GB" baseline="0" dirty="0" smtClean="0"/>
              <a:t>Varying spatial scales of implementation – the home / the street / the district centre / the public realm / greenspace / the whole site / beyond the site.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How to progress – </a:t>
            </a:r>
          </a:p>
          <a:p>
            <a:r>
              <a:rPr lang="en-GB" dirty="0" smtClean="0"/>
              <a:t>No defined</a:t>
            </a:r>
            <a:r>
              <a:rPr lang="en-GB" baseline="0" dirty="0" smtClean="0"/>
              <a:t> / mandatory process –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; in the planning system other than resilience / sustainability</a:t>
            </a:r>
          </a:p>
          <a:p>
            <a:r>
              <a:rPr lang="en-GB" baseline="0" dirty="0" smtClean="0"/>
              <a:t>Market and demand led through the competition / sales argument – responding to end user demand</a:t>
            </a:r>
          </a:p>
          <a:p>
            <a:r>
              <a:rPr lang="en-GB" baseline="0" dirty="0" smtClean="0"/>
              <a:t>Stakeholder buy in and engagement – focus groups to test demand</a:t>
            </a:r>
          </a:p>
          <a:p>
            <a:r>
              <a:rPr lang="en-GB" baseline="0" dirty="0" smtClean="0"/>
              <a:t>Academic </a:t>
            </a:r>
            <a:r>
              <a:rPr lang="en-GB" baseline="0" dirty="0" err="1" smtClean="0"/>
              <a:t>Uni</a:t>
            </a:r>
            <a:r>
              <a:rPr lang="en-GB" baseline="0" dirty="0" smtClean="0"/>
              <a:t> sector involvement – Living Lab concepts</a:t>
            </a:r>
          </a:p>
          <a:p>
            <a:r>
              <a:rPr lang="en-GB" baseline="0" dirty="0" smtClean="0"/>
              <a:t>Emerging planning process and delivery through Homes England facilitated projects.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0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7A7DE-9F0F-4A18-9CF7-E464812F88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0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design approach will be multi-disciplinary / multi-perspective - involving the key built environment disciplines in design and engineering and planning; but also involving disciplines from the technology sectors.</a:t>
            </a:r>
            <a:r>
              <a:rPr lang="en-GB" dirty="0" smtClean="0"/>
              <a:t> 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will aim to identify deliverable projects for the site; and tee up delivery conversations - practical project delivery will be a next phase / stage in the process beyond this project.</a:t>
            </a:r>
            <a:r>
              <a:rPr lang="en-GB" dirty="0" smtClean="0"/>
              <a:t> 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technology landscape is evolving and changing - solutions identified now will have a limited shelf life - there is acceptance that technology solutions over the life of the development will evolve over time; thus requiring a future ready / resilient / adaptation facilitation approach to the design of the site and associated facilitating infrastructure and solutions.</a:t>
            </a:r>
            <a:r>
              <a:rPr lang="en-GB" dirty="0" smtClean="0"/>
              <a:t> 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focus for solutions and technology interventions will be within the bounds of the site, within the next 5 years - however linkages and synergies with solutions outside the site and beyond 5 years will recognised and identified - as potential interventions beyond this project.</a:t>
            </a:r>
            <a:r>
              <a:rPr lang="en-GB" dirty="0" smtClean="0"/>
              <a:t> 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technology projects will embrace all components of the urban fabric in the road corridor within a defined and agreed boundary - inclusive of greenspace / public realm / the street / individual properties.</a:t>
            </a:r>
            <a:r>
              <a:rPr lang="en-GB" dirty="0" smtClean="0"/>
              <a:t> 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and expertise relating to the delivery of Smart Place interventions is evolving, fragmented and will need to be brought and applied to the project situation.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8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GB" sz="1100" b="1" dirty="0" smtClean="0"/>
              <a:t>Statutory</a:t>
            </a:r>
            <a:r>
              <a:rPr lang="en-GB" sz="1100" dirty="0" smtClean="0"/>
              <a:t> Enablers (e.g. EA, HE, UU, Cheshire CC, </a:t>
            </a:r>
            <a:r>
              <a:rPr lang="en-GB" sz="1100" dirty="0" err="1" smtClean="0"/>
              <a:t>TfN</a:t>
            </a:r>
            <a:r>
              <a:rPr lang="en-GB" sz="1100" dirty="0" smtClean="0"/>
              <a:t>, </a:t>
            </a:r>
            <a:r>
              <a:rPr lang="en-GB" sz="1100" dirty="0" err="1" smtClean="0"/>
              <a:t>etc</a:t>
            </a:r>
            <a:r>
              <a:rPr lang="en-GB" sz="1100" dirty="0" smtClean="0"/>
              <a:t>)</a:t>
            </a:r>
          </a:p>
          <a:p>
            <a:pPr marL="285750" indent="-285750"/>
            <a:r>
              <a:rPr lang="en-GB" sz="1100" b="1" dirty="0" smtClean="0"/>
              <a:t>Administrative</a:t>
            </a:r>
            <a:r>
              <a:rPr lang="en-GB" sz="1100" dirty="0" smtClean="0"/>
              <a:t> Enablers (</a:t>
            </a:r>
            <a:r>
              <a:rPr lang="en-GB" sz="1100" dirty="0" err="1" smtClean="0"/>
              <a:t>e.g</a:t>
            </a:r>
            <a:r>
              <a:rPr lang="en-GB" sz="1100" dirty="0" smtClean="0"/>
              <a:t>, LA, MHCLG, </a:t>
            </a:r>
            <a:r>
              <a:rPr lang="en-GB" sz="1100" dirty="0" err="1" smtClean="0"/>
              <a:t>DfT</a:t>
            </a:r>
            <a:r>
              <a:rPr lang="en-GB" sz="1100" dirty="0" smtClean="0"/>
              <a:t> </a:t>
            </a:r>
            <a:r>
              <a:rPr lang="en-GB" sz="1100" dirty="0" err="1" smtClean="0"/>
              <a:t>etc</a:t>
            </a:r>
            <a:r>
              <a:rPr lang="en-GB" sz="1100" dirty="0" smtClean="0"/>
              <a:t>)</a:t>
            </a:r>
          </a:p>
          <a:p>
            <a:pPr marL="285750" indent="-285750"/>
            <a:r>
              <a:rPr lang="en-GB" sz="1100" b="1" dirty="0" smtClean="0"/>
              <a:t>Education</a:t>
            </a:r>
            <a:r>
              <a:rPr lang="en-GB" sz="1100" dirty="0" smtClean="0"/>
              <a:t> establishments ( Salford / Manchester / Chester University)</a:t>
            </a:r>
          </a:p>
          <a:p>
            <a:pPr marL="285750" indent="-285750"/>
            <a:r>
              <a:rPr lang="en-GB" sz="1100" b="1" dirty="0" smtClean="0"/>
              <a:t>Technical</a:t>
            </a:r>
            <a:r>
              <a:rPr lang="en-GB" sz="1100" dirty="0" smtClean="0"/>
              <a:t> Enablers (e.g. infrastructure providers, prop tech innovators </a:t>
            </a:r>
            <a:r>
              <a:rPr lang="en-GB" sz="1100" dirty="0" err="1" smtClean="0"/>
              <a:t>etc</a:t>
            </a:r>
            <a:r>
              <a:rPr lang="en-GB" sz="1100" dirty="0" smtClean="0"/>
              <a:t>)</a:t>
            </a:r>
          </a:p>
          <a:p>
            <a:pPr marL="285750" indent="-285750"/>
            <a:r>
              <a:rPr lang="en-GB" sz="1100" b="1" dirty="0" smtClean="0"/>
              <a:t>Commercial</a:t>
            </a:r>
            <a:r>
              <a:rPr lang="en-GB" sz="1100" dirty="0" smtClean="0"/>
              <a:t> Enablers (e.g. house builders, developers, investors, landowners </a:t>
            </a:r>
            <a:r>
              <a:rPr lang="en-GB" sz="1100" dirty="0" err="1" smtClean="0"/>
              <a:t>etc</a:t>
            </a:r>
            <a:r>
              <a:rPr lang="en-GB" sz="1100" dirty="0" smtClean="0"/>
              <a:t>)</a:t>
            </a:r>
          </a:p>
          <a:p>
            <a:pPr marL="285750" indent="-285750"/>
            <a:r>
              <a:rPr lang="en-GB" sz="1100" b="1" dirty="0" smtClean="0"/>
              <a:t>Community</a:t>
            </a:r>
            <a:r>
              <a:rPr lang="en-GB" sz="1100" dirty="0" smtClean="0"/>
              <a:t> Enablers (e.g. community groups, students, education </a:t>
            </a:r>
            <a:r>
              <a:rPr lang="en-GB" sz="1100" dirty="0" err="1" smtClean="0"/>
              <a:t>etc</a:t>
            </a:r>
            <a:r>
              <a:rPr lang="en-GB" sz="1100" dirty="0" smtClean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47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 a wide range of stakeholders with relevant technical expertise, opinion and perspectives that can add value to the outcomes. 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potentially involving input from appropriately experience consultants and the University sector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the Smart Place plan has buy-in from the relevant stakeholders. 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and agreed objectives and intended outcomes.</a:t>
            </a:r>
            <a:endParaRPr lang="en-GB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GB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on existing design thinking where relevant – Responsive approach vs Affect the design from the outset – the DNA approach.</a:t>
            </a:r>
            <a:endParaRPr lang="en-GB" dirty="0" smtClean="0"/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the various dimensions of Smart Place technology introduction - in terms of spatial scale; and temporal duration / timeframe.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 and plan for smart technologies to have a finite shelf life - building in appropriate future proofing and resilience to the strategy of technology intervention.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Recognise and respond to new and emerging technology intervention business models - in understanding how interventions may be introduced to the site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 concerted resources to the Smart Place Masterplan project - within the Council.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Appropriate consultancy fee and capital resources to fund the design and ultimately the deliver of the Smart Place Masterplan.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 and apply a project management approach to the delivery of the Smart Place project.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a "living lab" approach to the application and monitoring / learning from the introduction of the technologies at the site; in conjunction with the University sector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Co-production and delivery of the Smart Place Masterplan project and process between the Councils / key stakeholders / Homes England.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communication and assimilation of the Smart Place Masterplan design process. With the design team, with stakeholders, with the affected communities / potential end users.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Recognition of synergy between interventions within the site and those that may arise outside the site..</a:t>
            </a:r>
            <a:r>
              <a:rPr lang="en-GB" dirty="0" smtClean="0"/>
              <a:t> </a:t>
            </a:r>
          </a:p>
          <a:p>
            <a:pPr marL="171450" indent="-171450">
              <a:buFontTx/>
              <a:buChar char="-"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on the experience from other Smart Place Masterplan projects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3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Other Smart</a:t>
            </a:r>
            <a:r>
              <a:rPr lang="en-GB" baseline="0" dirty="0" smtClean="0"/>
              <a:t> Place Masterplan Projects in the Pipeline – </a:t>
            </a:r>
          </a:p>
          <a:p>
            <a:endParaRPr lang="en-GB" baseline="0" dirty="0" smtClean="0"/>
          </a:p>
          <a:p>
            <a:r>
              <a:rPr lang="en-GB" baseline="0" dirty="0" smtClean="0"/>
              <a:t>Stockport West Smart Masterplan</a:t>
            </a:r>
          </a:p>
          <a:p>
            <a:r>
              <a:rPr lang="en-GB" baseline="0" dirty="0" smtClean="0"/>
              <a:t>Lincoln Western Growth</a:t>
            </a:r>
          </a:p>
          <a:p>
            <a:r>
              <a:rPr lang="en-GB" baseline="0" dirty="0" err="1" smtClean="0"/>
              <a:t>Longcross</a:t>
            </a:r>
            <a:r>
              <a:rPr lang="en-GB" baseline="0" dirty="0" smtClean="0"/>
              <a:t> GV</a:t>
            </a:r>
          </a:p>
          <a:p>
            <a:r>
              <a:rPr lang="en-GB" baseline="0" dirty="0" err="1" smtClean="0"/>
              <a:t>Dunton</a:t>
            </a:r>
            <a:r>
              <a:rPr lang="en-GB" baseline="0" dirty="0" smtClean="0"/>
              <a:t> Hills GV</a:t>
            </a:r>
          </a:p>
          <a:p>
            <a:r>
              <a:rPr lang="en-GB" baseline="0" dirty="0" smtClean="0"/>
              <a:t>Burgess Hill</a:t>
            </a:r>
          </a:p>
          <a:p>
            <a:endParaRPr lang="en-GB" baseline="0" dirty="0" smtClean="0"/>
          </a:p>
          <a:p>
            <a:r>
              <a:rPr lang="en-GB" baseline="0" dirty="0" smtClean="0"/>
              <a:t>Less traction / interest</a:t>
            </a:r>
          </a:p>
          <a:p>
            <a:r>
              <a:rPr lang="en-GB" baseline="0" dirty="0" smtClean="0"/>
              <a:t>Whittingham Hospital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9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 resources – </a:t>
            </a:r>
          </a:p>
          <a:p>
            <a:endParaRPr lang="en-GB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time in facilitating and project managing the Smart Place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Homes England time in facilitating the Smart Place project - Jon Sandford.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and assign multi-disciplinary design team input and fee - May be circa £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Xk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taking the Handforth case as a benchmark. 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Multi-disciplinary design, technology and engineering skills -  working in a holistic way - potentially utilising consultancy input.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Developer / landowner input.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provider input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 stakeholder input - political members / community / cross-Departmental input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Academic sector / University input.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err="1" smtClean="0"/>
              <a:t>Workstreams</a:t>
            </a:r>
            <a:r>
              <a:rPr lang="en-GB" b="1" dirty="0" smtClean="0"/>
              <a:t>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Identify, invite, manage, engage with key stakeholders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 and develop conversations with potential technology providers / agents for delivery.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 and develop conversations and involvement with the Academic sector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Smart Place Masterplan brief writing; identifying key outcomes and outputs - Handforth case as a precedent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Secure buy-in of key stakeholders to the process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Consultancy input procurement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Collation of relevant background data and contextual information.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Assimilation and review of the existing masterplan context - Identify the relevant policy and vision themes for the site to align to Smart Place interventions - so creating the grounding for the Smart Place Masterplan formulation.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Review, scope and consider potential technology interventions to feed into the workshop process; and understand / review potentially new business models that may underpin the interventions.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and delivery of the Smart Place workshop programme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Scanning and aligning the project and site towards funding for technology delivery -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with Innovate UK.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and consider physical change and implications for the layout of the site - feeding back into the masterplan design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and assimilation of Smart Place workshop design process outcomes - into Smart Place design process reports.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Scoping and framing "living lab" projects arising from the Smart Place Masterplan outcomes.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Scoping and framing and open invitation process - relating to the preferred / immediate technology interventions identified.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and continual learning from the project.</a:t>
            </a:r>
            <a:r>
              <a:rPr lang="en-GB" dirty="0" smtClean="0"/>
              <a:t>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Place commission project management.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Communications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Steering Group Meetings - With / between key stakeholders, as above - at least on a monthly basis.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project management updates - emails and telecoms - with / between core Council team.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progress updates from the consultant team to the Council client.</a:t>
            </a:r>
            <a:r>
              <a:rPr lang="en-GB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Process</a:t>
            </a:r>
            <a:r>
              <a:rPr lang="en-GB" b="1" baseline="0" dirty="0" smtClean="0"/>
              <a:t> so far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Flow</a:t>
            </a:r>
            <a:r>
              <a:rPr lang="en-GB" b="1" baseline="0" dirty="0" smtClean="0"/>
              <a:t> </a:t>
            </a:r>
            <a:r>
              <a:rPr lang="en-GB" b="0" baseline="0" dirty="0" smtClean="0"/>
              <a:t>diagram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Appraisal / review matrix spreadsheet</a:t>
            </a:r>
          </a:p>
          <a:p>
            <a:pPr marL="342900" indent="-342900"/>
            <a:r>
              <a:rPr lang="en-GB" sz="1200" b="1" dirty="0" smtClean="0"/>
              <a:t>Baseline</a:t>
            </a:r>
            <a:r>
              <a:rPr lang="en-GB" sz="1200" dirty="0" smtClean="0"/>
              <a:t> preparation</a:t>
            </a:r>
          </a:p>
          <a:p>
            <a:pPr marL="342900" indent="-342900"/>
            <a:r>
              <a:rPr lang="en-GB" sz="1200" b="1" dirty="0" smtClean="0"/>
              <a:t>Foresight</a:t>
            </a:r>
            <a:r>
              <a:rPr lang="en-GB" sz="1200" dirty="0" smtClean="0"/>
              <a:t> activity …</a:t>
            </a:r>
          </a:p>
          <a:p>
            <a:pPr marL="342900" indent="-342900"/>
            <a:r>
              <a:rPr lang="en-GB" sz="2000" b="1" dirty="0" smtClean="0"/>
              <a:t>Spreadsheet</a:t>
            </a:r>
            <a:r>
              <a:rPr lang="en-GB" sz="2000" dirty="0" smtClean="0"/>
              <a:t> framework </a:t>
            </a:r>
          </a:p>
          <a:p>
            <a:pPr marL="342900" indent="-342900"/>
            <a:r>
              <a:rPr lang="en-GB" sz="2000" dirty="0" smtClean="0"/>
              <a:t>-  Matrix dimensions - Site objectives vs smart</a:t>
            </a:r>
            <a:r>
              <a:rPr lang="en-GB" sz="2000" baseline="0" dirty="0" smtClean="0"/>
              <a:t> </a:t>
            </a:r>
            <a:r>
              <a:rPr lang="en-GB" sz="2000" dirty="0" smtClean="0"/>
              <a:t>factors - </a:t>
            </a:r>
          </a:p>
          <a:p>
            <a:pPr marL="342900" lvl="1" indent="-342900"/>
            <a:r>
              <a:rPr lang="en-GB" sz="1400" dirty="0" smtClean="0"/>
              <a:t>Relevance</a:t>
            </a:r>
          </a:p>
          <a:p>
            <a:pPr marL="342900" lvl="1" indent="-342900"/>
            <a:r>
              <a:rPr lang="en-GB" sz="1400" dirty="0" smtClean="0"/>
              <a:t>Application of smart</a:t>
            </a:r>
          </a:p>
          <a:p>
            <a:pPr marL="342900" lvl="1" indent="-342900"/>
            <a:r>
              <a:rPr lang="en-GB" sz="1400" dirty="0" smtClean="0"/>
              <a:t>Specific smart interventions</a:t>
            </a:r>
          </a:p>
          <a:p>
            <a:pPr marL="342900" lvl="1" indent="-342900"/>
            <a:r>
              <a:rPr lang="en-GB" sz="1400" dirty="0" smtClean="0"/>
              <a:t>Timescale</a:t>
            </a:r>
          </a:p>
          <a:p>
            <a:pPr marL="342900" lvl="1" indent="-342900"/>
            <a:r>
              <a:rPr lang="en-GB" sz="1400" dirty="0" smtClean="0"/>
              <a:t>Enabling actions</a:t>
            </a:r>
          </a:p>
          <a:p>
            <a:pPr marL="342900" lvl="1" indent="-342900"/>
            <a:r>
              <a:rPr lang="en-GB" sz="1400" dirty="0" smtClean="0"/>
              <a:t>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Process future developments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Alignment  with / shadow Smart Place BfL12 process – requiring developer Smart Place audit / review for the site as part of the planning application / consenting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Template Smart Place Plan – aligned with Travel Plan type requirements – having teeth ?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This aligning with a proposed developer Smart Place Package now – and allowing for future evolution in the future.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Framing typical S106 and Planning Conditions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Template Smart Place Handbook formulation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Open invitation process to develop tech delivery partner interest / relationships / new business models for delivery.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Development of community of best practice of Smart Place Planning – GVT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Digital twin concept development – interfacing with sales process / MMC process / user operations / site operation data and value capture.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E139B-A3BA-472B-A582-B7A3ED03FC45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118CDC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orbel"/>
                <a:cs typeface="Corbel"/>
              </a:rPr>
              <a:t>Making homes happen</a:t>
            </a:r>
            <a:endParaRPr lang="en-US" sz="1400" dirty="0">
              <a:latin typeface="Corbel"/>
              <a:cs typeface="Corbel"/>
            </a:endParaRPr>
          </a:p>
        </p:txBody>
      </p:sp>
      <p:pic>
        <p:nvPicPr>
          <p:cNvPr id="8" name="Picture 7" descr="blu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5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2" spcCol="28800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1329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49434"/>
          </a:xfrm>
        </p:spPr>
        <p:txBody>
          <a:bodyPr lIns="0" tIns="0" rIns="0" bIns="0" numCol="3" spcCol="288000">
            <a:normAutofit/>
          </a:bodyPr>
          <a:lstStyle>
            <a:lvl1pPr>
              <a:spcBef>
                <a:spcPts val="480"/>
              </a:spcBef>
              <a:defRPr sz="1600">
                <a:latin typeface="Corbel"/>
                <a:cs typeface="Corbel"/>
              </a:defRPr>
            </a:lvl1pPr>
            <a:lvl2pPr>
              <a:spcBef>
                <a:spcPts val="480"/>
              </a:spcBef>
              <a:defRPr sz="1600">
                <a:latin typeface="Corbel"/>
                <a:cs typeface="Corbel"/>
              </a:defRPr>
            </a:lvl2pPr>
            <a:lvl3pPr>
              <a:spcBef>
                <a:spcPts val="480"/>
              </a:spcBef>
              <a:defRPr sz="1600">
                <a:latin typeface="Corbel"/>
                <a:cs typeface="Corbel"/>
              </a:defRPr>
            </a:lvl3pPr>
            <a:lvl4pPr>
              <a:spcBef>
                <a:spcPts val="480"/>
              </a:spcBef>
              <a:defRPr sz="16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3796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42782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299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c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2" spcCol="28800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6773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co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E6007E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49434"/>
          </a:xfrm>
        </p:spPr>
        <p:txBody>
          <a:bodyPr lIns="0" tIns="0" rIns="0" bIns="0" numCol="3" spcCol="288000">
            <a:normAutofit/>
          </a:bodyPr>
          <a:lstStyle>
            <a:lvl1pPr>
              <a:spcBef>
                <a:spcPts val="480"/>
              </a:spcBef>
              <a:defRPr sz="1600">
                <a:latin typeface="Corbel"/>
                <a:cs typeface="Corbel"/>
              </a:defRPr>
            </a:lvl1pPr>
            <a:lvl2pPr>
              <a:spcBef>
                <a:spcPts val="480"/>
              </a:spcBef>
              <a:defRPr sz="1600">
                <a:latin typeface="Corbel"/>
                <a:cs typeface="Corbel"/>
              </a:defRPr>
            </a:lvl2pPr>
            <a:lvl3pPr>
              <a:spcBef>
                <a:spcPts val="480"/>
              </a:spcBef>
              <a:defRPr sz="1600">
                <a:latin typeface="Corbel"/>
                <a:cs typeface="Corbel"/>
              </a:defRPr>
            </a:lvl3pPr>
            <a:lvl4pPr>
              <a:spcBef>
                <a:spcPts val="480"/>
              </a:spcBef>
              <a:defRPr sz="16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81639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42782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7249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co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2" spcCol="28800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2303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co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95C11E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49434"/>
          </a:xfrm>
        </p:spPr>
        <p:txBody>
          <a:bodyPr lIns="0" tIns="0" rIns="0" bIns="0" numCol="3" spcCol="288000">
            <a:normAutofit/>
          </a:bodyPr>
          <a:lstStyle>
            <a:lvl1pPr>
              <a:spcBef>
                <a:spcPts val="480"/>
              </a:spcBef>
              <a:defRPr sz="1600">
                <a:latin typeface="Corbel"/>
                <a:cs typeface="Corbel"/>
              </a:defRPr>
            </a:lvl1pPr>
            <a:lvl2pPr>
              <a:spcBef>
                <a:spcPts val="480"/>
              </a:spcBef>
              <a:defRPr sz="1600">
                <a:latin typeface="Corbel"/>
                <a:cs typeface="Corbel"/>
              </a:defRPr>
            </a:lvl2pPr>
            <a:lvl3pPr>
              <a:spcBef>
                <a:spcPts val="480"/>
              </a:spcBef>
              <a:defRPr sz="1600">
                <a:latin typeface="Corbel"/>
                <a:cs typeface="Corbel"/>
              </a:defRPr>
            </a:lvl3pPr>
            <a:lvl4pPr>
              <a:spcBef>
                <a:spcPts val="480"/>
              </a:spcBef>
              <a:defRPr sz="16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391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42782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5719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co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57788"/>
          </a:xfrm>
        </p:spPr>
        <p:txBody>
          <a:bodyPr lIns="0" tIns="0" rIns="0" bIns="0" numCol="2" spcCol="28800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9867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E6007E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orbel"/>
                <a:cs typeface="Corbel"/>
              </a:rPr>
              <a:t>Making homes happen</a:t>
            </a:r>
            <a:endParaRPr lang="en-US" sz="1400" dirty="0">
              <a:latin typeface="Corbel"/>
              <a:cs typeface="Corbel"/>
            </a:endParaRPr>
          </a:p>
        </p:txBody>
      </p:sp>
      <p:pic>
        <p:nvPicPr>
          <p:cNvPr id="7" name="Picture 6" descr="purpl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9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co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227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3149434"/>
          </a:xfrm>
        </p:spPr>
        <p:txBody>
          <a:bodyPr lIns="0" tIns="0" rIns="0" bIns="0" numCol="3" spcCol="288000">
            <a:normAutofit/>
          </a:bodyPr>
          <a:lstStyle>
            <a:lvl1pPr>
              <a:spcBef>
                <a:spcPts val="480"/>
              </a:spcBef>
              <a:defRPr sz="1600">
                <a:latin typeface="Corbel"/>
                <a:cs typeface="Corbel"/>
              </a:defRPr>
            </a:lvl1pPr>
            <a:lvl2pPr>
              <a:spcBef>
                <a:spcPts val="480"/>
              </a:spcBef>
              <a:defRPr sz="1600">
                <a:latin typeface="Corbel"/>
                <a:cs typeface="Corbel"/>
              </a:defRPr>
            </a:lvl2pPr>
            <a:lvl3pPr>
              <a:spcBef>
                <a:spcPts val="480"/>
              </a:spcBef>
              <a:defRPr sz="1600">
                <a:latin typeface="Corbel"/>
                <a:cs typeface="Corbel"/>
              </a:defRPr>
            </a:lvl3pPr>
            <a:lvl4pPr>
              <a:spcBef>
                <a:spcPts val="480"/>
              </a:spcBef>
              <a:defRPr sz="16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83454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7258051" y="4796082"/>
            <a:ext cx="1111538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3604"/>
            <a:ext cx="3850481" cy="69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00" kern="1200" dirty="0" smtClean="0">
                <a:solidFill>
                  <a:srgbClr val="FFFFFF">
                    <a:lumMod val="50000"/>
                  </a:srgbClr>
                </a:solidFill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Copyright © 2018 by The Boston Consulting Group, Inc. All rights reserved.</a:t>
            </a:r>
            <a:endParaRPr lang="en-US" sz="500" kern="1200" dirty="0">
              <a:solidFill>
                <a:srgbClr val="FFFFFF">
                  <a:lumMod val="50000"/>
                </a:srgbClr>
              </a:solidFill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40145"/>
            <a:ext cx="2057400" cy="692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00" kern="1200" smtClean="0">
                <a:solidFill>
                  <a:srgbClr val="FFFFFF">
                    <a:lumMod val="50000"/>
                  </a:srgbClr>
                </a:solidFill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WLN session -15May18-v1.pptx</a:t>
            </a:r>
            <a:endParaRPr lang="en-US" sz="500" kern="1200" dirty="0">
              <a:solidFill>
                <a:srgbClr val="FFFFFF">
                  <a:lumMod val="50000"/>
                </a:srgbClr>
              </a:solidFill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chemeClr val="accent4">
                <a:lumMod val="60000"/>
                <a:lumOff val="4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4">
                  <a:lumMod val="60000"/>
                  <a:lumOff val="40000"/>
                </a:schemeClr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buClr>
                <a:srgbClr val="FFB600"/>
              </a:buClr>
              <a:buSzPts val="1800"/>
              <a:buChar char="○"/>
              <a:defRPr/>
            </a:lvl2pPr>
            <a:lvl3pPr lvl="2">
              <a:spcBef>
                <a:spcPts val="0"/>
              </a:spcBef>
              <a:buClr>
                <a:srgbClr val="FFB600"/>
              </a:buClr>
              <a:buSzPts val="18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B600"/>
                </a:solidFill>
              </a:rPr>
              <a:t>‹#›</a:t>
            </a:fld>
            <a:endParaRPr lang="en">
              <a:solidFill>
                <a:srgbClr val="FFB6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236940" y="178718"/>
            <a:ext cx="27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434343"/>
                </a:solidFill>
                <a:latin typeface="Raleway Light" panose="020B0604020202020204" charset="0"/>
              </a:rPr>
              <a:t>#</a:t>
            </a:r>
            <a:r>
              <a:rPr lang="en-GB" sz="1600" dirty="0" err="1" smtClean="0">
                <a:solidFill>
                  <a:srgbClr val="434343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rgbClr val="434343"/>
              </a:solidFill>
              <a:latin typeface="Raleway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0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95C11E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orbel"/>
                <a:cs typeface="Corbel"/>
              </a:rPr>
              <a:t>Making homes happen</a:t>
            </a:r>
            <a:endParaRPr lang="en-US" sz="1400" dirty="0">
              <a:latin typeface="Corbel"/>
              <a:cs typeface="Corbel"/>
            </a:endParaRPr>
          </a:p>
        </p:txBody>
      </p:sp>
      <p:pic>
        <p:nvPicPr>
          <p:cNvPr id="8" name="Picture 7" descr="gree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7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423820"/>
            <a:ext cx="7772400" cy="314005"/>
          </a:xfrm>
        </p:spPr>
        <p:txBody>
          <a:bodyPr wrap="none" lIns="0" tIns="0" rIns="0" bIns="0" anchor="t"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737825"/>
            <a:ext cx="7772400" cy="304044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200">
                <a:solidFill>
                  <a:srgbClr val="F7A109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72" y="264358"/>
            <a:ext cx="830255" cy="80753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37196" y="800791"/>
            <a:ext cx="3430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orbel"/>
                <a:cs typeface="Corbel"/>
              </a:rPr>
              <a:t>Making homes happen</a:t>
            </a:r>
            <a:endParaRPr lang="en-US" sz="1400" dirty="0">
              <a:latin typeface="Corbel"/>
              <a:cs typeface="Corbel"/>
            </a:endParaRPr>
          </a:p>
        </p:txBody>
      </p:sp>
      <p:pic>
        <p:nvPicPr>
          <p:cNvPr id="7" name="Picture 6" descr="yello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4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bg>
      <p:bgPr>
        <a:solidFill>
          <a:srgbClr val="0C64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b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orbel"/>
                <a:cs typeface="Corbel"/>
              </a:rPr>
              <a:t>#</a:t>
            </a:r>
            <a:r>
              <a:rPr lang="en-US" sz="900" dirty="0" err="1" smtClean="0">
                <a:solidFill>
                  <a:schemeClr val="bg1"/>
                </a:solidFill>
                <a:latin typeface="Corbel"/>
                <a:cs typeface="Corbel"/>
              </a:rPr>
              <a:t>MakingHomesHappen</a:t>
            </a:r>
            <a:endParaRPr lang="en-US" sz="900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58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">
    <p:bg>
      <p:bgPr>
        <a:solidFill>
          <a:srgbClr val="A60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p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orbel"/>
                <a:cs typeface="Corbel"/>
              </a:rPr>
              <a:t>#</a:t>
            </a:r>
            <a:r>
              <a:rPr lang="en-US" sz="900" dirty="0" err="1" smtClean="0">
                <a:solidFill>
                  <a:schemeClr val="bg1"/>
                </a:solidFill>
                <a:latin typeface="Corbel"/>
                <a:cs typeface="Corbel"/>
              </a:rPr>
              <a:t>MakingHomesHappen</a:t>
            </a:r>
            <a:endParaRPr lang="en-US" sz="900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771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een">
    <p:bg>
      <p:bgPr>
        <a:solidFill>
          <a:srgbClr val="83B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772400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g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orbel"/>
                <a:cs typeface="Corbel"/>
              </a:rPr>
              <a:t>#</a:t>
            </a:r>
            <a:r>
              <a:rPr lang="en-US" sz="900" dirty="0" err="1" smtClean="0">
                <a:solidFill>
                  <a:schemeClr val="bg1"/>
                </a:solidFill>
                <a:latin typeface="Corbel"/>
                <a:cs typeface="Corbel"/>
              </a:rPr>
              <a:t>MakingHomesHappen</a:t>
            </a:r>
            <a:endParaRPr lang="en-US" sz="900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2677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bg>
      <p:bgPr>
        <a:solidFill>
          <a:srgbClr val="F7A1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14398"/>
            <a:ext cx="9144000" cy="282910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orbel"/>
                <a:cs typeface="Corbel"/>
              </a:rPr>
              <a:t>#</a:t>
            </a:r>
            <a:r>
              <a:rPr lang="en-US" sz="900" dirty="0" err="1" smtClean="0">
                <a:solidFill>
                  <a:schemeClr val="bg1"/>
                </a:solidFill>
                <a:latin typeface="Corbel"/>
                <a:cs typeface="Corbel"/>
              </a:rPr>
              <a:t>MakingHomesHappen</a:t>
            </a:r>
            <a:endParaRPr lang="en-US" sz="9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60000"/>
            <a:ext cx="8161079" cy="1915359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1"/>
            <a:ext cx="8229600" cy="113057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>
                <a:solidFill>
                  <a:srgbClr val="009FE3"/>
                </a:solidFill>
                <a:latin typeface="Corbel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6837916" cy="3142782"/>
          </a:xfr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2000">
                <a:latin typeface="Corbel"/>
                <a:cs typeface="Corbel"/>
              </a:defRPr>
            </a:lvl1pPr>
            <a:lvl2pPr>
              <a:spcBef>
                <a:spcPts val="600"/>
              </a:spcBef>
              <a:defRPr sz="2000">
                <a:latin typeface="Corbel"/>
                <a:cs typeface="Corbel"/>
              </a:defRPr>
            </a:lvl2pPr>
            <a:lvl3pPr>
              <a:spcBef>
                <a:spcPts val="600"/>
              </a:spcBef>
              <a:defRPr sz="2000">
                <a:latin typeface="Corbel"/>
                <a:cs typeface="Corbel"/>
              </a:defRPr>
            </a:lvl3pPr>
            <a:lvl4pPr>
              <a:spcBef>
                <a:spcPts val="600"/>
              </a:spcBef>
              <a:defRPr sz="2000">
                <a:latin typeface="Corbel"/>
                <a:cs typeface="Corbel"/>
              </a:defRPr>
            </a:lvl4pPr>
            <a:lvl5pPr>
              <a:defRPr sz="2000">
                <a:latin typeface="Corbel"/>
                <a:cs typeface="Corbe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4845138"/>
            <a:ext cx="289560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dirty="0" smtClean="0">
                <a:latin typeface="Corbel"/>
                <a:cs typeface="Corbel"/>
              </a:rPr>
              <a:t>#</a:t>
            </a:r>
            <a:r>
              <a:rPr lang="en-US" sz="900" dirty="0" err="1" smtClean="0">
                <a:latin typeface="Corbel"/>
                <a:cs typeface="Corbel"/>
              </a:rPr>
              <a:t>MakingHomesHappen</a:t>
            </a:r>
            <a:endParaRPr lang="en-US" sz="9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7374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2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72" r:id="rId3"/>
    <p:sldLayoutId id="2147483673" r:id="rId4"/>
    <p:sldLayoutId id="2147483665" r:id="rId5"/>
    <p:sldLayoutId id="2147483666" r:id="rId6"/>
    <p:sldLayoutId id="2147483667" r:id="rId7"/>
    <p:sldLayoutId id="2147483668" r:id="rId8"/>
    <p:sldLayoutId id="2147483650" r:id="rId9"/>
    <p:sldLayoutId id="2147483670" r:id="rId10"/>
    <p:sldLayoutId id="2147483669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ved=2ahUKEwjg67imsvriAhVHJhoKHciXAYQQjRx6BAgBEAU&amp;url=https://slidemodel.com/templates/business-model-canvas-powerpoint-templates/&amp;psig=AOvVaw2R__Rb8rsFSpGjiDbT5Rzi&amp;ust=1561200230342141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77" y="1374509"/>
            <a:ext cx="5495963" cy="318031"/>
          </a:xfrm>
        </p:spPr>
        <p:txBody>
          <a:bodyPr/>
          <a:lstStyle/>
          <a:p>
            <a:r>
              <a:rPr lang="en-US" sz="3200" b="1" dirty="0" smtClean="0"/>
              <a:t>Design Quality – The Smart Place Component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77" y="1533525"/>
            <a:ext cx="7772400" cy="32385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Jon Sandford      Planning, Enabling &amp; Development team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8597" y="846161"/>
            <a:ext cx="1835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147" y="3706851"/>
            <a:ext cx="6112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white"/>
                </a:solidFill>
              </a:rPr>
              <a:t>Mansfield Council Developer Forum</a:t>
            </a:r>
          </a:p>
          <a:p>
            <a:r>
              <a:rPr lang="en-GB" sz="2400" dirty="0" smtClean="0">
                <a:solidFill>
                  <a:prstClr val="white"/>
                </a:solidFill>
              </a:rPr>
              <a:t>October 2019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solidFill>
                  <a:srgbClr val="009FE3"/>
                </a:solidFill>
              </a:rPr>
              <a:t>Smart Place – Homes England Enabled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4700"/>
            <a:ext cx="6837916" cy="3529079"/>
          </a:xfrm>
        </p:spPr>
        <p:txBody>
          <a:bodyPr>
            <a:noAutofit/>
          </a:bodyPr>
          <a:lstStyle/>
          <a:p>
            <a:r>
              <a:rPr lang="en-GB" sz="2800" dirty="0"/>
              <a:t>Homes England position</a:t>
            </a:r>
          </a:p>
          <a:p>
            <a:r>
              <a:rPr lang="en-GB" sz="2800" dirty="0"/>
              <a:t>Homes England enabling role</a:t>
            </a:r>
          </a:p>
          <a:p>
            <a:r>
              <a:rPr lang="en-GB" sz="2800" dirty="0" smtClean="0"/>
              <a:t>Live projects - </a:t>
            </a:r>
          </a:p>
          <a:p>
            <a:pPr lvl="1"/>
            <a:r>
              <a:rPr lang="en-GB" sz="2800" dirty="0" smtClean="0"/>
              <a:t>Handforth Garden Village</a:t>
            </a:r>
          </a:p>
          <a:p>
            <a:pPr lvl="1"/>
            <a:r>
              <a:rPr lang="en-GB" sz="2800" dirty="0" err="1" smtClean="0"/>
              <a:t>Huncoat</a:t>
            </a:r>
            <a:r>
              <a:rPr lang="en-GB" sz="2800" dirty="0" smtClean="0"/>
              <a:t> former Housing Zone</a:t>
            </a:r>
          </a:p>
          <a:p>
            <a:pPr lvl="1"/>
            <a:r>
              <a:rPr lang="en-GB" sz="2800" dirty="0" err="1" smtClean="0"/>
              <a:t>Tresham</a:t>
            </a:r>
            <a:r>
              <a:rPr lang="en-GB" sz="2800" dirty="0" smtClean="0"/>
              <a:t> Garden Village</a:t>
            </a:r>
          </a:p>
          <a:p>
            <a:pPr lvl="1"/>
            <a:r>
              <a:rPr lang="en-GB" sz="2800" dirty="0" smtClean="0"/>
              <a:t>Northern Gateway Rochdale</a:t>
            </a:r>
          </a:p>
          <a:p>
            <a:r>
              <a:rPr lang="en-GB" sz="2800" dirty="0" smtClean="0"/>
              <a:t>Others in the pipeline …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998" y="2552860"/>
            <a:ext cx="2722802" cy="200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00" y="1085544"/>
            <a:ext cx="2247900" cy="158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5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452"/>
            <a:ext cx="8229600" cy="52837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solidFill>
                  <a:srgbClr val="009FE3"/>
                </a:solidFill>
              </a:rPr>
              <a:t>Smart Place – A Planning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54596"/>
            <a:ext cx="7467600" cy="3715803"/>
          </a:xfrm>
        </p:spPr>
        <p:txBody>
          <a:bodyPr>
            <a:noAutofit/>
          </a:bodyPr>
          <a:lstStyle/>
          <a:p>
            <a:r>
              <a:rPr lang="en-GB" sz="2400" dirty="0" smtClean="0"/>
              <a:t>Handforth GV precedent case</a:t>
            </a:r>
          </a:p>
          <a:p>
            <a:pPr lvl="1"/>
            <a:r>
              <a:rPr lang="en-GB" sz="2400" dirty="0"/>
              <a:t>Input resources</a:t>
            </a:r>
          </a:p>
          <a:p>
            <a:pPr lvl="1"/>
            <a:r>
              <a:rPr lang="en-GB" sz="2400" dirty="0" smtClean="0"/>
              <a:t>Universities involvement</a:t>
            </a:r>
          </a:p>
          <a:p>
            <a:pPr lvl="1"/>
            <a:r>
              <a:rPr lang="en-GB" sz="2400" dirty="0" smtClean="0"/>
              <a:t>Grounded in existing masterplan</a:t>
            </a:r>
          </a:p>
          <a:p>
            <a:r>
              <a:rPr lang="en-GB" sz="2400" dirty="0" smtClean="0"/>
              <a:t>Project work-streams and </a:t>
            </a:r>
            <a:r>
              <a:rPr lang="en-GB" sz="2400" dirty="0" err="1" smtClean="0"/>
              <a:t>comms</a:t>
            </a:r>
            <a:endParaRPr lang="en-GB" sz="2400" dirty="0" smtClean="0"/>
          </a:p>
          <a:p>
            <a:r>
              <a:rPr lang="en-GB" sz="2400" dirty="0" smtClean="0"/>
              <a:t>The process so far …</a:t>
            </a:r>
          </a:p>
          <a:p>
            <a:r>
              <a:rPr lang="en-GB" sz="2400" dirty="0" smtClean="0"/>
              <a:t>Process  future developments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913" y="184151"/>
            <a:ext cx="2374900" cy="213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113" y="3679469"/>
            <a:ext cx="2311400" cy="1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3700" y="2434593"/>
            <a:ext cx="2374900" cy="116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3781069"/>
            <a:ext cx="5549900" cy="105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00" y="199758"/>
            <a:ext cx="7898016" cy="857250"/>
          </a:xfrm>
        </p:spPr>
        <p:txBody>
          <a:bodyPr/>
          <a:lstStyle/>
          <a:p>
            <a:r>
              <a:rPr lang="en-GB" sz="3200" dirty="0" smtClean="0"/>
              <a:t>A Potential </a:t>
            </a:r>
            <a:r>
              <a:rPr lang="en-GB" sz="3200" dirty="0"/>
              <a:t>S</a:t>
            </a:r>
            <a:r>
              <a:rPr lang="en-GB" sz="3200" dirty="0" smtClean="0"/>
              <a:t>mart </a:t>
            </a:r>
            <a:r>
              <a:rPr lang="en-GB" sz="3200" dirty="0"/>
              <a:t>P</a:t>
            </a:r>
            <a:r>
              <a:rPr lang="en-GB" sz="3200" dirty="0" smtClean="0"/>
              <a:t>lace Design Process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15566"/>
            <a:ext cx="5832648" cy="3384972"/>
          </a:xfrm>
        </p:spPr>
        <p:txBody>
          <a:bodyPr>
            <a:noAutofit/>
          </a:bodyPr>
          <a:lstStyle/>
          <a:p>
            <a:pPr marL="342900" indent="-342900"/>
            <a:r>
              <a:rPr lang="en-GB" dirty="0" smtClean="0"/>
              <a:t>Baseline / </a:t>
            </a:r>
            <a:r>
              <a:rPr lang="en-GB" b="1" dirty="0" smtClean="0"/>
              <a:t>review</a:t>
            </a:r>
            <a:r>
              <a:rPr lang="en-GB" dirty="0" smtClean="0"/>
              <a:t> work</a:t>
            </a:r>
          </a:p>
          <a:p>
            <a:pPr marL="342900" indent="-342900"/>
            <a:r>
              <a:rPr lang="en-GB" b="1" dirty="0"/>
              <a:t>End user focus group </a:t>
            </a:r>
            <a:r>
              <a:rPr lang="en-GB" dirty="0"/>
              <a:t>engagement</a:t>
            </a:r>
          </a:p>
          <a:p>
            <a:pPr marL="342900" indent="-342900"/>
            <a:r>
              <a:rPr lang="en-GB" b="1" dirty="0" smtClean="0"/>
              <a:t>Tech partner </a:t>
            </a:r>
            <a:r>
              <a:rPr lang="en-GB" dirty="0" smtClean="0"/>
              <a:t>engagement</a:t>
            </a:r>
          </a:p>
          <a:p>
            <a:pPr marL="342900" indent="-342900"/>
            <a:r>
              <a:rPr lang="en-GB" dirty="0" smtClean="0"/>
              <a:t>Future </a:t>
            </a:r>
            <a:r>
              <a:rPr lang="en-GB" b="1" dirty="0" smtClean="0"/>
              <a:t>scenario planning</a:t>
            </a:r>
          </a:p>
          <a:p>
            <a:pPr marL="342900" indent="-342900"/>
            <a:r>
              <a:rPr lang="en-GB" dirty="0" smtClean="0"/>
              <a:t>Tech </a:t>
            </a:r>
            <a:r>
              <a:rPr lang="en-GB" b="1" dirty="0" smtClean="0"/>
              <a:t>options</a:t>
            </a:r>
            <a:r>
              <a:rPr lang="en-GB" dirty="0" smtClean="0"/>
              <a:t> developed / evaluated / selected</a:t>
            </a:r>
          </a:p>
          <a:p>
            <a:pPr marL="342900" indent="-342900"/>
            <a:r>
              <a:rPr lang="en-GB" dirty="0" smtClean="0"/>
              <a:t>Detailed </a:t>
            </a:r>
            <a:r>
              <a:rPr lang="en-GB" b="1" dirty="0" smtClean="0"/>
              <a:t>business model </a:t>
            </a:r>
            <a:r>
              <a:rPr lang="en-GB" dirty="0" smtClean="0"/>
              <a:t>development</a:t>
            </a:r>
          </a:p>
          <a:p>
            <a:pPr marL="342900" indent="-342900"/>
            <a:r>
              <a:rPr lang="en-GB" dirty="0" smtClean="0"/>
              <a:t>Tech option </a:t>
            </a:r>
            <a:r>
              <a:rPr lang="en-GB" b="1" dirty="0" smtClean="0"/>
              <a:t>delivery</a:t>
            </a:r>
            <a:r>
              <a:rPr lang="en-GB" dirty="0" smtClean="0"/>
              <a:t> process / plan</a:t>
            </a:r>
          </a:p>
          <a:p>
            <a:pPr marL="342900" indent="-342900"/>
            <a:r>
              <a:rPr lang="en-GB" dirty="0" smtClean="0"/>
              <a:t>Integration and </a:t>
            </a:r>
            <a:r>
              <a:rPr lang="en-GB" b="1" dirty="0" smtClean="0"/>
              <a:t>iteration with masterplan </a:t>
            </a:r>
            <a:r>
              <a:rPr lang="en-GB" dirty="0" smtClean="0"/>
              <a:t>development and planning process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3638"/>
            <a:ext cx="2571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56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5918944" y="2362064"/>
            <a:ext cx="1075928" cy="107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887650" y="1059582"/>
            <a:ext cx="1075928" cy="107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31840" y="2315551"/>
            <a:ext cx="1075928" cy="10789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51588" y="2390850"/>
            <a:ext cx="1075928" cy="107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01096" y="2356942"/>
            <a:ext cx="1075928" cy="107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67944" y="1034182"/>
            <a:ext cx="1075928" cy="10789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08040" y="3723878"/>
            <a:ext cx="1075928" cy="107890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885194" y="3666244"/>
            <a:ext cx="1075928" cy="107890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22141" y="1009021"/>
            <a:ext cx="1075928" cy="1105694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34445" y="1009021"/>
            <a:ext cx="1075928" cy="1105694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60105" y="3698304"/>
            <a:ext cx="1075928" cy="110569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27954" y="2258348"/>
            <a:ext cx="1075928" cy="1105694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949996" y="2711400"/>
            <a:ext cx="1075928" cy="1105694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05" y="72571"/>
            <a:ext cx="4824536" cy="857250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lang="en-GB" dirty="0"/>
              <a:t>The Smart Place </a:t>
            </a:r>
            <a:r>
              <a:rPr lang="en-GB" dirty="0" err="1"/>
              <a:t>Healthcheck</a:t>
            </a:r>
            <a:r>
              <a:rPr lang="en-GB" dirty="0"/>
              <a:t> Workshop -  Sequential 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9512" y="4785997"/>
            <a:ext cx="8715376" cy="25630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/>
                </a:solidFill>
              </a:rPr>
              <a:t>Handforth GV Smart Place Heathcheck Workshop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960" y="1203598"/>
            <a:ext cx="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Foresight Review Tech by Theme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6169" y="1286301"/>
            <a:ext cx="8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Review Site Objectives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678" y="2454736"/>
            <a:ext cx="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Connect Themes with Site Objectives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397" y="4061913"/>
            <a:ext cx="10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Real time data capture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5628" y="2952998"/>
            <a:ext cx="872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RAG rate objectives by themes.,,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1960" y="1203598"/>
            <a:ext cx="8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Identify Smart Applications by theme 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2521808"/>
            <a:ext cx="872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Consider spatial scale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942" y="1364183"/>
            <a:ext cx="1162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Consider Implementation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22073" y="2762436"/>
            <a:ext cx="87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Timescale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2374" y="2701613"/>
            <a:ext cx="73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Enabling Actions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7380" y="2782762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Responsibility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956376" y="1132806"/>
            <a:ext cx="1075928" cy="10789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53334" y="1369680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Lead into Tech Delivery Conversations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1194927" y="3435846"/>
            <a:ext cx="280729" cy="257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 rot="19027169">
            <a:off x="5687685" y="3556521"/>
            <a:ext cx="280729" cy="257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7" name="Down Arrow 56"/>
          <p:cNvSpPr/>
          <p:nvPr/>
        </p:nvSpPr>
        <p:spPr>
          <a:xfrm>
            <a:off x="3571191" y="3435846"/>
            <a:ext cx="280729" cy="257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1225553" y="1935305"/>
            <a:ext cx="280729" cy="257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627784" y="1059582"/>
            <a:ext cx="1075928" cy="10789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10024" y="1320998"/>
            <a:ext cx="8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For Key Objectives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 rot="13103202">
            <a:off x="2513441" y="2343039"/>
            <a:ext cx="280729" cy="257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 rot="16200000">
            <a:off x="3768346" y="1431189"/>
            <a:ext cx="280729" cy="257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 rot="16200000">
            <a:off x="5424530" y="1431188"/>
            <a:ext cx="280729" cy="257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Down Arrow 67"/>
          <p:cNvSpPr/>
          <p:nvPr/>
        </p:nvSpPr>
        <p:spPr>
          <a:xfrm rot="16200000">
            <a:off x="7656778" y="1503196"/>
            <a:ext cx="280729" cy="257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6460" y="4081087"/>
            <a:ext cx="10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Real time data capture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5714" y="4030287"/>
            <a:ext cx="10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Real time data capture</a:t>
            </a:r>
            <a:endParaRPr lang="en-GB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537"/>
            <a:ext cx="8280919" cy="1131069"/>
          </a:xfrm>
        </p:spPr>
        <p:txBody>
          <a:bodyPr/>
          <a:lstStyle/>
          <a:p>
            <a:r>
              <a:rPr lang="en-GB" sz="3200" dirty="0" smtClean="0"/>
              <a:t>Possible Spatial Application / Implications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03598"/>
            <a:ext cx="5256584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03540" y="3020938"/>
            <a:ext cx="1800176" cy="935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GB" sz="900" dirty="0" smtClean="0"/>
              <a:t>A Series of Connected Communities / Hubs ?</a:t>
            </a:r>
            <a:endParaRPr lang="en-GB" sz="9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9622"/>
            <a:ext cx="291210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59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1590"/>
            <a:ext cx="6336704" cy="3384376"/>
          </a:xfrm>
        </p:spPr>
        <p:txBody>
          <a:bodyPr/>
          <a:lstStyle/>
          <a:p>
            <a:pPr marL="285750" indent="-285750"/>
            <a:r>
              <a:rPr lang="en-GB" sz="2000" dirty="0"/>
              <a:t>Formulate </a:t>
            </a:r>
            <a:r>
              <a:rPr lang="en-GB" sz="2000" b="1" dirty="0"/>
              <a:t>transferable process and method </a:t>
            </a:r>
            <a:r>
              <a:rPr lang="en-GB" sz="2000" dirty="0"/>
              <a:t>in the masterplanning of other </a:t>
            </a:r>
            <a:r>
              <a:rPr lang="en-GB" sz="2000" dirty="0" smtClean="0"/>
              <a:t>(strategic growth) </a:t>
            </a:r>
            <a:r>
              <a:rPr lang="en-GB" sz="2000" dirty="0"/>
              <a:t>sites Cheshire and beyond.</a:t>
            </a:r>
          </a:p>
          <a:p>
            <a:pPr marL="285750" indent="-285750"/>
            <a:r>
              <a:rPr lang="en-GB" sz="2000" b="1" dirty="0"/>
              <a:t>Consultancy</a:t>
            </a:r>
            <a:r>
              <a:rPr lang="en-GB" sz="2000" dirty="0"/>
              <a:t> – smart place masterplanning </a:t>
            </a:r>
            <a:r>
              <a:rPr lang="en-GB" sz="2000" dirty="0" smtClean="0"/>
              <a:t>work defined</a:t>
            </a:r>
            <a:endParaRPr lang="en-GB" sz="2000" dirty="0"/>
          </a:p>
          <a:p>
            <a:pPr marL="285750" lvl="1" indent="-285750"/>
            <a:r>
              <a:rPr lang="en-GB" sz="1800" dirty="0"/>
              <a:t>Complementary to existing / previous masterplanning</a:t>
            </a:r>
          </a:p>
          <a:p>
            <a:pPr marL="285750" indent="-285750"/>
            <a:r>
              <a:rPr lang="en-GB" sz="2000" b="1" dirty="0"/>
              <a:t>Tech company </a:t>
            </a:r>
            <a:r>
              <a:rPr lang="en-GB" sz="2000" b="1" dirty="0" smtClean="0"/>
              <a:t>partnering</a:t>
            </a:r>
            <a:r>
              <a:rPr lang="en-GB" sz="2000" dirty="0" smtClean="0"/>
              <a:t> process established</a:t>
            </a:r>
            <a:endParaRPr lang="en-GB" sz="2000" dirty="0"/>
          </a:p>
          <a:p>
            <a:pPr marL="285750" indent="-285750"/>
            <a:r>
              <a:rPr lang="en-GB" sz="2000" dirty="0" smtClean="0"/>
              <a:t>Defined </a:t>
            </a:r>
            <a:r>
              <a:rPr lang="en-GB" sz="2000" b="1" dirty="0" smtClean="0"/>
              <a:t>solutions </a:t>
            </a:r>
            <a:r>
              <a:rPr lang="en-GB" sz="2000" b="1" dirty="0"/>
              <a:t>delivery </a:t>
            </a:r>
            <a:r>
              <a:rPr lang="en-GB" sz="2000" dirty="0" smtClean="0"/>
              <a:t>process </a:t>
            </a:r>
            <a:endParaRPr lang="en-GB" sz="2000" dirty="0"/>
          </a:p>
          <a:p>
            <a:pPr marL="285750" indent="-285750"/>
            <a:r>
              <a:rPr lang="en-GB" sz="2000" dirty="0"/>
              <a:t>Development of a tech solutions </a:t>
            </a:r>
            <a:r>
              <a:rPr lang="en-GB" sz="2000" b="1" dirty="0"/>
              <a:t>transactions / marketplace / platform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The Handforth Smart Place Demonstrator </a:t>
            </a:r>
            <a:r>
              <a:rPr lang="en-GB" sz="2400" dirty="0"/>
              <a:t> </a:t>
            </a:r>
            <a:r>
              <a:rPr lang="en-GB" sz="2400" dirty="0" smtClean="0"/>
              <a:t>Ongoing Transferable Outcomes …</a:t>
            </a:r>
            <a:endParaRPr lang="en-GB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347614"/>
            <a:ext cx="2293124" cy="153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03798"/>
            <a:ext cx="229312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92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Developing Smart Place Plans (Frameworks) for Sites – (Reserved Matters) Commitment Statements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297"/>
            <a:ext cx="4572000" cy="1484836"/>
          </a:xfrm>
        </p:spPr>
        <p:txBody>
          <a:bodyPr>
            <a:normAutofit/>
          </a:bodyPr>
          <a:lstStyle/>
          <a:p>
            <a:r>
              <a:rPr lang="en-GB" dirty="0" smtClean="0"/>
              <a:t>Set out the site </a:t>
            </a:r>
            <a:r>
              <a:rPr lang="en-GB" b="1" dirty="0" smtClean="0"/>
              <a:t>context</a:t>
            </a:r>
          </a:p>
          <a:p>
            <a:r>
              <a:rPr lang="en-GB" b="1" dirty="0" smtClean="0"/>
              <a:t>Policy</a:t>
            </a:r>
            <a:r>
              <a:rPr lang="en-GB" dirty="0" smtClean="0"/>
              <a:t> context – local and national </a:t>
            </a:r>
          </a:p>
          <a:p>
            <a:r>
              <a:rPr lang="en-GB" dirty="0" smtClean="0"/>
              <a:t>Define the </a:t>
            </a:r>
            <a:r>
              <a:rPr lang="en-GB" b="1" dirty="0" smtClean="0"/>
              <a:t>need</a:t>
            </a:r>
            <a:r>
              <a:rPr lang="en-GB" dirty="0" smtClean="0"/>
              <a:t> for the smart place plan</a:t>
            </a:r>
          </a:p>
          <a:p>
            <a:r>
              <a:rPr lang="en-GB" dirty="0" smtClean="0"/>
              <a:t>Define the </a:t>
            </a:r>
            <a:r>
              <a:rPr lang="en-GB" b="1" dirty="0" smtClean="0"/>
              <a:t>objectives</a:t>
            </a:r>
            <a:r>
              <a:rPr lang="en-GB" dirty="0" smtClean="0"/>
              <a:t>  of the plan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2949826"/>
            <a:ext cx="40809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Define the </a:t>
            </a:r>
            <a:r>
              <a:rPr lang="en-GB" sz="2000" b="1" dirty="0"/>
              <a:t>principles</a:t>
            </a:r>
            <a:r>
              <a:rPr lang="en-GB" sz="2000" dirty="0"/>
              <a:t> and project / intervention areas</a:t>
            </a:r>
          </a:p>
          <a:p>
            <a:pPr lvl="1"/>
            <a:r>
              <a:rPr lang="en-GB" sz="800" b="1" dirty="0"/>
              <a:t>Smart Mobility</a:t>
            </a:r>
            <a:endParaRPr lang="en-GB" sz="800" dirty="0"/>
          </a:p>
          <a:p>
            <a:pPr lvl="1"/>
            <a:r>
              <a:rPr lang="en-GB" sz="800" b="1" dirty="0"/>
              <a:t>Smart Nature</a:t>
            </a:r>
            <a:endParaRPr lang="en-GB" sz="800" dirty="0"/>
          </a:p>
          <a:p>
            <a:pPr lvl="1"/>
            <a:r>
              <a:rPr lang="en-GB" sz="800" b="1" dirty="0"/>
              <a:t>Smart</a:t>
            </a:r>
            <a:r>
              <a:rPr lang="en-GB" sz="800" dirty="0"/>
              <a:t> </a:t>
            </a:r>
            <a:r>
              <a:rPr lang="en-GB" sz="800" b="1" dirty="0"/>
              <a:t>Design, Energy and Construction</a:t>
            </a:r>
          </a:p>
          <a:p>
            <a:pPr lvl="1"/>
            <a:r>
              <a:rPr lang="en-GB" sz="800" b="1" dirty="0"/>
              <a:t>Smart Public Realm</a:t>
            </a:r>
            <a:endParaRPr lang="en-GB" sz="800" dirty="0"/>
          </a:p>
          <a:p>
            <a:pPr lvl="1"/>
            <a:r>
              <a:rPr lang="en-GB" sz="800" b="1" dirty="0"/>
              <a:t>Smart Ready</a:t>
            </a:r>
            <a:endParaRPr lang="en-GB" sz="800" dirty="0"/>
          </a:p>
          <a:p>
            <a:pPr lvl="1"/>
            <a:r>
              <a:rPr lang="en-GB" sz="800" b="1" dirty="0"/>
              <a:t>Smart Homes and Workplaces</a:t>
            </a:r>
            <a:endParaRPr lang="en-GB" sz="800" dirty="0"/>
          </a:p>
          <a:p>
            <a:pPr lvl="1"/>
            <a:r>
              <a:rPr lang="en-GB" sz="800" b="1" dirty="0"/>
              <a:t>Smart Safety</a:t>
            </a:r>
            <a:endParaRPr lang="en-GB" sz="800" dirty="0"/>
          </a:p>
          <a:p>
            <a:pPr lvl="1"/>
            <a:r>
              <a:rPr lang="en-GB" sz="800" b="1" dirty="0"/>
              <a:t>Smart Waste Management</a:t>
            </a:r>
            <a:endParaRPr lang="en-GB" sz="800" dirty="0"/>
          </a:p>
          <a:p>
            <a:pPr lvl="1"/>
            <a:r>
              <a:rPr lang="en-GB" sz="800" b="1" dirty="0"/>
              <a:t>Smart Community</a:t>
            </a:r>
            <a:endParaRPr lang="en-GB" sz="8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52180" y="3005662"/>
            <a:ext cx="307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Smart </a:t>
            </a:r>
            <a:r>
              <a:rPr lang="en-GB" sz="2000" b="1" dirty="0"/>
              <a:t>Commitments</a:t>
            </a:r>
            <a:r>
              <a:rPr lang="en-GB" sz="2000" dirty="0"/>
              <a:t> Statement</a:t>
            </a:r>
          </a:p>
          <a:p>
            <a:pPr lvl="1"/>
            <a:r>
              <a:rPr lang="en-GB" sz="2000" dirty="0" smtClean="0"/>
              <a:t>Require a response in development (reserved matters)</a:t>
            </a:r>
            <a:endParaRPr lang="en-GB" sz="2000" dirty="0"/>
          </a:p>
        </p:txBody>
      </p:sp>
      <p:sp>
        <p:nvSpPr>
          <p:cNvPr id="6" name="Left-Right Arrow 5"/>
          <p:cNvSpPr/>
          <p:nvPr/>
        </p:nvSpPr>
        <p:spPr>
          <a:xfrm>
            <a:off x="3081843" y="3716867"/>
            <a:ext cx="1574800" cy="5588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6513">
            <a:off x="7127257" y="1418435"/>
            <a:ext cx="1944734" cy="2760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Delivering the Interventions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0497"/>
            <a:ext cx="6837916" cy="314278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Engage with project </a:t>
            </a:r>
            <a:r>
              <a:rPr lang="en-GB" b="1" dirty="0" smtClean="0"/>
              <a:t>delivery partners</a:t>
            </a:r>
          </a:p>
          <a:p>
            <a:r>
              <a:rPr lang="en-GB" dirty="0" smtClean="0"/>
              <a:t>Open expression of interest </a:t>
            </a:r>
            <a:r>
              <a:rPr lang="en-GB" b="1" dirty="0" smtClean="0"/>
              <a:t>events</a:t>
            </a:r>
            <a:r>
              <a:rPr lang="en-GB" dirty="0" smtClean="0"/>
              <a:t>?</a:t>
            </a:r>
          </a:p>
          <a:p>
            <a:pPr lvl="1"/>
            <a:r>
              <a:rPr lang="en-GB" dirty="0"/>
              <a:t>Connected Places Catapult / Tech UK</a:t>
            </a:r>
          </a:p>
          <a:p>
            <a:pPr lvl="1"/>
            <a:r>
              <a:rPr lang="en-GB" dirty="0" smtClean="0"/>
              <a:t>Website usage – </a:t>
            </a:r>
            <a:r>
              <a:rPr lang="en-GB" dirty="0" err="1" smtClean="0"/>
              <a:t>Citymart</a:t>
            </a:r>
            <a:r>
              <a:rPr lang="en-GB" dirty="0" smtClean="0"/>
              <a:t> </a:t>
            </a:r>
          </a:p>
          <a:p>
            <a:r>
              <a:rPr lang="en-GB" dirty="0" smtClean="0"/>
              <a:t>Commercially self sustaining </a:t>
            </a:r>
            <a:r>
              <a:rPr lang="en-GB" b="1" dirty="0" smtClean="0"/>
              <a:t>project propositions</a:t>
            </a:r>
            <a:r>
              <a:rPr lang="en-GB" dirty="0" smtClean="0"/>
              <a:t>?</a:t>
            </a:r>
          </a:p>
          <a:p>
            <a:r>
              <a:rPr lang="en-GB" b="1" dirty="0" smtClean="0"/>
              <a:t>New business models …</a:t>
            </a:r>
          </a:p>
          <a:p>
            <a:pPr lvl="1"/>
            <a:r>
              <a:rPr lang="en-GB" dirty="0" smtClean="0"/>
              <a:t>The value of data</a:t>
            </a:r>
          </a:p>
          <a:p>
            <a:pPr lvl="1"/>
            <a:r>
              <a:rPr lang="en-GB" dirty="0" smtClean="0"/>
              <a:t>Capitalising / collateral through the value of cost savings</a:t>
            </a:r>
          </a:p>
          <a:p>
            <a:pPr lvl="1"/>
            <a:r>
              <a:rPr lang="en-GB" dirty="0" smtClean="0"/>
              <a:t>Recycling data to aid community and site maintenance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8652">
            <a:off x="6410571" y="578097"/>
            <a:ext cx="2412062" cy="218579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Digital Twin Concept and Link with MMC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830"/>
            <a:ext cx="5266267" cy="3142782"/>
          </a:xfrm>
        </p:spPr>
        <p:txBody>
          <a:bodyPr/>
          <a:lstStyle/>
          <a:p>
            <a:r>
              <a:rPr lang="en-GB" dirty="0" smtClean="0"/>
              <a:t>Create the </a:t>
            </a:r>
            <a:r>
              <a:rPr lang="en-GB" b="1" dirty="0" smtClean="0"/>
              <a:t>digital twin </a:t>
            </a:r>
            <a:r>
              <a:rPr lang="en-GB" dirty="0" smtClean="0"/>
              <a:t>of the site</a:t>
            </a:r>
          </a:p>
          <a:p>
            <a:pPr lvl="1"/>
            <a:r>
              <a:rPr lang="en-GB" dirty="0" smtClean="0"/>
              <a:t>Site </a:t>
            </a:r>
            <a:r>
              <a:rPr lang="en-GB" b="1" dirty="0" smtClean="0"/>
              <a:t>visualisation</a:t>
            </a:r>
            <a:r>
              <a:rPr lang="en-GB" dirty="0" smtClean="0"/>
              <a:t> model</a:t>
            </a:r>
          </a:p>
          <a:p>
            <a:pPr lvl="1"/>
            <a:r>
              <a:rPr lang="en-GB" dirty="0" smtClean="0"/>
              <a:t>Site </a:t>
            </a:r>
            <a:r>
              <a:rPr lang="en-GB" b="1" dirty="0" smtClean="0"/>
              <a:t>data capture </a:t>
            </a:r>
            <a:r>
              <a:rPr lang="en-GB" dirty="0" smtClean="0"/>
              <a:t>platform</a:t>
            </a:r>
          </a:p>
          <a:p>
            <a:r>
              <a:rPr lang="en-GB" dirty="0" smtClean="0"/>
              <a:t>Links with MMC delivery …</a:t>
            </a:r>
          </a:p>
          <a:p>
            <a:pPr lvl="1"/>
            <a:r>
              <a:rPr lang="en-GB" dirty="0" smtClean="0"/>
              <a:t>Facilitate enhance </a:t>
            </a:r>
            <a:r>
              <a:rPr lang="en-GB" b="1" dirty="0" smtClean="0"/>
              <a:t>sales</a:t>
            </a:r>
          </a:p>
          <a:p>
            <a:pPr lvl="1"/>
            <a:r>
              <a:rPr lang="en-GB" dirty="0" smtClean="0"/>
              <a:t>Enable housing unit </a:t>
            </a:r>
            <a:r>
              <a:rPr lang="en-GB" b="1" dirty="0" smtClean="0"/>
              <a:t>customisation</a:t>
            </a:r>
          </a:p>
          <a:p>
            <a:pPr lvl="1"/>
            <a:r>
              <a:rPr lang="en-GB" dirty="0" smtClean="0"/>
              <a:t>Link to MMC </a:t>
            </a:r>
            <a:r>
              <a:rPr lang="en-GB" b="1" dirty="0" smtClean="0"/>
              <a:t>production</a:t>
            </a:r>
          </a:p>
          <a:p>
            <a:pPr lvl="1"/>
            <a:r>
              <a:rPr lang="en-GB" dirty="0" err="1" smtClean="0"/>
              <a:t>Eg</a:t>
            </a:r>
            <a:r>
              <a:rPr lang="en-GB" dirty="0" smtClean="0"/>
              <a:t>; Swan </a:t>
            </a:r>
            <a:r>
              <a:rPr lang="en-GB" dirty="0"/>
              <a:t>Housing</a:t>
            </a:r>
          </a:p>
          <a:p>
            <a:pPr lvl="1"/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1" y="1131590"/>
            <a:ext cx="225884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826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solidFill>
                  <a:srgbClr val="009FE3"/>
                </a:solidFill>
              </a:rPr>
              <a:t>Smart Place - Next Steps for Mansfield?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126"/>
            <a:ext cx="7747000" cy="3833273"/>
          </a:xfrm>
        </p:spPr>
        <p:txBody>
          <a:bodyPr>
            <a:noAutofit/>
          </a:bodyPr>
          <a:lstStyle/>
          <a:p>
            <a:r>
              <a:rPr lang="en-GB" sz="2800" dirty="0" smtClean="0"/>
              <a:t>A Smart Place Planning </a:t>
            </a:r>
            <a:r>
              <a:rPr lang="en-GB" sz="2800" b="1" dirty="0" smtClean="0"/>
              <a:t>Exemplar Project </a:t>
            </a:r>
            <a:r>
              <a:rPr lang="en-GB" sz="2800" dirty="0" smtClean="0"/>
              <a:t>…</a:t>
            </a:r>
          </a:p>
          <a:p>
            <a:r>
              <a:rPr lang="en-GB" sz="2800" dirty="0" smtClean="0"/>
              <a:t>Develop Smart Place planning </a:t>
            </a:r>
            <a:r>
              <a:rPr lang="en-GB" sz="2800" b="1" dirty="0" smtClean="0"/>
              <a:t>expertise</a:t>
            </a:r>
            <a:r>
              <a:rPr lang="en-GB" sz="2800" dirty="0" smtClean="0"/>
              <a:t> in the Council &amp; collaboration</a:t>
            </a:r>
          </a:p>
          <a:p>
            <a:r>
              <a:rPr lang="en-GB" sz="2800" dirty="0" smtClean="0"/>
              <a:t>Potential project </a:t>
            </a:r>
            <a:r>
              <a:rPr lang="en-GB" sz="2800" b="1" dirty="0" smtClean="0"/>
              <a:t>objectives</a:t>
            </a:r>
          </a:p>
          <a:p>
            <a:r>
              <a:rPr lang="en-GB" sz="2800" dirty="0" smtClean="0"/>
              <a:t>Create the </a:t>
            </a:r>
            <a:r>
              <a:rPr lang="en-GB" sz="2800" b="1" dirty="0" smtClean="0"/>
              <a:t>context</a:t>
            </a:r>
            <a:r>
              <a:rPr lang="en-GB" sz="2800" dirty="0" smtClean="0"/>
              <a:t> for smart place thinking</a:t>
            </a:r>
          </a:p>
          <a:p>
            <a:r>
              <a:rPr lang="en-GB" sz="2800" dirty="0" smtClean="0"/>
              <a:t>Work with Homes England in developing </a:t>
            </a:r>
            <a:r>
              <a:rPr lang="en-GB" sz="2800" b="1" dirty="0" smtClean="0"/>
              <a:t>best practice</a:t>
            </a:r>
          </a:p>
          <a:p>
            <a:r>
              <a:rPr lang="en-GB" sz="2800" dirty="0" smtClean="0"/>
              <a:t>Help create a Community of Smart Place Practice</a:t>
            </a:r>
          </a:p>
          <a:p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9371" y="1789112"/>
            <a:ext cx="163809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7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89" y="123478"/>
            <a:ext cx="8200013" cy="738664"/>
          </a:xfr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</a:pPr>
            <a:r>
              <a:rPr lang="en-US" sz="2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Government </a:t>
            </a:r>
            <a:r>
              <a:rPr lang="en-US" sz="2800" dirty="0" smtClean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Key Objective - 'fix </a:t>
            </a:r>
            <a:r>
              <a:rPr lang="en-US" sz="2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the broken housing </a:t>
            </a:r>
            <a:r>
              <a:rPr lang="en-US" sz="2800" dirty="0" smtClean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market‘</a:t>
            </a:r>
            <a:endParaRPr lang="en-US" sz="28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>
          <a:xfrm>
            <a:off x="472500" y="1995686"/>
            <a:ext cx="4171508" cy="2985718"/>
            <a:chOff x="436651" y="1671638"/>
            <a:chExt cx="4615822" cy="5028712"/>
          </a:xfrm>
        </p:grpSpPr>
        <p:sp>
          <p:nvSpPr>
            <p:cNvPr id="6" name="Rectangle 5"/>
            <p:cNvSpPr/>
            <p:nvPr/>
          </p:nvSpPr>
          <p:spPr>
            <a:xfrm>
              <a:off x="3144519" y="1671638"/>
              <a:ext cx="1907954" cy="1130587"/>
            </a:xfrm>
            <a:prstGeom prst="rect">
              <a:avLst/>
            </a:prstGeom>
            <a:solidFill>
              <a:srgbClr val="03A49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6E6F7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lnSpc>
                  <a:spcPct val="90000"/>
                </a:lnSpc>
              </a:pPr>
              <a:r>
                <a:rPr lang="en-GB" kern="1200" dirty="0">
                  <a:solidFill>
                    <a:srgbClr val="FFFFFF"/>
                  </a:solidFill>
                </a:rPr>
                <a:t>More land for homes in the right places</a:t>
              </a:r>
              <a:endParaRPr lang="en-GB" i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4519" y="4270388"/>
              <a:ext cx="1907954" cy="1130587"/>
            </a:xfrm>
            <a:prstGeom prst="rect">
              <a:avLst/>
            </a:prstGeom>
            <a:solidFill>
              <a:srgbClr val="03A49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5E7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lnSpc>
                  <a:spcPct val="90000"/>
                </a:lnSpc>
              </a:pPr>
              <a:r>
                <a:rPr lang="en-GB" kern="1200" dirty="0">
                  <a:solidFill>
                    <a:srgbClr val="FFFFFF"/>
                  </a:solidFill>
                </a:rPr>
                <a:t>Diversify the homebuilding market</a:t>
              </a:r>
              <a:endParaRPr lang="en-GB" i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44519" y="2971013"/>
              <a:ext cx="1907954" cy="1130587"/>
            </a:xfrm>
            <a:prstGeom prst="rect">
              <a:avLst/>
            </a:prstGeom>
            <a:solidFill>
              <a:srgbClr val="03A49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6E6F73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lnSpc>
                  <a:spcPct val="90000"/>
                </a:lnSpc>
              </a:pPr>
              <a:r>
                <a:rPr lang="en-GB" sz="1600" kern="1200" dirty="0">
                  <a:solidFill>
                    <a:srgbClr val="FFFFFF"/>
                  </a:solidFill>
                </a:rPr>
                <a:t>Build homes faster</a:t>
              </a:r>
              <a:endParaRPr lang="en-GB" sz="1600" i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6651" y="2971014"/>
              <a:ext cx="1596866" cy="1711672"/>
            </a:xfrm>
            <a:prstGeom prst="rect">
              <a:avLst/>
            </a:prstGeom>
            <a:solidFill>
              <a:srgbClr val="039749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5E7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lnSpc>
                  <a:spcPct val="90000"/>
                </a:lnSpc>
              </a:pPr>
              <a:r>
                <a:rPr lang="en-GB" kern="1200" dirty="0">
                  <a:solidFill>
                    <a:srgbClr val="FFFFFF"/>
                  </a:solidFill>
                </a:rPr>
                <a:t>"Fix the broken housing market"</a:t>
              </a:r>
            </a:p>
          </p:txBody>
        </p:sp>
        <p:cxnSp>
          <p:nvCxnSpPr>
            <p:cNvPr id="10" name="Elbow Connector 9"/>
            <p:cNvCxnSpPr>
              <a:stCxn id="6" idx="1"/>
              <a:endCxn id="9" idx="3"/>
            </p:cNvCxnSpPr>
            <p:nvPr/>
          </p:nvCxnSpPr>
          <p:spPr>
            <a:xfrm rot="10800000" flipV="1">
              <a:off x="2033518" y="2236930"/>
              <a:ext cx="1111003" cy="1589919"/>
            </a:xfrm>
            <a:prstGeom prst="bentConnector3">
              <a:avLst/>
            </a:prstGeom>
            <a:ln w="7144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>
              <a:stCxn id="8" idx="1"/>
              <a:endCxn id="9" idx="3"/>
            </p:cNvCxnSpPr>
            <p:nvPr/>
          </p:nvCxnSpPr>
          <p:spPr>
            <a:xfrm rot="10800000" flipV="1">
              <a:off x="2033518" y="3536306"/>
              <a:ext cx="1111003" cy="290544"/>
            </a:xfrm>
            <a:prstGeom prst="bentConnector3">
              <a:avLst>
                <a:gd name="adj1" fmla="val 50000"/>
              </a:avLst>
            </a:prstGeom>
            <a:ln w="7144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7" idx="1"/>
              <a:endCxn id="9" idx="3"/>
            </p:cNvCxnSpPr>
            <p:nvPr/>
          </p:nvCxnSpPr>
          <p:spPr>
            <a:xfrm rot="10800000">
              <a:off x="2033518" y="3826850"/>
              <a:ext cx="1111003" cy="1008832"/>
            </a:xfrm>
            <a:prstGeom prst="bentConnector3">
              <a:avLst>
                <a:gd name="adj1" fmla="val 50000"/>
              </a:avLst>
            </a:prstGeom>
            <a:ln w="7144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144519" y="5569763"/>
              <a:ext cx="1907954" cy="1130587"/>
            </a:xfrm>
            <a:prstGeom prst="rect">
              <a:avLst/>
            </a:prstGeom>
            <a:solidFill>
              <a:srgbClr val="03A49F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rgbClr val="295E7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lnSpc>
                  <a:spcPct val="90000"/>
                </a:lnSpc>
              </a:pPr>
              <a:r>
                <a:rPr lang="en-GB" sz="1200" kern="1200" dirty="0">
                  <a:solidFill>
                    <a:srgbClr val="FFFFFF"/>
                  </a:solidFill>
                </a:rPr>
                <a:t>Improving access to and experience of the housing market</a:t>
              </a:r>
              <a:endParaRPr lang="en-GB" sz="1200" i="1" kern="1200" dirty="0">
                <a:solidFill>
                  <a:srgbClr val="FFFFFF"/>
                </a:solidFill>
              </a:endParaRPr>
            </a:p>
          </p:txBody>
        </p:sp>
        <p:cxnSp>
          <p:nvCxnSpPr>
            <p:cNvPr id="14" name="Elbow Connector 13"/>
            <p:cNvCxnSpPr>
              <a:stCxn id="13" idx="1"/>
              <a:endCxn id="9" idx="3"/>
            </p:cNvCxnSpPr>
            <p:nvPr/>
          </p:nvCxnSpPr>
          <p:spPr>
            <a:xfrm rot="10800000">
              <a:off x="2033518" y="3826852"/>
              <a:ext cx="1111003" cy="2308206"/>
            </a:xfrm>
            <a:prstGeom prst="bentConnector3">
              <a:avLst>
                <a:gd name="adj1" fmla="val 50000"/>
              </a:avLst>
            </a:prstGeom>
            <a:ln w="7144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e4pHeader1"/>
          <p:cNvSpPr txBox="1"/>
          <p:nvPr/>
        </p:nvSpPr>
        <p:spPr>
          <a:xfrm>
            <a:off x="374640" y="1332982"/>
            <a:ext cx="4171508" cy="567361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lvl="3" defTabSz="685783"/>
            <a:r>
              <a:rPr lang="en-GB" sz="2000" b="1" kern="1200" dirty="0">
                <a:solidFill>
                  <a:srgbClr val="009590">
                    <a:lumMod val="100000"/>
                  </a:srgbClr>
                </a:solidFill>
                <a:latin typeface="Trebuchet MS" panose="020B0603020202020204" pitchFamily="34" charset="0"/>
                <a:ea typeface="+mn-ea"/>
                <a:cs typeface="+mn-cs"/>
              </a:rPr>
              <a:t>Four key objectives for MHCLG </a:t>
            </a:r>
            <a:r>
              <a:rPr lang="en-GB" sz="2000" b="1" kern="1200" dirty="0" smtClean="0">
                <a:solidFill>
                  <a:srgbClr val="009590">
                    <a:lumMod val="100000"/>
                  </a:srgbClr>
                </a:solidFill>
                <a:latin typeface="Trebuchet MS" panose="020B0603020202020204" pitchFamily="34" charset="0"/>
                <a:ea typeface="+mn-ea"/>
                <a:cs typeface="+mn-cs"/>
              </a:rPr>
              <a:t>- .. And so for Homes England …</a:t>
            </a:r>
            <a:endParaRPr lang="en-GB" sz="2000" b="1" kern="1200" dirty="0">
              <a:solidFill>
                <a:srgbClr val="009590">
                  <a:lumMod val="100000"/>
                </a:srgbClr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" name="ee4pHeader2"/>
          <p:cNvSpPr txBox="1"/>
          <p:nvPr/>
        </p:nvSpPr>
        <p:spPr>
          <a:xfrm>
            <a:off x="5305013" y="1359849"/>
            <a:ext cx="3746730" cy="142001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lvl="3" defTabSz="685783"/>
            <a:r>
              <a:rPr lang="en-US" b="1" kern="1200" dirty="0">
                <a:solidFill>
                  <a:srgbClr val="009590">
                    <a:lumMod val="100000"/>
                  </a:srgbClr>
                </a:solidFill>
                <a:latin typeface="Trebuchet MS" panose="020B0603020202020204" pitchFamily="34" charset="0"/>
                <a:ea typeface="+mn-ea"/>
                <a:cs typeface="+mn-cs"/>
              </a:rPr>
              <a:t>… and a clear view that Homes England must play a critical role in delivering this change in the market</a:t>
            </a:r>
          </a:p>
        </p:txBody>
      </p:sp>
      <p:sp>
        <p:nvSpPr>
          <p:cNvPr id="16" name="ee4pHeader2"/>
          <p:cNvSpPr txBox="1"/>
          <p:nvPr/>
        </p:nvSpPr>
        <p:spPr>
          <a:xfrm>
            <a:off x="3966792" y="3229009"/>
            <a:ext cx="3310308" cy="119795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lvl="3" defTabSz="685783"/>
            <a:r>
              <a:rPr lang="en-US" b="1" kern="1200" dirty="0" smtClean="0">
                <a:solidFill>
                  <a:srgbClr val="009590">
                    <a:lumMod val="100000"/>
                  </a:srgbClr>
                </a:solidFill>
                <a:latin typeface="Trebuchet MS" panose="020B0603020202020204" pitchFamily="34" charset="0"/>
                <a:ea typeface="+mn-ea"/>
                <a:cs typeface="+mn-cs"/>
              </a:rPr>
              <a:t>An aspect of which may be delivering “smart places” … ?</a:t>
            </a:r>
            <a:endParaRPr lang="en-US" b="1" kern="1200" dirty="0">
              <a:solidFill>
                <a:srgbClr val="009590">
                  <a:lumMod val="100000"/>
                </a:srgbClr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4644008" y="3102803"/>
            <a:ext cx="443610" cy="335634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4644008" y="3874287"/>
            <a:ext cx="360040" cy="34402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</p:cNvCxnSpPr>
          <p:nvPr/>
        </p:nvCxnSpPr>
        <p:spPr>
          <a:xfrm flipV="1">
            <a:off x="4644008" y="4310136"/>
            <a:ext cx="360040" cy="335634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54642" y="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434343"/>
                </a:solidFill>
                <a:latin typeface="Raleway Light" panose="020B0604020202020204" charset="0"/>
              </a:rPr>
              <a:t>#</a:t>
            </a:r>
            <a:r>
              <a:rPr lang="en-GB" sz="1200" dirty="0" err="1" smtClean="0">
                <a:solidFill>
                  <a:srgbClr val="434343"/>
                </a:solidFill>
                <a:latin typeface="Raleway Light" panose="020B0604020202020204" charset="0"/>
              </a:rPr>
              <a:t>WeAreHomesEngland</a:t>
            </a:r>
            <a:endParaRPr lang="en-GB" dirty="0">
              <a:solidFill>
                <a:srgbClr val="434343"/>
              </a:solidFill>
              <a:latin typeface="Raleway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0000"/>
            <a:ext cx="7931888" cy="286166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Questions and Discussion …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6652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697023"/>
            <a:ext cx="4582634" cy="365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95C11F"/>
                </a:solidFill>
                <a:latin typeface="Corbel"/>
                <a:cs typeface="Corbel"/>
              </a:rPr>
              <a:t>“</a:t>
            </a:r>
            <a:r>
              <a:rPr lang="en-GB" sz="2400" dirty="0">
                <a:solidFill>
                  <a:srgbClr val="95C11F"/>
                </a:solidFill>
                <a:latin typeface="Corbel"/>
                <a:cs typeface="Corbel"/>
              </a:rPr>
              <a:t>The new Homes England is all about making homes happen – and our new </a:t>
            </a:r>
            <a:r>
              <a:rPr lang="en-GB" sz="2400" dirty="0" smtClean="0">
                <a:solidFill>
                  <a:srgbClr val="95C11F"/>
                </a:solidFill>
                <a:latin typeface="Corbel"/>
                <a:cs typeface="Corbel"/>
              </a:rPr>
              <a:t>five-year </a:t>
            </a:r>
            <a:r>
              <a:rPr lang="en-GB" sz="2400" dirty="0">
                <a:solidFill>
                  <a:srgbClr val="95C11F"/>
                </a:solidFill>
                <a:latin typeface="Corbel"/>
                <a:cs typeface="Corbel"/>
              </a:rPr>
              <a:t>plan sets out our ambitious new approach. We are committing to boosting housing supply, productivity, innovation, </a:t>
            </a:r>
            <a:r>
              <a:rPr lang="en-GB" sz="2400" u="sng" dirty="0">
                <a:solidFill>
                  <a:srgbClr val="95C11F"/>
                </a:solidFill>
                <a:latin typeface="Corbel"/>
                <a:cs typeface="Corbel"/>
              </a:rPr>
              <a:t>quality</a:t>
            </a:r>
            <a:r>
              <a:rPr lang="en-GB" sz="2400" dirty="0">
                <a:solidFill>
                  <a:srgbClr val="95C11F"/>
                </a:solidFill>
                <a:latin typeface="Corbel"/>
                <a:cs typeface="Corbel"/>
              </a:rPr>
              <a:t>, skills and modern methods of construction to help make a more diverse and resilient </a:t>
            </a:r>
            <a:r>
              <a:rPr lang="en-GB" sz="2400" dirty="0" smtClean="0">
                <a:solidFill>
                  <a:srgbClr val="95C11F"/>
                </a:solidFill>
                <a:latin typeface="Corbel"/>
                <a:cs typeface="Corbel"/>
              </a:rPr>
              <a:t>market.</a:t>
            </a:r>
            <a:r>
              <a:rPr lang="en-US" sz="2400" dirty="0" smtClean="0">
                <a:solidFill>
                  <a:srgbClr val="95C11F"/>
                </a:solidFill>
                <a:latin typeface="Corbel"/>
                <a:cs typeface="Corbel"/>
              </a:rPr>
              <a:t>”</a:t>
            </a: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rgbClr val="95C11F"/>
              </a:solidFill>
              <a:latin typeface="Corbel"/>
              <a:cs typeface="Corbel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95C11F"/>
                </a:solidFill>
                <a:latin typeface="Corbel"/>
                <a:cs typeface="Corbel"/>
              </a:rPr>
              <a:t>Nick Walkley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solidFill>
                  <a:srgbClr val="95C11F"/>
                </a:solidFill>
                <a:latin typeface="Corbel"/>
                <a:cs typeface="Corbel"/>
              </a:rPr>
              <a:t>Chief Executive, Homes England</a:t>
            </a:r>
            <a:endParaRPr lang="en-US" sz="1600" dirty="0">
              <a:solidFill>
                <a:srgbClr val="95C11F"/>
              </a:solidFill>
              <a:latin typeface="Corbel"/>
              <a:cs typeface="Corbe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6435" y="584793"/>
            <a:ext cx="2871326" cy="376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01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solidFill>
                  <a:srgbClr val="009FE3"/>
                </a:solidFill>
              </a:rPr>
              <a:t>From Smart Cities to Smart Place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697"/>
            <a:ext cx="6837916" cy="3142782"/>
          </a:xfrm>
        </p:spPr>
        <p:txBody>
          <a:bodyPr>
            <a:normAutofit/>
          </a:bodyPr>
          <a:lstStyle/>
          <a:p>
            <a:r>
              <a:rPr lang="en-GB" sz="2800" dirty="0"/>
              <a:t>What is Smart </a:t>
            </a:r>
            <a:r>
              <a:rPr lang="en-GB" sz="2800" dirty="0" smtClean="0"/>
              <a:t>Place?</a:t>
            </a:r>
            <a:endParaRPr lang="en-GB" sz="2800" dirty="0"/>
          </a:p>
          <a:p>
            <a:r>
              <a:rPr lang="en-GB" sz="2800" dirty="0"/>
              <a:t>Why Smart </a:t>
            </a:r>
            <a:r>
              <a:rPr lang="en-GB" sz="2800" dirty="0" smtClean="0"/>
              <a:t>Place?</a:t>
            </a:r>
            <a:endParaRPr lang="en-GB" sz="2800" dirty="0"/>
          </a:p>
          <a:p>
            <a:r>
              <a:rPr lang="en-GB" sz="2800" dirty="0"/>
              <a:t>Who is </a:t>
            </a:r>
            <a:r>
              <a:rPr lang="en-GB" sz="2800" dirty="0" smtClean="0"/>
              <a:t>involved?</a:t>
            </a:r>
            <a:endParaRPr lang="en-GB" sz="2800" dirty="0"/>
          </a:p>
          <a:p>
            <a:r>
              <a:rPr lang="en-GB" sz="2800" dirty="0"/>
              <a:t>When should we </a:t>
            </a:r>
            <a:r>
              <a:rPr lang="en-GB" sz="2800" dirty="0" smtClean="0"/>
              <a:t>respond?</a:t>
            </a:r>
            <a:endParaRPr lang="en-GB" sz="2800" dirty="0"/>
          </a:p>
          <a:p>
            <a:r>
              <a:rPr lang="en-GB" sz="2800" dirty="0"/>
              <a:t>Where is it </a:t>
            </a:r>
            <a:r>
              <a:rPr lang="en-GB" sz="2800" dirty="0" smtClean="0"/>
              <a:t>relevant?</a:t>
            </a:r>
            <a:endParaRPr lang="en-GB" sz="2800" dirty="0"/>
          </a:p>
          <a:p>
            <a:r>
              <a:rPr lang="en-GB" sz="2800" dirty="0"/>
              <a:t>How to </a:t>
            </a:r>
            <a:r>
              <a:rPr lang="en-GB" sz="2800" dirty="0" smtClean="0"/>
              <a:t>progress?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900" y="3368026"/>
            <a:ext cx="3342672" cy="143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372199" y="906347"/>
            <a:ext cx="3526314" cy="2332012"/>
            <a:chOff x="5942178" y="2301416"/>
            <a:chExt cx="3526314" cy="2332012"/>
          </a:xfrm>
        </p:grpSpPr>
        <p:grpSp>
          <p:nvGrpSpPr>
            <p:cNvPr id="7" name="Group 6"/>
            <p:cNvGrpSpPr/>
            <p:nvPr/>
          </p:nvGrpSpPr>
          <p:grpSpPr>
            <a:xfrm>
              <a:off x="5942178" y="2301416"/>
              <a:ext cx="3526314" cy="2332012"/>
              <a:chOff x="4595378" y="1916832"/>
              <a:chExt cx="5336418" cy="34189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337398" y="1916832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637498" y="2113166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595378" y="2814836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231074" y="3844602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C0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999784" y="2814836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35252" y="3786708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44616" y="2852936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94855" y="3235217"/>
                <a:ext cx="2529372" cy="76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Smart 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Places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86871" y="4319027"/>
                <a:ext cx="2983532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Governance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9308" y="3284984"/>
                <a:ext cx="2983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People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48264" y="2411596"/>
                <a:ext cx="2983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Economy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74668" y="2127047"/>
                <a:ext cx="16616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Energy and </a:t>
                </a:r>
                <a:r>
                  <a:rPr lang="en-GB" dirty="0" err="1" smtClean="0">
                    <a:solidFill>
                      <a:prstClr val="black"/>
                    </a:solidFill>
                  </a:rPr>
                  <a:t>Env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70948" y="4301917"/>
                <a:ext cx="2983532" cy="76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prstClr val="black"/>
                    </a:solidFill>
                  </a:rPr>
                  <a:t>Travel </a:t>
                </a:r>
              </a:p>
              <a:p>
                <a:r>
                  <a:rPr lang="en-GB" dirty="0" smtClean="0">
                    <a:solidFill>
                      <a:prstClr val="black"/>
                    </a:solidFill>
                  </a:rPr>
                  <a:t>and movement</a:t>
                </a:r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812360" y="3147814"/>
              <a:ext cx="880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Smart </a:t>
              </a:r>
            </a:p>
            <a:p>
              <a:r>
                <a:rPr lang="en-GB" dirty="0" smtClean="0">
                  <a:solidFill>
                    <a:prstClr val="black"/>
                  </a:solidFill>
                </a:rPr>
                <a:t>Living</a:t>
              </a:r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6724269" y="114259"/>
            <a:ext cx="2176179" cy="825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GB" sz="2000" dirty="0" smtClean="0"/>
              <a:t>Smart Place – </a:t>
            </a:r>
          </a:p>
          <a:p>
            <a:r>
              <a:rPr lang="en-GB" sz="2000" dirty="0" smtClean="0"/>
              <a:t>Six Pillars  (IBI)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306" y="1054946"/>
            <a:ext cx="1567388" cy="22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9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722"/>
            <a:ext cx="6405327" cy="1130576"/>
          </a:xfrm>
        </p:spPr>
        <p:txBody>
          <a:bodyPr/>
          <a:lstStyle/>
          <a:p>
            <a:r>
              <a:rPr lang="en-GB" dirty="0" smtClean="0"/>
              <a:t>Design Quality – The Smart Place Component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72" y="1253034"/>
            <a:ext cx="6837916" cy="3406948"/>
          </a:xfrm>
        </p:spPr>
        <p:txBody>
          <a:bodyPr>
            <a:normAutofit/>
          </a:bodyPr>
          <a:lstStyle/>
          <a:p>
            <a:r>
              <a:rPr lang="en-GB" b="1" dirty="0" smtClean="0"/>
              <a:t>BfL12</a:t>
            </a:r>
            <a:r>
              <a:rPr lang="en-GB" dirty="0" smtClean="0"/>
              <a:t> context</a:t>
            </a:r>
          </a:p>
          <a:p>
            <a:r>
              <a:rPr lang="en-GB" dirty="0" smtClean="0"/>
              <a:t>Smart place - smart city thinking </a:t>
            </a:r>
            <a:r>
              <a:rPr lang="en-GB" b="1" dirty="0" smtClean="0"/>
              <a:t>at the site scale</a:t>
            </a:r>
          </a:p>
          <a:p>
            <a:r>
              <a:rPr lang="en-GB" dirty="0" smtClean="0"/>
              <a:t>Enhance site </a:t>
            </a:r>
            <a:r>
              <a:rPr lang="en-GB" b="1" dirty="0" smtClean="0"/>
              <a:t>competitiveness, sales, delivery</a:t>
            </a:r>
          </a:p>
          <a:p>
            <a:r>
              <a:rPr lang="en-GB" b="1" dirty="0"/>
              <a:t>Six themes </a:t>
            </a:r>
            <a:r>
              <a:rPr lang="en-GB" dirty="0"/>
              <a:t>– interventions over time and spatially</a:t>
            </a:r>
          </a:p>
          <a:p>
            <a:r>
              <a:rPr lang="en-GB" dirty="0"/>
              <a:t>A </a:t>
            </a:r>
            <a:r>
              <a:rPr lang="en-GB" b="1" dirty="0"/>
              <a:t>new component </a:t>
            </a:r>
            <a:r>
              <a:rPr lang="en-GB" dirty="0"/>
              <a:t>in the master-planning process …</a:t>
            </a:r>
          </a:p>
          <a:p>
            <a:r>
              <a:rPr lang="en-GB" b="1" dirty="0"/>
              <a:t>Emerging</a:t>
            </a:r>
            <a:r>
              <a:rPr lang="en-GB" dirty="0"/>
              <a:t> design and enabling area for Homes England</a:t>
            </a:r>
          </a:p>
          <a:p>
            <a:r>
              <a:rPr lang="en-GB" b="1" dirty="0" smtClean="0"/>
              <a:t>Partnership / collaborative </a:t>
            </a:r>
            <a:r>
              <a:rPr lang="en-GB" b="1" dirty="0"/>
              <a:t>working</a:t>
            </a:r>
          </a:p>
          <a:p>
            <a:r>
              <a:rPr lang="en-GB" dirty="0"/>
              <a:t>Developing </a:t>
            </a:r>
            <a:r>
              <a:rPr lang="en-GB" b="1" dirty="0"/>
              <a:t>methodology</a:t>
            </a:r>
            <a:r>
              <a:rPr lang="en-GB" dirty="0"/>
              <a:t> – several pilot projects</a:t>
            </a:r>
          </a:p>
          <a:p>
            <a:r>
              <a:rPr lang="en-GB" dirty="0" smtClean="0"/>
              <a:t>Links with the </a:t>
            </a:r>
            <a:r>
              <a:rPr lang="en-GB" b="1" dirty="0" smtClean="0"/>
              <a:t>MMC</a:t>
            </a:r>
            <a:r>
              <a:rPr lang="en-GB" dirty="0" smtClean="0"/>
              <a:t> process …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92" y="3844232"/>
            <a:ext cx="2743507" cy="11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228184" y="1175842"/>
            <a:ext cx="3526314" cy="2332012"/>
            <a:chOff x="5942178" y="2301416"/>
            <a:chExt cx="3526314" cy="2332012"/>
          </a:xfrm>
        </p:grpSpPr>
        <p:grpSp>
          <p:nvGrpSpPr>
            <p:cNvPr id="7" name="Group 6"/>
            <p:cNvGrpSpPr/>
            <p:nvPr/>
          </p:nvGrpSpPr>
          <p:grpSpPr>
            <a:xfrm>
              <a:off x="5942178" y="2301416"/>
              <a:ext cx="3526314" cy="2332012"/>
              <a:chOff x="4595378" y="1916832"/>
              <a:chExt cx="5336418" cy="3418978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337398" y="1916832"/>
                <a:ext cx="1635696" cy="1491208"/>
              </a:xfrm>
              <a:prstGeom prst="ellipse">
                <a:avLst/>
              </a:prstGeom>
              <a:solidFill>
                <a:sysClr val="window" lastClr="FFFFFF"/>
              </a:solidFill>
              <a:ln w="889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637498" y="2113166"/>
                <a:ext cx="1635696" cy="1491208"/>
              </a:xfrm>
              <a:prstGeom prst="ellipse">
                <a:avLst/>
              </a:prstGeom>
              <a:solidFill>
                <a:sysClr val="window" lastClr="FFFFFF"/>
              </a:solidFill>
              <a:ln w="88900" cap="flat" cmpd="sng" algn="ctr">
                <a:solidFill>
                  <a:srgbClr val="C0504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595378" y="2814836"/>
                <a:ext cx="1635696" cy="1491208"/>
              </a:xfrm>
              <a:prstGeom prst="ellipse">
                <a:avLst/>
              </a:prstGeom>
              <a:solidFill>
                <a:sysClr val="window" lastClr="FFFFFF"/>
              </a:solidFill>
              <a:ln w="889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231074" y="3844602"/>
                <a:ext cx="1635696" cy="1491208"/>
              </a:xfrm>
              <a:prstGeom prst="ellipse">
                <a:avLst/>
              </a:prstGeom>
              <a:solidFill>
                <a:sysClr val="window" lastClr="FFFFFF"/>
              </a:solidFill>
              <a:ln w="88900" cap="flat" cmpd="sng" algn="ctr">
                <a:solidFill>
                  <a:srgbClr val="EC00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999784" y="2814836"/>
                <a:ext cx="1635696" cy="1491208"/>
              </a:xfrm>
              <a:prstGeom prst="ellipse">
                <a:avLst/>
              </a:prstGeom>
              <a:solidFill>
                <a:sysClr val="window" lastClr="FFFFFF"/>
              </a:solidFill>
              <a:ln w="88900" cap="flat" cmpd="sng" algn="ctr">
                <a:solidFill>
                  <a:srgbClr val="92D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035252" y="3786708"/>
                <a:ext cx="1635696" cy="1491208"/>
              </a:xfrm>
              <a:prstGeom prst="ellipse">
                <a:avLst/>
              </a:prstGeom>
              <a:solidFill>
                <a:sysClr val="window" lastClr="FFFFFF"/>
              </a:solidFill>
              <a:ln w="88900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744616" y="2852936"/>
                <a:ext cx="1635696" cy="1491208"/>
              </a:xfrm>
              <a:prstGeom prst="ellipse">
                <a:avLst/>
              </a:prstGeom>
              <a:solidFill>
                <a:sysClr val="window" lastClr="FFFFFF"/>
              </a:solidFill>
              <a:ln w="889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94855" y="3235217"/>
                <a:ext cx="2529372" cy="76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Smart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Places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86871" y="4319027"/>
                <a:ext cx="2983532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Governance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739308" y="3284984"/>
                <a:ext cx="2983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People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948264" y="2411596"/>
                <a:ext cx="2983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Economy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74668" y="2127047"/>
                <a:ext cx="16616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Energy and </a:t>
                </a:r>
                <a:r>
                  <a:rPr kumimoji="0" lang="en-GB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Env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70948" y="4301917"/>
                <a:ext cx="2983532" cy="76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Travel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and movement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812360" y="3147814"/>
              <a:ext cx="880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Smart 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Living</a:t>
              </a: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6580254" y="383754"/>
            <a:ext cx="2176179" cy="825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 ExtraBold"/>
                <a:sym typeface="Raleway ExtraBold"/>
              </a:rPr>
              <a:t>Smart Place 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 ExtraBold"/>
                <a:sym typeface="Raleway ExtraBold"/>
              </a:rPr>
              <a:t>Six Pillars  (IBI)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 ExtraBold"/>
              <a:sym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21727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16"/>
            <a:ext cx="8229600" cy="1130576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buSzPts val="5800"/>
            </a:pPr>
            <a:r>
              <a:rPr lang="en-GB" dirty="0">
                <a:solidFill>
                  <a:srgbClr val="009FE3"/>
                </a:solidFill>
              </a:rPr>
              <a:t>Smart Place –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716496"/>
            <a:ext cx="5850468" cy="3779303"/>
          </a:xfrm>
        </p:spPr>
        <p:txBody>
          <a:bodyPr>
            <a:noAutofit/>
          </a:bodyPr>
          <a:lstStyle/>
          <a:p>
            <a:r>
              <a:rPr lang="en-GB" sz="2400" dirty="0" smtClean="0"/>
              <a:t>Multi-disciplinary / </a:t>
            </a:r>
            <a:r>
              <a:rPr lang="en-GB" sz="2400" b="1" dirty="0" smtClean="0"/>
              <a:t>multi-perspective </a:t>
            </a:r>
            <a:r>
              <a:rPr lang="en-GB" sz="2400" dirty="0" smtClean="0"/>
              <a:t>approach required.</a:t>
            </a:r>
          </a:p>
          <a:p>
            <a:r>
              <a:rPr lang="en-GB" sz="2400" dirty="0" smtClean="0"/>
              <a:t>Embrace </a:t>
            </a:r>
            <a:r>
              <a:rPr lang="en-GB" sz="2400" b="1" dirty="0" smtClean="0"/>
              <a:t>all</a:t>
            </a:r>
            <a:r>
              <a:rPr lang="en-GB" sz="2400" dirty="0" smtClean="0"/>
              <a:t> </a:t>
            </a:r>
            <a:r>
              <a:rPr lang="en-GB" sz="2400" b="1" dirty="0" smtClean="0"/>
              <a:t>built environment </a:t>
            </a:r>
            <a:r>
              <a:rPr lang="en-GB" sz="2400" dirty="0" smtClean="0"/>
              <a:t>components</a:t>
            </a:r>
          </a:p>
          <a:p>
            <a:r>
              <a:rPr lang="en-GB" sz="2400" dirty="0" smtClean="0"/>
              <a:t>Project identification easy – </a:t>
            </a:r>
            <a:r>
              <a:rPr lang="en-GB" sz="2400" b="1" dirty="0" smtClean="0"/>
              <a:t>delivery</a:t>
            </a:r>
            <a:r>
              <a:rPr lang="en-GB" sz="2400" dirty="0" smtClean="0"/>
              <a:t> and funding challenges.</a:t>
            </a:r>
          </a:p>
          <a:p>
            <a:r>
              <a:rPr lang="en-GB" sz="2400" b="1" dirty="0" smtClean="0"/>
              <a:t>Continually evolving </a:t>
            </a:r>
            <a:r>
              <a:rPr lang="en-GB" sz="2400" dirty="0" smtClean="0"/>
              <a:t>technology landscape </a:t>
            </a:r>
          </a:p>
          <a:p>
            <a:r>
              <a:rPr lang="en-GB" sz="2400" dirty="0" smtClean="0"/>
              <a:t>5 year time horizon – uncertainty beyond – strategy </a:t>
            </a:r>
            <a:r>
              <a:rPr lang="en-GB" sz="2400" b="1" dirty="0" smtClean="0"/>
              <a:t>resilience</a:t>
            </a:r>
          </a:p>
          <a:p>
            <a:r>
              <a:rPr lang="en-GB" sz="2400" b="1" dirty="0" smtClean="0"/>
              <a:t>Expertise</a:t>
            </a:r>
            <a:r>
              <a:rPr lang="en-GB" sz="2400" dirty="0" smtClean="0"/>
              <a:t> in short supply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237" y="0"/>
            <a:ext cx="3422868" cy="150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945" y="3849848"/>
            <a:ext cx="3018055" cy="129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6866100" cy="1224136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200" dirty="0">
                <a:solidFill>
                  <a:srgbClr val="009FE3"/>
                </a:solidFill>
                <a:latin typeface="Corbel"/>
                <a:cs typeface="Corbel"/>
              </a:rPr>
              <a:t>Smart Place Planning Skills and Stakeholders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B600"/>
                </a:solidFill>
              </a:rPr>
              <a:t>7</a:t>
            </a:fld>
            <a:endParaRPr lang="en">
              <a:solidFill>
                <a:srgbClr val="FFB6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36096" y="984693"/>
            <a:ext cx="3744416" cy="38193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9DC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r>
              <a:rPr lang="en-GB" b="1" dirty="0" smtClean="0"/>
              <a:t>Statutory / Government</a:t>
            </a:r>
            <a:r>
              <a:rPr lang="en-GB" dirty="0" smtClean="0"/>
              <a:t> departments / agencies</a:t>
            </a:r>
          </a:p>
          <a:p>
            <a:pPr marL="285750" lvl="2" indent="-285750"/>
            <a:r>
              <a:rPr lang="en-GB" sz="1400" dirty="0" err="1" smtClean="0"/>
              <a:t>DfT</a:t>
            </a:r>
            <a:endParaRPr lang="en-GB" sz="1400" dirty="0" smtClean="0"/>
          </a:p>
          <a:p>
            <a:pPr marL="285750" lvl="2" indent="-285750"/>
            <a:r>
              <a:rPr lang="en-GB" sz="1400" dirty="0" smtClean="0"/>
              <a:t>Highways England</a:t>
            </a:r>
          </a:p>
          <a:p>
            <a:pPr marL="285750" lvl="2" indent="-285750"/>
            <a:r>
              <a:rPr lang="en-GB" sz="1400" dirty="0" smtClean="0"/>
              <a:t>BEIS</a:t>
            </a:r>
          </a:p>
          <a:p>
            <a:pPr marL="285750" lvl="2" indent="-285750"/>
            <a:r>
              <a:rPr lang="en-GB" sz="1400" dirty="0" smtClean="0"/>
              <a:t>Homes England??</a:t>
            </a:r>
          </a:p>
          <a:p>
            <a:pPr marL="285750" lvl="2" indent="-285750"/>
            <a:r>
              <a:rPr lang="en-GB" sz="1400" dirty="0" smtClean="0"/>
              <a:t>Local authorities</a:t>
            </a:r>
          </a:p>
          <a:p>
            <a:pPr lvl="1"/>
            <a:endParaRPr lang="en-GB" sz="1400" dirty="0" smtClean="0"/>
          </a:p>
          <a:p>
            <a:r>
              <a:rPr lang="en-GB" b="1" dirty="0" smtClean="0"/>
              <a:t>Utilities</a:t>
            </a:r>
            <a:r>
              <a:rPr lang="en-GB" dirty="0" smtClean="0"/>
              <a:t> providers</a:t>
            </a:r>
          </a:p>
          <a:p>
            <a:r>
              <a:rPr lang="en-GB" b="1" dirty="0" smtClean="0"/>
              <a:t>Academics / education</a:t>
            </a:r>
          </a:p>
          <a:p>
            <a:r>
              <a:rPr lang="en-GB" b="1" dirty="0" smtClean="0"/>
              <a:t>End users </a:t>
            </a:r>
            <a:r>
              <a:rPr lang="en-GB" dirty="0" smtClean="0"/>
              <a:t>/ future users / Community</a:t>
            </a:r>
          </a:p>
          <a:p>
            <a:r>
              <a:rPr lang="en-GB" b="1" dirty="0" smtClean="0"/>
              <a:t>Technology</a:t>
            </a:r>
            <a:r>
              <a:rPr lang="en-GB" dirty="0" smtClean="0"/>
              <a:t> developers</a:t>
            </a:r>
          </a:p>
          <a:p>
            <a:r>
              <a:rPr lang="en-GB" b="1" dirty="0" smtClean="0"/>
              <a:t>Land developer</a:t>
            </a:r>
            <a:r>
              <a:rPr lang="en-GB" dirty="0" smtClean="0"/>
              <a:t> / commercial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566" y="1419623"/>
            <a:ext cx="4528481" cy="3277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171450">
              <a:buClr>
                <a:srgbClr val="6C9DC6"/>
              </a:buClr>
              <a:buSzPts val="1800"/>
              <a:buFont typeface="Arial" panose="020B0604020202020204" pitchFamily="34" charset="0"/>
              <a:buChar char="•"/>
              <a:defRPr sz="2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r>
              <a:rPr lang="en-GB" sz="2000" dirty="0"/>
              <a:t>Intelligent  transport systems GIS </a:t>
            </a:r>
            <a:r>
              <a:rPr lang="en-GB" sz="2000" b="1" dirty="0"/>
              <a:t>Data Analysts</a:t>
            </a:r>
          </a:p>
          <a:p>
            <a:r>
              <a:rPr lang="en-GB" sz="2000" b="1" dirty="0"/>
              <a:t>Masterplanning</a:t>
            </a:r>
            <a:r>
              <a:rPr lang="en-GB" sz="2000" dirty="0"/>
              <a:t> / urban design</a:t>
            </a:r>
          </a:p>
          <a:p>
            <a:r>
              <a:rPr lang="en-GB" sz="2000" b="1" dirty="0"/>
              <a:t>Landscape</a:t>
            </a:r>
            <a:r>
              <a:rPr lang="en-GB" sz="2000" dirty="0"/>
              <a:t> architecture</a:t>
            </a:r>
          </a:p>
          <a:p>
            <a:r>
              <a:rPr lang="en-GB" sz="2000" b="1" dirty="0"/>
              <a:t>Technical</a:t>
            </a:r>
            <a:r>
              <a:rPr lang="en-GB" sz="2000" dirty="0"/>
              <a:t> partner (e; CISCO, Node, IBM, University)</a:t>
            </a:r>
          </a:p>
          <a:p>
            <a:r>
              <a:rPr lang="en-GB" sz="2000" b="1" dirty="0"/>
              <a:t>Engineering</a:t>
            </a:r>
            <a:r>
              <a:rPr lang="en-GB" sz="2000" dirty="0"/>
              <a:t> (M&amp;E, drainage, </a:t>
            </a:r>
            <a:r>
              <a:rPr lang="en-GB" sz="2000" b="1" dirty="0">
                <a:solidFill>
                  <a:srgbClr val="FF0000"/>
                </a:solidFill>
              </a:rPr>
              <a:t>transport</a:t>
            </a:r>
            <a:r>
              <a:rPr lang="en-GB" sz="2000" dirty="0"/>
              <a:t>, waste, energy</a:t>
            </a:r>
          </a:p>
          <a:p>
            <a:r>
              <a:rPr lang="en-GB" sz="2000" b="1" dirty="0"/>
              <a:t>Legal</a:t>
            </a:r>
            <a:r>
              <a:rPr lang="en-GB" sz="2000" dirty="0"/>
              <a:t> expertise</a:t>
            </a:r>
          </a:p>
          <a:p>
            <a:r>
              <a:rPr lang="en-GB" sz="2000" b="1" dirty="0"/>
              <a:t>Economist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4572000" y="3363838"/>
            <a:ext cx="812935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99592" y="4710188"/>
            <a:ext cx="3467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IBI very helpful so far in formulating ideas</a:t>
            </a:r>
          </a:p>
        </p:txBody>
      </p:sp>
    </p:spTree>
    <p:extLst>
      <p:ext uri="{BB962C8B-B14F-4D97-AF65-F5344CB8AC3E}">
        <p14:creationId xmlns:p14="http://schemas.microsoft.com/office/powerpoint/2010/main" val="2763111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1" y="771550"/>
            <a:ext cx="584347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51674" y="280156"/>
            <a:ext cx="6866100" cy="857400"/>
          </a:xfrm>
          <a:prstGeom prst="rect">
            <a:avLst/>
          </a:prstGeom>
        </p:spPr>
        <p:txBody>
          <a:bodyPr vert="horz" lIns="0" tIns="0" rIns="0" bIns="0" rtlCol="0" anchor="t">
            <a:normAutofit fontScale="90000"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" sz="3200" dirty="0">
                <a:solidFill>
                  <a:srgbClr val="009FE3"/>
                </a:solidFill>
                <a:latin typeface="Corbel"/>
                <a:cs typeface="Corbel"/>
              </a:rPr>
              <a:t>Relevant Tech Categories for Housing Sites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grpSp>
        <p:nvGrpSpPr>
          <p:cNvPr id="4" name="Group 3"/>
          <p:cNvGrpSpPr/>
          <p:nvPr/>
        </p:nvGrpSpPr>
        <p:grpSpPr>
          <a:xfrm>
            <a:off x="6372200" y="2139702"/>
            <a:ext cx="3526314" cy="2332012"/>
            <a:chOff x="5942178" y="2301416"/>
            <a:chExt cx="3526314" cy="2332012"/>
          </a:xfrm>
        </p:grpSpPr>
        <p:grpSp>
          <p:nvGrpSpPr>
            <p:cNvPr id="6" name="Group 5"/>
            <p:cNvGrpSpPr/>
            <p:nvPr/>
          </p:nvGrpSpPr>
          <p:grpSpPr>
            <a:xfrm>
              <a:off x="5942178" y="2301416"/>
              <a:ext cx="3526314" cy="2332012"/>
              <a:chOff x="4595378" y="1916832"/>
              <a:chExt cx="5336418" cy="341897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337398" y="1916832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637498" y="2113166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95378" y="2814836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231074" y="3844602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EC0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999784" y="2814836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035252" y="3786708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44616" y="2852936"/>
                <a:ext cx="1635696" cy="1491208"/>
              </a:xfrm>
              <a:prstGeom prst="ellipse">
                <a:avLst/>
              </a:prstGeom>
              <a:solidFill>
                <a:schemeClr val="bg1"/>
              </a:solidFill>
              <a:ln w="889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94855" y="3235217"/>
                <a:ext cx="2529372" cy="76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Smart </a:t>
                </a: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Places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86871" y="4319027"/>
                <a:ext cx="2983532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Governance</a:t>
                </a:r>
                <a:endParaRPr lang="en-GB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39308" y="3284984"/>
                <a:ext cx="2983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People</a:t>
                </a:r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948264" y="2411596"/>
                <a:ext cx="2983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Economy</a:t>
                </a:r>
                <a:endParaRPr lang="en-GB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574668" y="2127047"/>
                <a:ext cx="16616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Energy and </a:t>
                </a:r>
                <a:r>
                  <a:rPr lang="en-GB" dirty="0" err="1" smtClean="0"/>
                  <a:t>Env</a:t>
                </a:r>
                <a:endParaRPr lang="en-GB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670948" y="4301917"/>
                <a:ext cx="2983532" cy="767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Travel </a:t>
                </a:r>
              </a:p>
              <a:p>
                <a:r>
                  <a:rPr lang="en-GB" dirty="0" smtClean="0"/>
                  <a:t>and movement</a:t>
                </a:r>
                <a:endParaRPr lang="en-GB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812360" y="3147814"/>
              <a:ext cx="880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Smart </a:t>
              </a:r>
            </a:p>
            <a:p>
              <a:r>
                <a:rPr lang="en-GB" dirty="0" smtClean="0"/>
                <a:t>Living</a:t>
              </a:r>
              <a:endParaRPr lang="en-GB" dirty="0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6724270" y="1347614"/>
            <a:ext cx="2176179" cy="8258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n-GB" sz="2000" dirty="0" smtClean="0"/>
              <a:t>Smart Place – </a:t>
            </a:r>
          </a:p>
          <a:p>
            <a:r>
              <a:rPr lang="en-GB" sz="2000" dirty="0" smtClean="0"/>
              <a:t>Six Pillars  (IBI)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42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solidFill>
                  <a:srgbClr val="009FE3"/>
                </a:solidFill>
              </a:rPr>
              <a:t>Smart Place - Key Success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6127"/>
            <a:ext cx="6426200" cy="3880903"/>
          </a:xfrm>
        </p:spPr>
        <p:txBody>
          <a:bodyPr>
            <a:noAutofit/>
          </a:bodyPr>
          <a:lstStyle/>
          <a:p>
            <a:r>
              <a:rPr lang="en-GB" sz="2400" dirty="0" smtClean="0"/>
              <a:t>Stakeholder buy-in, </a:t>
            </a:r>
            <a:r>
              <a:rPr lang="en-GB" sz="2400" b="1" dirty="0" smtClean="0"/>
              <a:t>collaboration</a:t>
            </a:r>
            <a:r>
              <a:rPr lang="en-GB" sz="2400" dirty="0" smtClean="0"/>
              <a:t> and engagement</a:t>
            </a:r>
          </a:p>
          <a:p>
            <a:r>
              <a:rPr lang="en-GB" sz="2400" b="1" dirty="0" smtClean="0"/>
              <a:t>University</a:t>
            </a:r>
            <a:r>
              <a:rPr lang="en-GB" sz="2400" dirty="0" smtClean="0"/>
              <a:t> sector input?</a:t>
            </a:r>
          </a:p>
          <a:p>
            <a:r>
              <a:rPr lang="en-GB" sz="2400" dirty="0" smtClean="0"/>
              <a:t>Keep </a:t>
            </a:r>
            <a:r>
              <a:rPr lang="en-GB" sz="2400" b="1" dirty="0" smtClean="0"/>
              <a:t>commercial</a:t>
            </a:r>
            <a:r>
              <a:rPr lang="en-GB" sz="2400" dirty="0" smtClean="0"/>
              <a:t> outcomes in focus – new business models</a:t>
            </a:r>
          </a:p>
          <a:p>
            <a:r>
              <a:rPr lang="en-GB" sz="2400" b="1" dirty="0" smtClean="0"/>
              <a:t>Tech provider </a:t>
            </a:r>
            <a:r>
              <a:rPr lang="en-GB" sz="2400" dirty="0" smtClean="0"/>
              <a:t>engagement</a:t>
            </a:r>
            <a:endParaRPr lang="en-GB" sz="2400" dirty="0"/>
          </a:p>
          <a:p>
            <a:r>
              <a:rPr lang="en-GB" sz="2400" dirty="0" smtClean="0"/>
              <a:t>Gloss on existing design vs </a:t>
            </a:r>
            <a:r>
              <a:rPr lang="en-GB" sz="2400" b="1" dirty="0" smtClean="0"/>
              <a:t>DNA</a:t>
            </a:r>
            <a:r>
              <a:rPr lang="en-GB" sz="2400" dirty="0" smtClean="0"/>
              <a:t> of the site design ?</a:t>
            </a:r>
          </a:p>
          <a:p>
            <a:r>
              <a:rPr lang="en-GB" sz="2400" dirty="0" smtClean="0"/>
              <a:t>Flexibility and </a:t>
            </a:r>
            <a:r>
              <a:rPr lang="en-GB" sz="2400" b="1" dirty="0" smtClean="0"/>
              <a:t>shelf life </a:t>
            </a:r>
            <a:r>
              <a:rPr lang="en-GB" sz="2400" dirty="0" smtClean="0"/>
              <a:t>factors</a:t>
            </a:r>
          </a:p>
          <a:p>
            <a:r>
              <a:rPr lang="en-GB" sz="2400" dirty="0" smtClean="0"/>
              <a:t>Resourcing and </a:t>
            </a:r>
            <a:r>
              <a:rPr lang="en-GB" sz="2400" b="1" dirty="0" smtClean="0"/>
              <a:t>project management</a:t>
            </a:r>
          </a:p>
        </p:txBody>
      </p:sp>
      <p:pic>
        <p:nvPicPr>
          <p:cNvPr id="2050" name="Picture 2" descr="Image result for Business model canva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715"/>
          <a:stretch/>
        </p:blipFill>
        <p:spPr bwMode="auto">
          <a:xfrm>
            <a:off x="6319152" y="2146300"/>
            <a:ext cx="2739574" cy="11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00" y="1124408"/>
            <a:ext cx="5308600" cy="6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558" y="222450"/>
            <a:ext cx="2458761" cy="71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39" y="3385326"/>
            <a:ext cx="2268220" cy="17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Homes England PowerPoint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HE_powerpoint_v4</Template>
  <TotalTime>1924</TotalTime>
  <Words>2752</Words>
  <Application>Microsoft Office PowerPoint</Application>
  <PresentationFormat>On-screen Show (16:9)</PresentationFormat>
  <Paragraphs>395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Homes England PowerPoint 2018</vt:lpstr>
      <vt:lpstr>Design Quality – The Smart Place Component  </vt:lpstr>
      <vt:lpstr>Government  Key Objective - 'fix the broken housing market‘</vt:lpstr>
      <vt:lpstr>PowerPoint Presentation</vt:lpstr>
      <vt:lpstr>From Smart Cities to Smart Place </vt:lpstr>
      <vt:lpstr>Design Quality – The Smart Place Component</vt:lpstr>
      <vt:lpstr>Smart Place – Challenges</vt:lpstr>
      <vt:lpstr>Smart Place Planning Skills and Stakeholders</vt:lpstr>
      <vt:lpstr>Relevant Tech Categories for Housing Sites </vt:lpstr>
      <vt:lpstr>Smart Place - Key Success Factors</vt:lpstr>
      <vt:lpstr>Smart Place – Homes England Enabled Projects</vt:lpstr>
      <vt:lpstr>Smart Place – A Planning Process</vt:lpstr>
      <vt:lpstr>A Potential Smart Place Design Process</vt:lpstr>
      <vt:lpstr>The Smart Place Healthcheck Workshop -  Sequential Process</vt:lpstr>
      <vt:lpstr>Possible Spatial Application / Implications</vt:lpstr>
      <vt:lpstr>The Handforth Smart Place Demonstrator  Ongoing Transferable Outcomes …</vt:lpstr>
      <vt:lpstr>Developing Smart Place Plans (Frameworks) for Sites – (Reserved Matters) Commitment Statements</vt:lpstr>
      <vt:lpstr>Delivering the Interventions …</vt:lpstr>
      <vt:lpstr>The Digital Twin Concept and Link with MMC</vt:lpstr>
      <vt:lpstr>Smart Place - Next Steps for Mansfield?</vt:lpstr>
      <vt:lpstr>Questions and Discussion …</vt:lpstr>
    </vt:vector>
  </TitlesOfParts>
  <Company>HCA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presentation title</dc:title>
  <dc:creator>Tom Davies</dc:creator>
  <cp:lastModifiedBy>Rebecca Raine</cp:lastModifiedBy>
  <cp:revision>73</cp:revision>
  <cp:lastPrinted>2019-05-14T11:01:17Z</cp:lastPrinted>
  <dcterms:created xsi:type="dcterms:W3CDTF">2018-11-12T07:56:33Z</dcterms:created>
  <dcterms:modified xsi:type="dcterms:W3CDTF">2019-10-04T09:38:28Z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4329954d-489b-4a6b-9b04-1619b02952f9</vt:lpwstr>
  </property>
  <property fmtid="{D5CDD505-2E9C-101B-9397-08002B2CF9AE}" pid="3" name="HCAGPMS">
    <vt:lpwstr>OFFICIAL</vt:lpwstr>
  </property>
</Properties>
</file>