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  <p:sldMasterId id="2147483673" r:id="rId2"/>
    <p:sldMasterId id="2147483684" r:id="rId3"/>
    <p:sldMasterId id="2147483686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idi Berresford-Hemmens" initials="HB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60"/>
  </p:normalViewPr>
  <p:slideViewPr>
    <p:cSldViewPr snapToGrid="0">
      <p:cViewPr>
        <p:scale>
          <a:sx n="125" d="100"/>
          <a:sy n="125" d="100"/>
        </p:scale>
        <p:origin x="-122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6" name="Rectangle 1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203848" y="2235372"/>
            <a:ext cx="5552916" cy="836612"/>
          </a:xfrm>
          <a:prstGeom prst="rect">
            <a:avLst/>
          </a:prstGeom>
        </p:spPr>
        <p:txBody>
          <a:bodyPr rIns="0"/>
          <a:lstStyle>
            <a:lvl1pPr algn="r">
              <a:defRPr sz="4200">
                <a:solidFill>
                  <a:srgbClr val="D59F0F"/>
                </a:solidFill>
              </a:defRPr>
            </a:lvl1pPr>
          </a:lstStyle>
          <a:p>
            <a:r>
              <a:rPr lang="en-GB" dirty="0" smtClean="0"/>
              <a:t>Main Title Goes Here</a:t>
            </a:r>
            <a:endParaRPr lang="en-GB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87824" y="3004557"/>
            <a:ext cx="5752728" cy="576064"/>
          </a:xfrm>
          <a:prstGeom prst="rect">
            <a:avLst/>
          </a:prstGeom>
        </p:spPr>
        <p:txBody>
          <a:bodyPr rIns="0"/>
          <a:lstStyle>
            <a:lvl1pPr marL="0" indent="0" algn="r">
              <a:buNone/>
              <a:defRPr sz="2100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goes here</a:t>
            </a:r>
            <a:endParaRPr lang="en-GB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0"/>
          </p:nvPr>
        </p:nvSpPr>
        <p:spPr>
          <a:xfrm>
            <a:off x="5868144" y="4077072"/>
            <a:ext cx="2856855" cy="1500187"/>
          </a:xfrm>
          <a:prstGeom prst="rect">
            <a:avLst/>
          </a:prstGeom>
        </p:spPr>
        <p:txBody>
          <a:bodyPr rIns="0" anchor="t"/>
          <a:lstStyle>
            <a:lvl1pPr marL="0" indent="0" algn="r">
              <a:buNone/>
              <a:defRPr sz="1300">
                <a:solidFill>
                  <a:srgbClr val="D61E3C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203848" y="3068960"/>
            <a:ext cx="5544616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43243" y="5960496"/>
            <a:ext cx="8381756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0" name="Picture 9" descr="164553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2" y="404664"/>
            <a:ext cx="2060571" cy="5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757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4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24744"/>
            <a:ext cx="5111750" cy="500141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76872"/>
            <a:ext cx="3008313" cy="384929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 userDrawn="1">
            <p:ph type="sldNum" sz="quarter" idx="4"/>
          </p:nvPr>
        </p:nvSpPr>
        <p:spPr>
          <a:xfrm>
            <a:off x="467544" y="6309321"/>
            <a:ext cx="360040" cy="216024"/>
          </a:xfrm>
          <a:prstGeom prst="rect">
            <a:avLst/>
          </a:prstGeom>
        </p:spPr>
        <p:txBody>
          <a:bodyPr/>
          <a:lstStyle>
            <a:lvl1pPr>
              <a:defRPr sz="800" b="1">
                <a:latin typeface="Arial" pitchFamily="34" charset="0"/>
                <a:cs typeface="Arial" pitchFamily="34" charset="0"/>
              </a:defRPr>
            </a:lvl1pPr>
          </a:lstStyle>
          <a:p>
            <a:fld id="{3ACCFA02-0B42-4CF8-A9C7-BAF1660EB5D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827584" y="6309320"/>
            <a:ext cx="2088232" cy="216024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r>
              <a:rPr lang="en-GB" b="1" dirty="0" err="1" smtClean="0">
                <a:latin typeface="Arial" pitchFamily="34" charset="0"/>
                <a:cs typeface="Arial" pitchFamily="34" charset="0"/>
              </a:rPr>
              <a:t>FREETHS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Footer </a:t>
            </a:r>
            <a:fld id="{60E1311F-9F25-4A9F-BFDD-206379B69F2B}" type="datetime1">
              <a:rPr lang="en-GB" smtClean="0">
                <a:latin typeface="Arial" pitchFamily="34" charset="0"/>
                <a:cs typeface="Arial" pitchFamily="34" charset="0"/>
              </a:rPr>
              <a:pPr/>
              <a:t>03/10/2019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676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4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80727"/>
            <a:ext cx="5486400" cy="374684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 userDrawn="1">
            <p:ph type="sldNum" sz="quarter" idx="4"/>
          </p:nvPr>
        </p:nvSpPr>
        <p:spPr>
          <a:xfrm>
            <a:off x="467544" y="6309321"/>
            <a:ext cx="360040" cy="216024"/>
          </a:xfrm>
          <a:prstGeom prst="rect">
            <a:avLst/>
          </a:prstGeom>
        </p:spPr>
        <p:txBody>
          <a:bodyPr/>
          <a:lstStyle>
            <a:lvl1pPr>
              <a:defRPr sz="800" b="1">
                <a:latin typeface="Arial" pitchFamily="34" charset="0"/>
                <a:cs typeface="Arial" pitchFamily="34" charset="0"/>
              </a:defRPr>
            </a:lvl1pPr>
          </a:lstStyle>
          <a:p>
            <a:fld id="{3ACCFA02-0B42-4CF8-A9C7-BAF1660EB5D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827584" y="6309320"/>
            <a:ext cx="2088232" cy="216024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r>
              <a:rPr lang="en-GB" b="1" dirty="0" err="1" smtClean="0">
                <a:latin typeface="Arial" pitchFamily="34" charset="0"/>
                <a:cs typeface="Arial" pitchFamily="34" charset="0"/>
              </a:rPr>
              <a:t>FREETHS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Footer </a:t>
            </a:r>
            <a:fld id="{60E1311F-9F25-4A9F-BFDD-206379B69F2B}" type="datetime1">
              <a:rPr lang="en-GB" smtClean="0">
                <a:latin typeface="Arial" pitchFamily="34" charset="0"/>
                <a:cs typeface="Arial" pitchFamily="34" charset="0"/>
              </a:rPr>
              <a:pPr/>
              <a:t>03/10/2019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78231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ny Questions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2124000" y="2808000"/>
            <a:ext cx="48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chemeClr val="accent2"/>
                </a:solidFill>
              </a:rPr>
              <a:t>Any questions?</a:t>
            </a:r>
            <a:endParaRPr lang="en-GB" sz="6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4489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82304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57130"/>
            <a:ext cx="9144793" cy="50087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461516" y="6422899"/>
            <a:ext cx="2822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solidFill>
                  <a:srgbClr val="D79F0F"/>
                </a:solidFill>
              </a:rPr>
              <a:t>Answers</a:t>
            </a:r>
            <a:r>
              <a:rPr lang="en-GB" dirty="0" smtClean="0">
                <a:solidFill>
                  <a:schemeClr val="bg1"/>
                </a:solidFill>
              </a:rPr>
              <a:t> not options…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399600" y="2412000"/>
            <a:ext cx="7917942" cy="67331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/>
              <a:t>Name of PPP/Training here</a:t>
            </a:r>
            <a:endParaRPr lang="en-GB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1600" y="3499200"/>
            <a:ext cx="6858000" cy="5676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Sub title</a:t>
            </a:r>
            <a:endParaRPr lang="en-GB" dirty="0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471600" y="3389586"/>
            <a:ext cx="8254614" cy="42004"/>
          </a:xfrm>
          <a:prstGeom prst="line">
            <a:avLst/>
          </a:prstGeom>
          <a:ln>
            <a:solidFill>
              <a:srgbClr val="D59F0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71488" y="5322888"/>
            <a:ext cx="6400800" cy="32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en-US" dirty="0" smtClean="0"/>
              <a:t>Name of presenter</a:t>
            </a:r>
            <a:endParaRPr lang="en-GB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71488" y="5643563"/>
            <a:ext cx="6400800" cy="32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en-US" dirty="0" smtClean="0"/>
              <a:t>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3848619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Page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40000" y="2167759"/>
            <a:ext cx="7920000" cy="409334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 algn="l"/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1403131"/>
            <a:ext cx="7920000" cy="566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Title Area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7059336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2356896"/>
            <a:ext cx="3392730" cy="353111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Bullet Points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887589" y="2356897"/>
            <a:ext cx="3572411" cy="3531116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Bullet Points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1403131"/>
            <a:ext cx="7920000" cy="566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Title Area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0815288"/>
      </p:ext>
    </p:extLst>
  </p:cSld>
  <p:clrMapOvr>
    <a:masterClrMapping/>
  </p:clrMapOvr>
  <p:hf hdr="0"/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 (no bulle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1403131"/>
            <a:ext cx="7920000" cy="566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Title Area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2444560"/>
            <a:ext cx="3489834" cy="3531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Enter text here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916442" y="2447549"/>
            <a:ext cx="3543558" cy="3531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Enter text here</a:t>
            </a:r>
          </a:p>
        </p:txBody>
      </p:sp>
    </p:spTree>
    <p:extLst>
      <p:ext uri="{BB962C8B-B14F-4D97-AF65-F5344CB8AC3E}">
        <p14:creationId xmlns:p14="http://schemas.microsoft.com/office/powerpoint/2010/main" val="2511512025"/>
      </p:ext>
    </p:extLst>
  </p:cSld>
  <p:clrMapOvr>
    <a:masterClrMapping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672000" y="3007518"/>
            <a:ext cx="1800000" cy="28432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5727519" y="2520000"/>
            <a:ext cx="2700000" cy="324000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Bullet Points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539999" y="2520000"/>
            <a:ext cx="2700000" cy="324000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Bullet Points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1403131"/>
            <a:ext cx="7920000" cy="566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Title Area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9949328"/>
      </p:ext>
    </p:extLst>
  </p:cSld>
  <p:clrMapOvr>
    <a:masterClrMapping/>
  </p:clrMapOvr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/>
          </p:nvPr>
        </p:nvSpPr>
        <p:spPr>
          <a:xfrm>
            <a:off x="628650" y="2095154"/>
            <a:ext cx="7886700" cy="29411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8650" y="5259823"/>
            <a:ext cx="7886700" cy="8666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Enter text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1403131"/>
            <a:ext cx="7920000" cy="566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Title Area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7128033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 - 2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87824" y="2130425"/>
            <a:ext cx="5760640" cy="938535"/>
          </a:xfrm>
          <a:prstGeom prst="rect">
            <a:avLst/>
          </a:prstGeom>
        </p:spPr>
        <p:txBody>
          <a:bodyPr rIns="0"/>
          <a:lstStyle>
            <a:lvl1pPr algn="r">
              <a:defRPr sz="4200"/>
            </a:lvl1pPr>
          </a:lstStyle>
          <a:p>
            <a:r>
              <a:rPr lang="en-US" dirty="0" smtClean="0"/>
              <a:t>Main Title Goes Here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35896" y="3140968"/>
            <a:ext cx="5112568" cy="694928"/>
          </a:xfrm>
          <a:prstGeom prst="rect">
            <a:avLst/>
          </a:prstGeom>
        </p:spPr>
        <p:txBody>
          <a:bodyPr rIns="0"/>
          <a:lstStyle>
            <a:lvl1pPr marL="0" indent="0" algn="r">
              <a:buNone/>
              <a:defRPr sz="21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 Title Goes Here</a:t>
            </a:r>
            <a:endParaRPr lang="en-GB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203848" y="3068960"/>
            <a:ext cx="5544616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43243" y="5960496"/>
            <a:ext cx="8381756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69065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 Points,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540000" y="2261476"/>
            <a:ext cx="2778125" cy="387131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FontTx/>
              <a:buNone/>
              <a:defRPr sz="1800" b="1">
                <a:solidFill>
                  <a:schemeClr val="tx1"/>
                </a:solidFill>
              </a:defRPr>
            </a:lvl2pPr>
          </a:lstStyle>
          <a:p>
            <a:pPr lvl="1"/>
            <a:r>
              <a:rPr lang="en-GB" sz="1800" dirty="0" smtClean="0"/>
              <a:t>Sub Heading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2790113"/>
            <a:ext cx="2778125" cy="312195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Bullet Points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658421" y="2790112"/>
            <a:ext cx="2257088" cy="31219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255805" y="2790111"/>
            <a:ext cx="2257088" cy="312195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1403131"/>
            <a:ext cx="7920000" cy="566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Title Area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1946207"/>
      </p:ext>
    </p:extLst>
  </p:cSld>
  <p:clrMapOvr>
    <a:masterClrMapping/>
  </p:clrMapOvr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ny 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24000" y="2808002"/>
            <a:ext cx="48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chemeClr val="accent2"/>
                </a:solidFill>
              </a:rPr>
              <a:t>Any questions?</a:t>
            </a:r>
            <a:endParaRPr lang="en-GB" sz="6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563145"/>
      </p:ext>
    </p:extLst>
  </p:cSld>
  <p:clrMapOvr>
    <a:masterClrMapping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D254B-974C-427B-A235-2DB76431265A}" type="datetimeFigureOut">
              <a:rPr lang="en-GB" smtClean="0"/>
              <a:t>03/10/2019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b="1" smtClean="0">
                <a:latin typeface="Arial" pitchFamily="34" charset="0"/>
                <a:cs typeface="Arial" pitchFamily="34" charset="0"/>
              </a:rPr>
              <a:t>FREETHS </a:t>
            </a:r>
            <a:r>
              <a:rPr lang="en-GB" smtClean="0">
                <a:latin typeface="Arial" pitchFamily="34" charset="0"/>
                <a:cs typeface="Arial" pitchFamily="34" charset="0"/>
              </a:rPr>
              <a:t>Footer </a:t>
            </a:r>
            <a:fld id="{60E1311F-9F25-4A9F-BFDD-206379B69F2B}" type="datetime1">
              <a:rPr lang="en-GB" smtClean="0">
                <a:latin typeface="Arial" pitchFamily="34" charset="0"/>
                <a:cs typeface="Arial" pitchFamily="34" charset="0"/>
              </a:rPr>
              <a:pPr/>
              <a:t>03/10/2019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CFA02-0B42-4CF8-A9C7-BAF1660EB5D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7957575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wo Block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933056"/>
            <a:ext cx="7776864" cy="17526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 userDrawn="1">
            <p:ph type="sldNum" sz="quarter" idx="4"/>
          </p:nvPr>
        </p:nvSpPr>
        <p:spPr>
          <a:xfrm>
            <a:off x="467544" y="6309321"/>
            <a:ext cx="360040" cy="216024"/>
          </a:xfrm>
          <a:prstGeom prst="rect">
            <a:avLst/>
          </a:prstGeom>
        </p:spPr>
        <p:txBody>
          <a:bodyPr/>
          <a:lstStyle>
            <a:lvl1pPr>
              <a:defRPr sz="800" b="1">
                <a:latin typeface="Arial" pitchFamily="34" charset="0"/>
                <a:cs typeface="Arial" pitchFamily="34" charset="0"/>
              </a:defRPr>
            </a:lvl1pPr>
          </a:lstStyle>
          <a:p>
            <a:fld id="{3ACCFA02-0B42-4CF8-A9C7-BAF1660EB5D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827584" y="6309320"/>
            <a:ext cx="2088232" cy="216024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r>
              <a:rPr lang="en-GB" b="1" dirty="0" err="1" smtClean="0">
                <a:latin typeface="Arial" pitchFamily="34" charset="0"/>
                <a:cs typeface="Arial" pitchFamily="34" charset="0"/>
              </a:rPr>
              <a:t>FREETHS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Footer </a:t>
            </a:r>
            <a:fld id="{60E1311F-9F25-4A9F-BFDD-206379B69F2B}" type="datetime1">
              <a:rPr lang="en-GB" smtClean="0">
                <a:latin typeface="Arial" pitchFamily="34" charset="0"/>
                <a:cs typeface="Arial" pitchFamily="34" charset="0"/>
              </a:rPr>
              <a:pPr/>
              <a:t>03/10/2019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1356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 userDrawn="1">
            <p:ph type="sldNum" sz="quarter" idx="4"/>
          </p:nvPr>
        </p:nvSpPr>
        <p:spPr>
          <a:xfrm>
            <a:off x="467544" y="6309321"/>
            <a:ext cx="360040" cy="216024"/>
          </a:xfrm>
          <a:prstGeom prst="rect">
            <a:avLst/>
          </a:prstGeom>
        </p:spPr>
        <p:txBody>
          <a:bodyPr/>
          <a:lstStyle>
            <a:lvl1pPr>
              <a:defRPr sz="800" b="1">
                <a:latin typeface="Arial" pitchFamily="34" charset="0"/>
                <a:cs typeface="Arial" pitchFamily="34" charset="0"/>
              </a:defRPr>
            </a:lvl1pPr>
          </a:lstStyle>
          <a:p>
            <a:fld id="{3ACCFA02-0B42-4CF8-A9C7-BAF1660EB5D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827584" y="6309320"/>
            <a:ext cx="2088232" cy="216024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r>
              <a:rPr lang="en-GB" b="1" dirty="0" err="1" smtClean="0">
                <a:latin typeface="Arial" pitchFamily="34" charset="0"/>
                <a:cs typeface="Arial" pitchFamily="34" charset="0"/>
              </a:rPr>
              <a:t>FREETHS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Footer </a:t>
            </a:r>
            <a:fld id="{60E1311F-9F25-4A9F-BFDD-206379B69F2B}" type="datetime1">
              <a:rPr lang="en-GB" smtClean="0">
                <a:latin typeface="Arial" pitchFamily="34" charset="0"/>
                <a:cs typeface="Arial" pitchFamily="34" charset="0"/>
              </a:rPr>
              <a:pPr/>
              <a:t>03/10/2019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4491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2400" b="1" cap="all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6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 userDrawn="1">
            <p:ph type="sldNum" sz="quarter" idx="4"/>
          </p:nvPr>
        </p:nvSpPr>
        <p:spPr>
          <a:xfrm>
            <a:off x="467544" y="6309321"/>
            <a:ext cx="360040" cy="216024"/>
          </a:xfrm>
          <a:prstGeom prst="rect">
            <a:avLst/>
          </a:prstGeom>
        </p:spPr>
        <p:txBody>
          <a:bodyPr/>
          <a:lstStyle>
            <a:lvl1pPr>
              <a:defRPr sz="800" b="1">
                <a:latin typeface="Arial" pitchFamily="34" charset="0"/>
                <a:cs typeface="Arial" pitchFamily="34" charset="0"/>
              </a:defRPr>
            </a:lvl1pPr>
          </a:lstStyle>
          <a:p>
            <a:fld id="{3ACCFA02-0B42-4CF8-A9C7-BAF1660EB5D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827584" y="6309320"/>
            <a:ext cx="2088232" cy="216024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r>
              <a:rPr lang="en-GB" b="1" dirty="0" err="1" smtClean="0">
                <a:latin typeface="Arial" pitchFamily="34" charset="0"/>
                <a:cs typeface="Arial" pitchFamily="34" charset="0"/>
              </a:rPr>
              <a:t>FREETHS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Footer </a:t>
            </a:r>
            <a:fld id="{60E1311F-9F25-4A9F-BFDD-206379B69F2B}" type="datetime1">
              <a:rPr lang="en-GB" smtClean="0">
                <a:latin typeface="Arial" pitchFamily="34" charset="0"/>
                <a:cs typeface="Arial" pitchFamily="34" charset="0"/>
              </a:rPr>
              <a:pPr/>
              <a:t>03/10/2019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612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19256" cy="580926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Slide Number Placeholder 3"/>
          <p:cNvSpPr>
            <a:spLocks noGrp="1"/>
          </p:cNvSpPr>
          <p:nvPr userDrawn="1">
            <p:ph type="sldNum" sz="quarter" idx="4"/>
          </p:nvPr>
        </p:nvSpPr>
        <p:spPr>
          <a:xfrm>
            <a:off x="467544" y="6309321"/>
            <a:ext cx="360040" cy="216024"/>
          </a:xfrm>
          <a:prstGeom prst="rect">
            <a:avLst/>
          </a:prstGeom>
        </p:spPr>
        <p:txBody>
          <a:bodyPr/>
          <a:lstStyle>
            <a:lvl1pPr>
              <a:defRPr sz="800" b="1">
                <a:latin typeface="Arial" pitchFamily="34" charset="0"/>
                <a:cs typeface="Arial" pitchFamily="34" charset="0"/>
              </a:defRPr>
            </a:lvl1pPr>
          </a:lstStyle>
          <a:p>
            <a:fld id="{3ACCFA02-0B42-4CF8-A9C7-BAF1660EB5D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827584" y="6309320"/>
            <a:ext cx="2088232" cy="216024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r>
              <a:rPr lang="en-GB" b="1" dirty="0" err="1" smtClean="0">
                <a:latin typeface="Arial" pitchFamily="34" charset="0"/>
                <a:cs typeface="Arial" pitchFamily="34" charset="0"/>
              </a:rPr>
              <a:t>FREETHS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Footer </a:t>
            </a:r>
            <a:fld id="{60E1311F-9F25-4A9F-BFDD-206379B69F2B}" type="datetime1">
              <a:rPr lang="en-GB" smtClean="0">
                <a:latin typeface="Arial" pitchFamily="34" charset="0"/>
                <a:cs typeface="Arial" pitchFamily="34" charset="0"/>
              </a:rPr>
              <a:pPr/>
              <a:t>03/10/2019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2178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885775"/>
          </a:xfrm>
        </p:spPr>
        <p:txBody>
          <a:bodyPr anchor="b">
            <a:noAutofit/>
          </a:bodyPr>
          <a:lstStyle>
            <a:lvl1pPr marL="0" indent="0">
              <a:buNone/>
              <a:defRPr sz="2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20887"/>
            <a:ext cx="4040188" cy="370527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885775"/>
          </a:xfrm>
        </p:spPr>
        <p:txBody>
          <a:bodyPr anchor="b">
            <a:noAutofit/>
          </a:bodyPr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20887"/>
            <a:ext cx="4041775" cy="370527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3"/>
          <p:cNvSpPr>
            <a:spLocks noGrp="1"/>
          </p:cNvSpPr>
          <p:nvPr userDrawn="1">
            <p:ph type="sldNum" sz="quarter" idx="10"/>
          </p:nvPr>
        </p:nvSpPr>
        <p:spPr>
          <a:xfrm>
            <a:off x="467544" y="6309321"/>
            <a:ext cx="360040" cy="216024"/>
          </a:xfrm>
          <a:prstGeom prst="rect">
            <a:avLst/>
          </a:prstGeom>
        </p:spPr>
        <p:txBody>
          <a:bodyPr/>
          <a:lstStyle>
            <a:lvl1pPr>
              <a:defRPr sz="800" b="1">
                <a:latin typeface="Arial" pitchFamily="34" charset="0"/>
                <a:cs typeface="Arial" pitchFamily="34" charset="0"/>
              </a:defRPr>
            </a:lvl1pPr>
          </a:lstStyle>
          <a:p>
            <a:fld id="{3ACCFA02-0B42-4CF8-A9C7-BAF1660EB5D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827584" y="6309320"/>
            <a:ext cx="2088232" cy="216024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r>
              <a:rPr lang="en-GB" b="1" dirty="0" err="1" smtClean="0">
                <a:latin typeface="Arial" pitchFamily="34" charset="0"/>
                <a:cs typeface="Arial" pitchFamily="34" charset="0"/>
              </a:rPr>
              <a:t>FREETHS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Footer </a:t>
            </a:r>
            <a:fld id="{60E1311F-9F25-4A9F-BFDD-206379B69F2B}" type="datetime1">
              <a:rPr lang="en-GB" smtClean="0">
                <a:latin typeface="Arial" pitchFamily="34" charset="0"/>
                <a:cs typeface="Arial" pitchFamily="34" charset="0"/>
              </a:rPr>
              <a:pPr/>
              <a:t>03/10/2019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3473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79208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3"/>
          <p:cNvSpPr>
            <a:spLocks noGrp="1"/>
          </p:cNvSpPr>
          <p:nvPr userDrawn="1">
            <p:ph type="sldNum" sz="quarter" idx="4"/>
          </p:nvPr>
        </p:nvSpPr>
        <p:spPr>
          <a:xfrm>
            <a:off x="467544" y="6309321"/>
            <a:ext cx="360040" cy="216024"/>
          </a:xfrm>
          <a:prstGeom prst="rect">
            <a:avLst/>
          </a:prstGeom>
        </p:spPr>
        <p:txBody>
          <a:bodyPr/>
          <a:lstStyle>
            <a:lvl1pPr>
              <a:defRPr sz="800" b="1">
                <a:latin typeface="Arial" pitchFamily="34" charset="0"/>
                <a:cs typeface="Arial" pitchFamily="34" charset="0"/>
              </a:defRPr>
            </a:lvl1pPr>
          </a:lstStyle>
          <a:p>
            <a:fld id="{3ACCFA02-0B42-4CF8-A9C7-BAF1660EB5D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827584" y="6309320"/>
            <a:ext cx="2088232" cy="216024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r>
              <a:rPr lang="en-GB" b="1" dirty="0" err="1" smtClean="0">
                <a:latin typeface="Arial" pitchFamily="34" charset="0"/>
                <a:cs typeface="Arial" pitchFamily="34" charset="0"/>
              </a:rPr>
              <a:t>FREETHS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Footer </a:t>
            </a:r>
            <a:fld id="{60E1311F-9F25-4A9F-BFDD-206379B69F2B}" type="datetime1">
              <a:rPr lang="en-GB" smtClean="0">
                <a:latin typeface="Arial" pitchFamily="34" charset="0"/>
                <a:cs typeface="Arial" pitchFamily="34" charset="0"/>
              </a:rPr>
              <a:pPr/>
              <a:t>03/10/2019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3736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 userDrawn="1">
            <p:ph type="sldNum" sz="quarter" idx="4"/>
          </p:nvPr>
        </p:nvSpPr>
        <p:spPr>
          <a:xfrm>
            <a:off x="467544" y="6309321"/>
            <a:ext cx="360040" cy="216024"/>
          </a:xfrm>
          <a:prstGeom prst="rect">
            <a:avLst/>
          </a:prstGeom>
        </p:spPr>
        <p:txBody>
          <a:bodyPr/>
          <a:lstStyle>
            <a:lvl1pPr>
              <a:defRPr sz="800" b="1">
                <a:latin typeface="Arial" pitchFamily="34" charset="0"/>
                <a:cs typeface="Arial" pitchFamily="34" charset="0"/>
              </a:defRPr>
            </a:lvl1pPr>
          </a:lstStyle>
          <a:p>
            <a:fld id="{3ACCFA02-0B42-4CF8-A9C7-BAF1660EB5D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827584" y="6309320"/>
            <a:ext cx="2088232" cy="216024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r>
              <a:rPr lang="en-GB" b="1" dirty="0" err="1" smtClean="0">
                <a:latin typeface="Arial" pitchFamily="34" charset="0"/>
                <a:cs typeface="Arial" pitchFamily="34" charset="0"/>
              </a:rPr>
              <a:t>FREETHS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Footer </a:t>
            </a:r>
            <a:fld id="{60E1311F-9F25-4A9F-BFDD-206379B69F2B}" type="datetime1">
              <a:rPr lang="en-GB" smtClean="0">
                <a:latin typeface="Arial" pitchFamily="34" charset="0"/>
                <a:cs typeface="Arial" pitchFamily="34" charset="0"/>
              </a:rPr>
              <a:pPr/>
              <a:t>03/10/2019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4886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image" Target="../media/image4.jpe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image" Target="../media/image6.jpeg"/><Relationship Id="rId5" Type="http://schemas.openxmlformats.org/officeDocument/2006/relationships/slideLayout" Target="../slideLayouts/slideLayout18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4968552" cy="49685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88224" y="6093296"/>
            <a:ext cx="2160240" cy="276999"/>
          </a:xfrm>
          <a:prstGeom prst="rect">
            <a:avLst/>
          </a:prstGeom>
          <a:noFill/>
        </p:spPr>
        <p:txBody>
          <a:bodyPr wrap="square" rIns="54000" rtlCol="0">
            <a:spAutoFit/>
          </a:bodyPr>
          <a:lstStyle/>
          <a:p>
            <a:pPr algn="r"/>
            <a:r>
              <a:rPr lang="en-GB" sz="1200" dirty="0" smtClean="0">
                <a:solidFill>
                  <a:schemeClr val="accent2"/>
                </a:solidFill>
                <a:latin typeface="+mn-lt"/>
              </a:rPr>
              <a:t>Answers</a:t>
            </a:r>
            <a:r>
              <a:rPr lang="en-GB" sz="1200" dirty="0" smtClean="0">
                <a:latin typeface="+mn-lt"/>
              </a:rPr>
              <a:t> not options...</a:t>
            </a:r>
            <a:endParaRPr lang="en-GB" sz="1200" dirty="0">
              <a:latin typeface="+mn-lt"/>
            </a:endParaRPr>
          </a:p>
        </p:txBody>
      </p:sp>
      <p:pic>
        <p:nvPicPr>
          <p:cNvPr id="8" name="Picture 7" descr="INHOUSE FREETHINKING 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60000" y="403200"/>
            <a:ext cx="2059200" cy="824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864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D59F0F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D59F0F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D59F0F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D59F0F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D59F0F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ts val="3125"/>
        </a:lnSpc>
        <a:spcBef>
          <a:spcPct val="80000"/>
        </a:spcBef>
        <a:spcAft>
          <a:spcPct val="0"/>
        </a:spcAft>
        <a:defRPr sz="2600">
          <a:solidFill>
            <a:srgbClr val="000000"/>
          </a:solidFill>
          <a:latin typeface="+mn-lt"/>
          <a:ea typeface="ＭＳ Ｐゴシック" charset="-128"/>
          <a:cs typeface="ＭＳ Ｐゴシック" charset="-128"/>
        </a:defRPr>
      </a:lvl1pPr>
      <a:lvl2pPr marL="274638" indent="-273050" algn="l" rtl="0" eaLnBrk="1" fontAlgn="base" hangingPunct="1">
        <a:lnSpc>
          <a:spcPts val="3125"/>
        </a:lnSpc>
        <a:spcBef>
          <a:spcPct val="60000"/>
        </a:spcBef>
        <a:spcAft>
          <a:spcPct val="0"/>
        </a:spcAft>
        <a:buClr>
          <a:srgbClr val="D59F0F"/>
        </a:buClr>
        <a:buFont typeface="Times" charset="0"/>
        <a:buChar char="•"/>
        <a:defRPr sz="2600">
          <a:solidFill>
            <a:srgbClr val="000000"/>
          </a:solidFill>
          <a:latin typeface="+mn-lt"/>
          <a:ea typeface="ＭＳ Ｐゴシック" charset="-128"/>
        </a:defRPr>
      </a:lvl2pPr>
      <a:lvl3pPr marL="517525" indent="-241300" algn="l" rtl="0" eaLnBrk="1" fontAlgn="base" hangingPunct="1">
        <a:lnSpc>
          <a:spcPts val="3125"/>
        </a:lnSpc>
        <a:spcBef>
          <a:spcPct val="40000"/>
        </a:spcBef>
        <a:spcAft>
          <a:spcPct val="0"/>
        </a:spcAft>
        <a:buFont typeface="Frutiger 45 Light" charset="0"/>
        <a:buChar char="–"/>
        <a:defRPr sz="2600">
          <a:solidFill>
            <a:srgbClr val="000000"/>
          </a:solidFill>
          <a:latin typeface="+mn-lt"/>
          <a:ea typeface="ＭＳ Ｐゴシック" charset="-128"/>
        </a:defRPr>
      </a:lvl3pPr>
      <a:lvl4pPr marL="747713" indent="-228600" algn="l" rtl="0" eaLnBrk="1" fontAlgn="base" hangingPunct="1">
        <a:lnSpc>
          <a:spcPts val="3125"/>
        </a:lnSpc>
        <a:spcBef>
          <a:spcPct val="40000"/>
        </a:spcBef>
        <a:spcAft>
          <a:spcPct val="0"/>
        </a:spcAft>
        <a:buClr>
          <a:srgbClr val="D59F0F"/>
        </a:buClr>
        <a:buFont typeface="Times" charset="0"/>
        <a:buChar char="•"/>
        <a:defRPr sz="2600">
          <a:solidFill>
            <a:srgbClr val="000000"/>
          </a:solidFill>
          <a:latin typeface="+mn-lt"/>
          <a:ea typeface="ＭＳ Ｐゴシック" charset="-128"/>
        </a:defRPr>
      </a:lvl4pPr>
      <a:lvl5pPr marL="1166813" indent="-228600" algn="l" rtl="0" eaLnBrk="1" fontAlgn="base" hangingPunct="1">
        <a:lnSpc>
          <a:spcPts val="3125"/>
        </a:lnSpc>
        <a:spcBef>
          <a:spcPct val="40000"/>
        </a:spcBef>
        <a:spcAft>
          <a:spcPct val="0"/>
        </a:spcAft>
        <a:buFont typeface="Frutiger 45 Light" charset="0"/>
        <a:defRPr sz="2600">
          <a:solidFill>
            <a:srgbClr val="000000"/>
          </a:solidFill>
          <a:latin typeface="+mn-lt"/>
          <a:ea typeface="ＭＳ Ｐゴシック" charset="-128"/>
        </a:defRPr>
      </a:lvl5pPr>
      <a:lvl6pPr marL="1624013" indent="-228600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Font typeface="Frutiger 45 Light" pitchFamily="1" charset="0"/>
        <a:defRPr sz="2600">
          <a:solidFill>
            <a:srgbClr val="464847"/>
          </a:solidFill>
          <a:latin typeface="+mn-lt"/>
          <a:ea typeface="ＭＳ Ｐゴシック" charset="-128"/>
        </a:defRPr>
      </a:lvl6pPr>
      <a:lvl7pPr marL="2081213" indent="-228600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Font typeface="Frutiger 45 Light" pitchFamily="1" charset="0"/>
        <a:defRPr sz="2600">
          <a:solidFill>
            <a:srgbClr val="464847"/>
          </a:solidFill>
          <a:latin typeface="+mn-lt"/>
          <a:ea typeface="ＭＳ Ｐゴシック" charset="-128"/>
        </a:defRPr>
      </a:lvl7pPr>
      <a:lvl8pPr marL="2538413" indent="-228600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Font typeface="Frutiger 45 Light" pitchFamily="1" charset="0"/>
        <a:defRPr sz="2600">
          <a:solidFill>
            <a:srgbClr val="464847"/>
          </a:solidFill>
          <a:latin typeface="+mn-lt"/>
          <a:ea typeface="ＭＳ Ｐゴシック" charset="-128"/>
        </a:defRPr>
      </a:lvl8pPr>
      <a:lvl9pPr marL="2995613" indent="-228600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Font typeface="Frutiger 45 Light" pitchFamily="1" charset="0"/>
        <a:defRPr sz="2600">
          <a:solidFill>
            <a:srgbClr val="464847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67544" y="6309321"/>
            <a:ext cx="360040" cy="216024"/>
          </a:xfrm>
          <a:prstGeom prst="rect">
            <a:avLst/>
          </a:prstGeom>
        </p:spPr>
        <p:txBody>
          <a:bodyPr/>
          <a:lstStyle>
            <a:lvl1pPr>
              <a:defRPr sz="800" b="1">
                <a:latin typeface="Arial" pitchFamily="34" charset="0"/>
                <a:cs typeface="Arial" pitchFamily="34" charset="0"/>
              </a:defRPr>
            </a:lvl1pPr>
          </a:lstStyle>
          <a:p>
            <a:fld id="{3ACCFA02-0B42-4CF8-A9C7-BAF1660EB5D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7584" y="6309320"/>
            <a:ext cx="2088232" cy="216024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r>
              <a:rPr lang="en-GB" b="1" dirty="0" err="1" smtClean="0">
                <a:latin typeface="Arial" pitchFamily="34" charset="0"/>
                <a:cs typeface="Arial" pitchFamily="34" charset="0"/>
              </a:rPr>
              <a:t>FREETHS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Footer </a:t>
            </a:r>
            <a:fld id="{60E1311F-9F25-4A9F-BFDD-206379B69F2B}" type="datetime1">
              <a:rPr lang="en-GB" smtClean="0">
                <a:latin typeface="Arial" pitchFamily="34" charset="0"/>
                <a:cs typeface="Arial" pitchFamily="34" charset="0"/>
              </a:rPr>
              <a:pPr/>
              <a:t>03/10/2019</a:t>
            </a:fld>
            <a:endParaRPr lang="en-GB" dirty="0"/>
          </a:p>
        </p:txBody>
      </p:sp>
      <p:pic>
        <p:nvPicPr>
          <p:cNvPr id="6" name="Picture 5" descr="INHOUSE FREETHINKING LOGO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164000" y="403200"/>
            <a:ext cx="1512000" cy="60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68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reethinking_L_RGB_300dpi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708275"/>
            <a:ext cx="6735762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2080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320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\\fccfas2.fcllp.lan\homeshare$\MQuinn\Desktop\Capture.JPG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320800"/>
            <a:ext cx="9144001" cy="686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122" y="273759"/>
            <a:ext cx="2060572" cy="579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6357130"/>
            <a:ext cx="9144793" cy="50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684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4886" y="3499200"/>
            <a:ext cx="2384616" cy="27296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9600" y="2412000"/>
            <a:ext cx="7917942" cy="987416"/>
          </a:xfrm>
        </p:spPr>
        <p:txBody>
          <a:bodyPr/>
          <a:lstStyle/>
          <a:p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200" dirty="0" smtClean="0"/>
              <a:t>DEVELOPER FORUM </a:t>
            </a:r>
            <a:br>
              <a:rPr lang="en-GB" sz="3200" dirty="0" smtClean="0"/>
            </a:br>
            <a:r>
              <a:rPr lang="en-GB" sz="3200" dirty="0" smtClean="0"/>
              <a:t>4 OCTOBER 2019</a:t>
            </a:r>
            <a:br>
              <a:rPr lang="en-GB" sz="3200" dirty="0" smtClean="0"/>
            </a:br>
            <a:r>
              <a:rPr lang="en-GB" sz="3200" dirty="0" smtClean="0"/>
              <a:t>MANSFIELD DISTRICT COUNCIL</a:t>
            </a:r>
            <a:endParaRPr lang="en-GB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2800" b="1" dirty="0" smtClean="0"/>
              <a:t>LAND PROMOTERS – WHO NEEDS THEM? </a:t>
            </a:r>
          </a:p>
          <a:p>
            <a:endParaRPr lang="en-GB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1488" y="3926541"/>
            <a:ext cx="6400800" cy="1150633"/>
          </a:xfrm>
        </p:spPr>
        <p:txBody>
          <a:bodyPr/>
          <a:lstStyle/>
          <a:p>
            <a:r>
              <a:rPr lang="en-GB" b="1" dirty="0"/>
              <a:t>Chris Waumsley </a:t>
            </a:r>
            <a:endParaRPr lang="en-GB" b="1" dirty="0" smtClean="0"/>
          </a:p>
          <a:p>
            <a:r>
              <a:rPr lang="en-GB" b="1" dirty="0"/>
              <a:t>Head of Planning and Environment Group</a:t>
            </a:r>
          </a:p>
          <a:p>
            <a:r>
              <a:rPr lang="en-GB" b="1" dirty="0"/>
              <a:t>Freeths LLP</a:t>
            </a:r>
          </a:p>
          <a:p>
            <a:r>
              <a:rPr lang="en-GB" b="1" dirty="0"/>
              <a:t>Acting for Helier Limited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285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 smtClean="0"/>
              <a:t>Thank you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1600" y="3499200"/>
            <a:ext cx="8270064" cy="1584864"/>
          </a:xfrm>
        </p:spPr>
        <p:txBody>
          <a:bodyPr>
            <a:normAutofit fontScale="85000" lnSpcReduction="20000"/>
          </a:bodyPr>
          <a:lstStyle/>
          <a:p>
            <a:r>
              <a:rPr lang="en-GB" b="1" u="sng" dirty="0"/>
              <a:t>Details:</a:t>
            </a:r>
          </a:p>
          <a:p>
            <a:r>
              <a:rPr lang="en-GB" dirty="0"/>
              <a:t>chris.waumsley@freeths.co.uk </a:t>
            </a:r>
          </a:p>
          <a:p>
            <a:r>
              <a:rPr lang="en-GB" b="1" dirty="0"/>
              <a:t>Phone No</a:t>
            </a:r>
            <a:r>
              <a:rPr lang="en-GB" dirty="0"/>
              <a:t>. 0845 274 6809</a:t>
            </a:r>
          </a:p>
          <a:p>
            <a:r>
              <a:rPr lang="en-GB" b="1" dirty="0"/>
              <a:t>Work Mobile No</a:t>
            </a:r>
            <a:r>
              <a:rPr lang="en-GB" dirty="0"/>
              <a:t>. 07768046611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Chris Waumsley	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4 October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2349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5002" t="563" r="-23709" b="563"/>
          <a:stretch/>
        </p:blipFill>
        <p:spPr>
          <a:xfrm>
            <a:off x="5034707" y="2096519"/>
            <a:ext cx="5273099" cy="416458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169" y="2167759"/>
            <a:ext cx="8349831" cy="4093341"/>
          </a:xfrm>
          <a:effectLst>
            <a:softEdge rad="254000"/>
          </a:effectLst>
          <a:scene3d>
            <a:camera prst="orthographicFront"/>
            <a:lightRig rig="soft" dir="t"/>
          </a:scene3d>
        </p:spPr>
        <p:txBody>
          <a:bodyPr/>
          <a:lstStyle/>
          <a:p>
            <a:pPr marL="0" indent="0" algn="l">
              <a:buNone/>
            </a:pP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Rise of the land promoters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 smtClean="0"/>
              <a:t>Pre </a:t>
            </a:r>
            <a:r>
              <a:rPr lang="en-GB" dirty="0"/>
              <a:t>recession – </a:t>
            </a:r>
            <a:r>
              <a:rPr lang="en-GB" dirty="0" err="1" smtClean="0"/>
              <a:t>housebuilders</a:t>
            </a:r>
            <a:r>
              <a:rPr lang="en-GB" dirty="0" smtClean="0"/>
              <a:t> </a:t>
            </a:r>
            <a:r>
              <a:rPr lang="en-GB" dirty="0"/>
              <a:t>e.g. </a:t>
            </a:r>
            <a:endParaRPr lang="en-GB" dirty="0" smtClean="0"/>
          </a:p>
          <a:p>
            <a:pPr marL="0" indent="0" algn="l">
              <a:buNone/>
            </a:pPr>
            <a:r>
              <a:rPr lang="en-GB" dirty="0" smtClean="0"/>
              <a:t>David </a:t>
            </a:r>
            <a:r>
              <a:rPr lang="en-GB" dirty="0"/>
              <a:t>Wilson, Wimpey, Bellway, Henry Boot, </a:t>
            </a:r>
          </a:p>
          <a:p>
            <a:pPr marL="0" indent="0" algn="l">
              <a:buNone/>
            </a:pPr>
            <a:r>
              <a:rPr lang="en-GB" dirty="0" smtClean="0"/>
              <a:t>Beezer</a:t>
            </a:r>
            <a:r>
              <a:rPr lang="en-GB" dirty="0"/>
              <a:t>, Ideal etc</a:t>
            </a:r>
            <a:r>
              <a:rPr lang="en-GB" dirty="0" smtClean="0"/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 smtClean="0"/>
              <a:t>Post recession consolidation of </a:t>
            </a:r>
            <a:r>
              <a:rPr lang="en-GB" dirty="0" err="1" smtClean="0"/>
              <a:t>housebuilders</a:t>
            </a:r>
            <a:r>
              <a:rPr lang="en-GB" dirty="0" smtClean="0"/>
              <a:t> </a:t>
            </a:r>
          </a:p>
          <a:p>
            <a:pPr marL="0" indent="0" algn="l">
              <a:buNone/>
            </a:pPr>
            <a:r>
              <a:rPr lang="en-GB" dirty="0"/>
              <a:t> </a:t>
            </a:r>
            <a:r>
              <a:rPr lang="en-GB" dirty="0" smtClean="0"/>
              <a:t>     focus on:</a:t>
            </a:r>
          </a:p>
          <a:p>
            <a:pPr marL="1657350" lvl="4" indent="-285750" algn="l">
              <a:buFont typeface="Arial" panose="020B0604020202020204" pitchFamily="34" charset="0"/>
              <a:buChar char="•"/>
            </a:pPr>
            <a:r>
              <a:rPr lang="en-GB" sz="1800" dirty="0" smtClean="0"/>
              <a:t>Short term, next 5 years</a:t>
            </a:r>
          </a:p>
          <a:p>
            <a:pPr marL="1657350" lvl="4" indent="-285750" algn="l">
              <a:buFont typeface="Arial" panose="020B0604020202020204" pitchFamily="34" charset="0"/>
              <a:buChar char="•"/>
            </a:pPr>
            <a:r>
              <a:rPr lang="en-GB" sz="1800" dirty="0" smtClean="0"/>
              <a:t>Cash flow and overhead</a:t>
            </a:r>
          </a:p>
          <a:p>
            <a:pPr marL="1657350" lvl="4" indent="-285750" algn="l">
              <a:buFont typeface="Arial" panose="020B0604020202020204" pitchFamily="34" charset="0"/>
              <a:buChar char="•"/>
            </a:pPr>
            <a:r>
              <a:rPr lang="en-GB" sz="1800" dirty="0" smtClean="0"/>
              <a:t>Building and selling houses</a:t>
            </a:r>
          </a:p>
          <a:p>
            <a:pPr marL="1657350" lvl="4" indent="-285750" algn="l">
              <a:buFont typeface="Arial" panose="020B0604020202020204" pitchFamily="34" charset="0"/>
              <a:buChar char="•"/>
            </a:pPr>
            <a:r>
              <a:rPr lang="en-GB" sz="1800" dirty="0" smtClean="0"/>
              <a:t>Housebuilding only</a:t>
            </a:r>
          </a:p>
          <a:p>
            <a:pPr lvl="4" algn="l"/>
            <a:endParaRPr lang="en-GB" sz="1800" dirty="0" smtClean="0"/>
          </a:p>
          <a:p>
            <a:pPr algn="l"/>
            <a:r>
              <a:rPr lang="en-GB" dirty="0" smtClean="0"/>
              <a:t>Land </a:t>
            </a:r>
            <a:r>
              <a:rPr lang="en-GB" dirty="0"/>
              <a:t>P</a:t>
            </a:r>
            <a:r>
              <a:rPr lang="en-GB" dirty="0" smtClean="0"/>
              <a:t>romoters emerged to fill the void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Who are land promoters?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174570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61365" y="1969420"/>
            <a:ext cx="7842323" cy="3942648"/>
          </a:xfrm>
        </p:spPr>
        <p:txBody>
          <a:bodyPr/>
          <a:lstStyle/>
          <a:p>
            <a:r>
              <a:rPr lang="en-GB" sz="2400" dirty="0" err="1" smtClean="0"/>
              <a:t>Gladman</a:t>
            </a:r>
            <a:r>
              <a:rPr lang="en-GB" sz="2400" dirty="0" smtClean="0"/>
              <a:t> – </a:t>
            </a:r>
            <a:r>
              <a:rPr lang="en-GB" sz="2400" dirty="0"/>
              <a:t>Hallam Land – </a:t>
            </a:r>
            <a:r>
              <a:rPr lang="en-GB" sz="2400" dirty="0" err="1" smtClean="0"/>
              <a:t>Richborough</a:t>
            </a:r>
            <a:r>
              <a:rPr lang="en-GB" sz="2400" dirty="0" smtClean="0"/>
              <a:t>; </a:t>
            </a:r>
          </a:p>
          <a:p>
            <a:r>
              <a:rPr lang="en-GB" sz="2400" dirty="0" smtClean="0"/>
              <a:t>National coverage;</a:t>
            </a:r>
            <a:endParaRPr lang="en-GB" sz="2400" dirty="0"/>
          </a:p>
          <a:p>
            <a:r>
              <a:rPr lang="en-GB" sz="2400" dirty="0"/>
              <a:t>Welbeck Estates, </a:t>
            </a:r>
            <a:r>
              <a:rPr lang="en-GB" sz="2400" dirty="0" err="1"/>
              <a:t>Harworth</a:t>
            </a:r>
            <a:r>
              <a:rPr lang="en-GB" sz="2400" dirty="0"/>
              <a:t> Group, </a:t>
            </a:r>
            <a:r>
              <a:rPr lang="en-GB" sz="2400" dirty="0" smtClean="0"/>
              <a:t>Millennium </a:t>
            </a:r>
            <a:r>
              <a:rPr lang="en-GB" sz="2400" dirty="0"/>
              <a:t>Land Regional </a:t>
            </a:r>
            <a:r>
              <a:rPr lang="en-GB" sz="2400" dirty="0" smtClean="0"/>
              <a:t>coverage;</a:t>
            </a:r>
          </a:p>
          <a:p>
            <a:r>
              <a:rPr lang="en-GB" sz="2400" dirty="0"/>
              <a:t>Generally do not build; identify strategic opportunities, </a:t>
            </a:r>
            <a:r>
              <a:rPr lang="en-GB" sz="2400" dirty="0" smtClean="0"/>
              <a:t>assemble </a:t>
            </a:r>
            <a:r>
              <a:rPr lang="en-GB" sz="2400" dirty="0"/>
              <a:t>land, </a:t>
            </a:r>
            <a:r>
              <a:rPr lang="en-GB" sz="2400" dirty="0" smtClean="0"/>
              <a:t>fund </a:t>
            </a:r>
            <a:r>
              <a:rPr lang="en-GB" sz="2400" dirty="0"/>
              <a:t>promotion </a:t>
            </a:r>
            <a:r>
              <a:rPr lang="en-GB" sz="2400" dirty="0" smtClean="0"/>
              <a:t>costs; obtain Planning Permission</a:t>
            </a:r>
          </a:p>
          <a:p>
            <a:r>
              <a:rPr lang="en-GB" sz="2400" dirty="0" smtClean="0"/>
              <a:t> Financial return </a:t>
            </a:r>
            <a:r>
              <a:rPr lang="en-GB" sz="2400" dirty="0"/>
              <a:t>on land sale to </a:t>
            </a:r>
            <a:r>
              <a:rPr lang="en-GB" sz="2400" dirty="0" err="1" smtClean="0"/>
              <a:t>housebuilders</a:t>
            </a:r>
            <a:r>
              <a:rPr lang="en-GB" sz="2400" dirty="0"/>
              <a:t>;</a:t>
            </a:r>
          </a:p>
          <a:p>
            <a:r>
              <a:rPr lang="en-GB" sz="2400" dirty="0"/>
              <a:t>Sometimes </a:t>
            </a:r>
            <a:r>
              <a:rPr lang="en-GB" sz="2400" dirty="0" smtClean="0"/>
              <a:t>fund </a:t>
            </a:r>
            <a:r>
              <a:rPr lang="en-GB" sz="2400" dirty="0"/>
              <a:t>and provide major </a:t>
            </a:r>
            <a:r>
              <a:rPr lang="en-GB" sz="2400" dirty="0" smtClean="0"/>
              <a:t>infrastructure.</a:t>
            </a:r>
            <a:endParaRPr lang="en-GB" sz="2400" dirty="0"/>
          </a:p>
          <a:p>
            <a:endParaRPr lang="en-GB" sz="2000" dirty="0"/>
          </a:p>
          <a:p>
            <a:endParaRPr lang="en-GB" sz="200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are they?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fld id="{A174B5FF-EC6D-4248-B506-13D08E8F974C}" type="datetime1">
              <a:rPr lang="en-GB" smtClean="0"/>
              <a:t>03/10/2019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GB" b="1" smtClean="0">
                <a:latin typeface="Arial" pitchFamily="34" charset="0"/>
                <a:cs typeface="Arial" pitchFamily="34" charset="0"/>
              </a:rPr>
              <a:t>FREETHS </a:t>
            </a:r>
            <a:r>
              <a:rPr lang="en-GB" smtClean="0">
                <a:latin typeface="Arial" pitchFamily="34" charset="0"/>
                <a:cs typeface="Arial" pitchFamily="34" charset="0"/>
              </a:rPr>
              <a:t>Footer </a:t>
            </a:r>
            <a:fld id="{60E1311F-9F25-4A9F-BFDD-206379B69F2B}" type="datetime1">
              <a:rPr lang="en-GB" smtClean="0">
                <a:latin typeface="Arial" pitchFamily="34" charset="0"/>
                <a:cs typeface="Arial" pitchFamily="34" charset="0"/>
              </a:rPr>
              <a:pPr/>
              <a:t>03/10/2019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3ACCFA02-0B42-4CF8-A9C7-BAF1660EB5D3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4734" y="5512462"/>
            <a:ext cx="2151718" cy="79921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/>
          <a:srcRect t="2015"/>
          <a:stretch/>
        </p:blipFill>
        <p:spPr>
          <a:xfrm>
            <a:off x="6852620" y="5512461"/>
            <a:ext cx="2150311" cy="8319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/>
          <a:srcRect t="17567" r="-48" b="6308"/>
          <a:stretch/>
        </p:blipFill>
        <p:spPr>
          <a:xfrm>
            <a:off x="4924377" y="5512461"/>
            <a:ext cx="1811774" cy="77228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0" y="5545355"/>
            <a:ext cx="2143125" cy="7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6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000" y="2753958"/>
            <a:ext cx="7920000" cy="3507142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400" dirty="0" smtClean="0"/>
              <a:t>Land promotion is risky and costly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400" dirty="0" smtClean="0"/>
              <a:t>Takes a long time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400" dirty="0" smtClean="0"/>
              <a:t>Requires knowledge and expertise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400" dirty="0" smtClean="0"/>
              <a:t>Mixed use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400" dirty="0" smtClean="0"/>
              <a:t>Landowner resources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400" dirty="0" err="1" smtClean="0"/>
              <a:t>Housebuilder</a:t>
            </a:r>
            <a:r>
              <a:rPr lang="en-GB" sz="2400" dirty="0" smtClean="0"/>
              <a:t> focus</a:t>
            </a:r>
            <a:endParaRPr lang="en-GB" sz="2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are they necessary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fld id="{B8392245-1A9F-43FC-8E50-AD617BF7A172}" type="datetime1">
              <a:rPr lang="en-GB" smtClean="0"/>
              <a:t>03/10/2019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GB" b="1" smtClean="0">
                <a:latin typeface="Arial" pitchFamily="34" charset="0"/>
                <a:cs typeface="Arial" pitchFamily="34" charset="0"/>
              </a:rPr>
              <a:t>FREETHS </a:t>
            </a:r>
            <a:r>
              <a:rPr lang="en-GB" smtClean="0">
                <a:latin typeface="Arial" pitchFamily="34" charset="0"/>
                <a:cs typeface="Arial" pitchFamily="34" charset="0"/>
              </a:rPr>
              <a:t>Footer </a:t>
            </a:r>
            <a:fld id="{60E1311F-9F25-4A9F-BFDD-206379B69F2B}" type="datetime1">
              <a:rPr lang="en-GB" smtClean="0">
                <a:latin typeface="Arial" pitchFamily="34" charset="0"/>
                <a:cs typeface="Arial" pitchFamily="34" charset="0"/>
              </a:rPr>
              <a:pPr/>
              <a:t>03/10/2019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3ACCFA02-0B42-4CF8-A9C7-BAF1660EB5D3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468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39999" y="2033626"/>
            <a:ext cx="4347590" cy="4184294"/>
          </a:xfrm>
        </p:spPr>
        <p:txBody>
          <a:bodyPr/>
          <a:lstStyle/>
          <a:p>
            <a:pPr marL="0" indent="0">
              <a:buNone/>
            </a:pPr>
            <a:r>
              <a:rPr lang="en-GB" sz="2400" b="1" dirty="0" smtClean="0"/>
              <a:t>Identify opportunity</a:t>
            </a:r>
          </a:p>
          <a:p>
            <a:r>
              <a:rPr lang="en-GB" sz="2400" dirty="0" smtClean="0"/>
              <a:t>Strategic study</a:t>
            </a:r>
          </a:p>
          <a:p>
            <a:r>
              <a:rPr lang="en-GB" sz="2400" dirty="0" smtClean="0"/>
              <a:t>Land agents</a:t>
            </a:r>
          </a:p>
          <a:p>
            <a:r>
              <a:rPr lang="en-GB" sz="2400" dirty="0" smtClean="0"/>
              <a:t>Local knowledge </a:t>
            </a:r>
          </a:p>
          <a:p>
            <a:endParaRPr lang="en-GB" sz="2400" dirty="0" smtClean="0"/>
          </a:p>
          <a:p>
            <a:pPr marL="0" indent="0">
              <a:buNone/>
            </a:pPr>
            <a:r>
              <a:rPr lang="en-GB" sz="2400" b="1" dirty="0" smtClean="0"/>
              <a:t>Assemble land interests</a:t>
            </a:r>
          </a:p>
          <a:p>
            <a:r>
              <a:rPr lang="en-GB" sz="2400" dirty="0" smtClean="0"/>
              <a:t>Identify and contact landowners</a:t>
            </a:r>
          </a:p>
          <a:p>
            <a:r>
              <a:rPr lang="en-GB" sz="2400" dirty="0" smtClean="0"/>
              <a:t>Identify any legal impediments</a:t>
            </a:r>
          </a:p>
          <a:p>
            <a:r>
              <a:rPr lang="en-GB" sz="2400" dirty="0" smtClean="0"/>
              <a:t>Negotiate a deal</a:t>
            </a:r>
            <a:endParaRPr lang="en-GB" sz="2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sz="2400" b="1" dirty="0" smtClean="0"/>
              <a:t>The deal</a:t>
            </a:r>
          </a:p>
          <a:p>
            <a:r>
              <a:rPr lang="en-GB" sz="2400" dirty="0" smtClean="0"/>
              <a:t>Promotion agreement</a:t>
            </a:r>
          </a:p>
          <a:p>
            <a:r>
              <a:rPr lang="en-GB" sz="2400" dirty="0" smtClean="0"/>
              <a:t>Option</a:t>
            </a:r>
          </a:p>
          <a:p>
            <a:r>
              <a:rPr lang="en-GB" sz="2400" dirty="0" smtClean="0"/>
              <a:t>Conditional contract</a:t>
            </a:r>
          </a:p>
          <a:p>
            <a:r>
              <a:rPr lang="en-GB" sz="2400" dirty="0" smtClean="0"/>
              <a:t>Development agreement</a:t>
            </a:r>
            <a:endParaRPr lang="en-GB" sz="2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does land promotion work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fld id="{58F397AE-AA8F-4F94-AEC6-39EA4F204EA1}" type="datetime1">
              <a:rPr lang="en-GB" smtClean="0"/>
              <a:t>03/10/2019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GB" b="1" smtClean="0">
                <a:latin typeface="Arial" pitchFamily="34" charset="0"/>
                <a:cs typeface="Arial" pitchFamily="34" charset="0"/>
              </a:rPr>
              <a:t>FREETHS </a:t>
            </a:r>
            <a:r>
              <a:rPr lang="en-GB" smtClean="0">
                <a:latin typeface="Arial" pitchFamily="34" charset="0"/>
                <a:cs typeface="Arial" pitchFamily="34" charset="0"/>
              </a:rPr>
              <a:t>Footer </a:t>
            </a:r>
            <a:fld id="{60E1311F-9F25-4A9F-BFDD-206379B69F2B}" type="datetime1">
              <a:rPr lang="en-GB" smtClean="0">
                <a:latin typeface="Arial" pitchFamily="34" charset="0"/>
                <a:cs typeface="Arial" pitchFamily="34" charset="0"/>
              </a:rPr>
              <a:pPr/>
              <a:t>03/10/2019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3ACCFA02-0B42-4CF8-A9C7-BAF1660EB5D3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301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39999" y="2474259"/>
            <a:ext cx="8335059" cy="3044414"/>
          </a:xfrm>
        </p:spPr>
        <p:txBody>
          <a:bodyPr/>
          <a:lstStyle/>
          <a:p>
            <a:r>
              <a:rPr lang="en-GB" sz="2400" dirty="0" smtClean="0"/>
              <a:t>Promote funds planning costs</a:t>
            </a:r>
          </a:p>
          <a:p>
            <a:r>
              <a:rPr lang="en-GB" sz="2400" dirty="0" smtClean="0"/>
              <a:t>Parties agree to put land to market with Planning Permission</a:t>
            </a:r>
          </a:p>
          <a:p>
            <a:r>
              <a:rPr lang="en-GB" sz="2400" dirty="0" smtClean="0"/>
              <a:t>Promoter takes % of sale price for cost/risk</a:t>
            </a:r>
          </a:p>
          <a:p>
            <a:r>
              <a:rPr lang="en-GB" sz="2400" dirty="0" smtClean="0"/>
              <a:t>Landowner gets remainder or fixed price</a:t>
            </a:r>
          </a:p>
          <a:p>
            <a:r>
              <a:rPr lang="en-GB" sz="2400" dirty="0" smtClean="0"/>
              <a:t>Sale of whole or in tranches</a:t>
            </a:r>
          </a:p>
          <a:p>
            <a:r>
              <a:rPr lang="en-GB" sz="2400" dirty="0" smtClean="0"/>
              <a:t>Time period/lock out</a:t>
            </a:r>
            <a:endParaRPr lang="en-GB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Key features of a Promotion Agreement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238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40000" y="2356897"/>
            <a:ext cx="8044602" cy="2957382"/>
          </a:xfrm>
        </p:spPr>
        <p:txBody>
          <a:bodyPr/>
          <a:lstStyle/>
          <a:p>
            <a:r>
              <a:rPr lang="en-GB" sz="2400" dirty="0" smtClean="0"/>
              <a:t>Extra stage in the development process  - delay uncertainty</a:t>
            </a:r>
          </a:p>
          <a:p>
            <a:r>
              <a:rPr lang="en-GB" sz="2400" dirty="0" smtClean="0"/>
              <a:t>Extra dip in the pot? – increases cost?</a:t>
            </a:r>
          </a:p>
          <a:p>
            <a:r>
              <a:rPr lang="en-GB" sz="2400" dirty="0" smtClean="0"/>
              <a:t>Benchmark/minimum land value required – viability uncertainty </a:t>
            </a:r>
          </a:p>
          <a:p>
            <a:r>
              <a:rPr lang="en-GB" sz="2400" dirty="0" smtClean="0"/>
              <a:t>Flexibility required in Planning Permission – </a:t>
            </a:r>
            <a:r>
              <a:rPr lang="en-GB" sz="2400" dirty="0" err="1" smtClean="0"/>
              <a:t>housebuilder</a:t>
            </a:r>
            <a:r>
              <a:rPr lang="en-GB" sz="2400" dirty="0" smtClean="0"/>
              <a:t> and market requirements</a:t>
            </a:r>
          </a:p>
          <a:p>
            <a:r>
              <a:rPr lang="en-GB" sz="2400" dirty="0" smtClean="0"/>
              <a:t>Responsibility for infrastructure</a:t>
            </a:r>
            <a:endParaRPr lang="en-GB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Implications for Housing delivery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68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39999" y="2150670"/>
            <a:ext cx="7755437" cy="3737344"/>
          </a:xfrm>
        </p:spPr>
        <p:txBody>
          <a:bodyPr/>
          <a:lstStyle/>
          <a:p>
            <a:endParaRPr lang="en-GB" sz="2400" dirty="0" smtClean="0"/>
          </a:p>
          <a:p>
            <a:r>
              <a:rPr lang="en-GB" sz="2400" dirty="0" smtClean="0"/>
              <a:t>Manage consultee requirements</a:t>
            </a:r>
          </a:p>
          <a:p>
            <a:r>
              <a:rPr lang="en-GB" sz="2400" dirty="0" smtClean="0"/>
              <a:t>Investigate and understand the deal</a:t>
            </a:r>
          </a:p>
          <a:p>
            <a:r>
              <a:rPr lang="en-GB" sz="2400" dirty="0" smtClean="0"/>
              <a:t>Avoid complexity and uncertainty in allocations and Planning Permission</a:t>
            </a:r>
          </a:p>
          <a:p>
            <a:r>
              <a:rPr lang="en-GB" sz="2400" dirty="0" smtClean="0"/>
              <a:t>Do not be too prescriptive</a:t>
            </a:r>
          </a:p>
          <a:p>
            <a:r>
              <a:rPr lang="en-GB" sz="2400" dirty="0" smtClean="0"/>
              <a:t>Be realistic about viability</a:t>
            </a:r>
          </a:p>
          <a:p>
            <a:r>
              <a:rPr lang="en-GB" sz="2400" dirty="0" smtClean="0"/>
              <a:t>Be realistic about trajectory</a:t>
            </a:r>
            <a:endParaRPr lang="en-GB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2413" y="1324051"/>
            <a:ext cx="8917229" cy="629107"/>
          </a:xfrm>
        </p:spPr>
        <p:txBody>
          <a:bodyPr/>
          <a:lstStyle/>
          <a:p>
            <a:r>
              <a:rPr lang="en-GB" dirty="0" smtClean="0"/>
              <a:t>Key points for LPA to avoid delay in Housing delivery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1994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2775699"/>
      </p:ext>
    </p:extLst>
  </p:cSld>
  <p:clrMapOvr>
    <a:masterClrMapping/>
  </p:clrMapOvr>
</p:sld>
</file>

<file path=ppt/theme/theme1.xml><?xml version="1.0" encoding="utf-8"?>
<a:theme xmlns:a="http://schemas.openxmlformats.org/drawingml/2006/main" name="Freeths Inhouse Freethinking">
  <a:themeElements>
    <a:clrScheme name="Freeths">
      <a:dk1>
        <a:sysClr val="windowText" lastClr="000000"/>
      </a:dk1>
      <a:lt1>
        <a:srgbClr val="F8F8F8"/>
      </a:lt1>
      <a:dk2>
        <a:srgbClr val="D61E3C"/>
      </a:dk2>
      <a:lt2>
        <a:srgbClr val="DCDDDE"/>
      </a:lt2>
      <a:accent1>
        <a:srgbClr val="000000"/>
      </a:accent1>
      <a:accent2>
        <a:srgbClr val="D59F0F"/>
      </a:accent2>
      <a:accent3>
        <a:srgbClr val="008C99"/>
      </a:accent3>
      <a:accent4>
        <a:srgbClr val="000000"/>
      </a:accent4>
      <a:accent5>
        <a:srgbClr val="CEEBEA"/>
      </a:accent5>
      <a:accent6>
        <a:srgbClr val="DCDDDE"/>
      </a:accent6>
      <a:hlink>
        <a:srgbClr val="008C99"/>
      </a:hlink>
      <a:folHlink>
        <a:srgbClr val="CEEBE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Freeths Slide Layout">
  <a:themeElements>
    <a:clrScheme name="Freeths Group">
      <a:dk1>
        <a:sysClr val="windowText" lastClr="000000"/>
      </a:dk1>
      <a:lt1>
        <a:srgbClr val="F8F8F8"/>
      </a:lt1>
      <a:dk2>
        <a:srgbClr val="D61E3C"/>
      </a:dk2>
      <a:lt2>
        <a:srgbClr val="DCDDDE"/>
      </a:lt2>
      <a:accent1>
        <a:srgbClr val="000000"/>
      </a:accent1>
      <a:accent2>
        <a:srgbClr val="D59F0F"/>
      </a:accent2>
      <a:accent3>
        <a:srgbClr val="008C99"/>
      </a:accent3>
      <a:accent4>
        <a:srgbClr val="000000"/>
      </a:accent4>
      <a:accent5>
        <a:srgbClr val="CEEBEA"/>
      </a:accent5>
      <a:accent6>
        <a:srgbClr val="DCDDDE"/>
      </a:accent6>
      <a:hlink>
        <a:srgbClr val="008C99"/>
      </a:hlink>
      <a:folHlink>
        <a:srgbClr val="CEEBE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s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Freeths 3">
  <a:themeElements>
    <a:clrScheme name="Freeths Group">
      <a:dk1>
        <a:sysClr val="windowText" lastClr="000000"/>
      </a:dk1>
      <a:lt1>
        <a:srgbClr val="F8F8F8"/>
      </a:lt1>
      <a:dk2>
        <a:srgbClr val="D61E3C"/>
      </a:dk2>
      <a:lt2>
        <a:srgbClr val="DCDDDE"/>
      </a:lt2>
      <a:accent1>
        <a:srgbClr val="000000"/>
      </a:accent1>
      <a:accent2>
        <a:srgbClr val="D59F0F"/>
      </a:accent2>
      <a:accent3>
        <a:srgbClr val="008C99"/>
      </a:accent3>
      <a:accent4>
        <a:srgbClr val="000000"/>
      </a:accent4>
      <a:accent5>
        <a:srgbClr val="CEEBEA"/>
      </a:accent5>
      <a:accent6>
        <a:srgbClr val="54585A"/>
      </a:accent6>
      <a:hlink>
        <a:srgbClr val="008C99"/>
      </a:hlink>
      <a:folHlink>
        <a:srgbClr val="CEEBE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reeths 3" id="{4A64D027-9A21-4E38-A262-FE80BE97C1B1}" vid="{4F16E7CD-7939-4961-9F8D-160CCBEE1AE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Freeths Inhouse Freethinking</Template>
  <TotalTime>96</TotalTime>
  <Words>355</Words>
  <Application>Microsoft Office PowerPoint</Application>
  <PresentationFormat>On-screen Show (4:3)</PresentationFormat>
  <Paragraphs>87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Freeths Inhouse Freethinking</vt:lpstr>
      <vt:lpstr>Freeths Slide Layout</vt:lpstr>
      <vt:lpstr>Last Slide</vt:lpstr>
      <vt:lpstr>Freeths 3</vt:lpstr>
      <vt:lpstr> DEVELOPER FORUM  4 OCTOBER 2019 MANSFIELD DISTRICT COUNCIL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>Freeths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DEVELOPER FORUM  4 OCTOBER 2019 MANSFIELD DISTRICT COUNCIL</dc:title>
  <dc:creator>Heidi Berresford-Hemmens</dc:creator>
  <cp:lastModifiedBy>Rebecca Raine</cp:lastModifiedBy>
  <cp:revision>26</cp:revision>
  <cp:lastPrinted>2019-10-03T11:02:21Z</cp:lastPrinted>
  <dcterms:created xsi:type="dcterms:W3CDTF">2019-10-02T12:03:30Z</dcterms:created>
  <dcterms:modified xsi:type="dcterms:W3CDTF">2019-10-03T13:44:49Z</dcterms:modified>
</cp:coreProperties>
</file>