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handoutMasterIdLst>
    <p:handoutMasterId r:id="rId14"/>
  </p:handoutMasterIdLst>
  <p:sldIdLst>
    <p:sldId id="459" r:id="rId3"/>
    <p:sldId id="520" r:id="rId4"/>
    <p:sldId id="519" r:id="rId5"/>
    <p:sldId id="513" r:id="rId6"/>
    <p:sldId id="517" r:id="rId7"/>
    <p:sldId id="474" r:id="rId8"/>
    <p:sldId id="476" r:id="rId9"/>
    <p:sldId id="475" r:id="rId10"/>
    <p:sldId id="477" r:id="rId11"/>
    <p:sldId id="323" r:id="rId12"/>
  </p:sldIdLst>
  <p:sldSz cx="9144000" cy="6858000" type="screen4x3"/>
  <p:notesSz cx="6858000" cy="99790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43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F5F"/>
    <a:srgbClr val="FFFF66"/>
    <a:srgbClr val="FFFFFF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82" autoAdjust="0"/>
    <p:restoredTop sz="86433" autoAdjust="0"/>
  </p:normalViewPr>
  <p:slideViewPr>
    <p:cSldViewPr>
      <p:cViewPr>
        <p:scale>
          <a:sx n="72" d="100"/>
          <a:sy n="72" d="100"/>
        </p:scale>
        <p:origin x="-126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4026" y="-90"/>
      </p:cViewPr>
      <p:guideLst>
        <p:guide orient="horz" pos="314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47C431-0DF6-4F7D-AF22-FD3529CF98C2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6EED6F3-CD67-47A7-A31E-EF5E3E99586E}">
      <dgm:prSet/>
      <dgm:spPr/>
      <dgm:t>
        <a:bodyPr/>
        <a:lstStyle/>
        <a:p>
          <a:r>
            <a:rPr lang="en-US" dirty="0"/>
            <a:t>Carefully scrutinize reasons – would the application be refused without? Is there policy support?</a:t>
          </a:r>
        </a:p>
      </dgm:t>
    </dgm:pt>
    <dgm:pt modelId="{8E2595B3-1260-49A9-B793-8FA0EE7514A2}" type="parTrans" cxnId="{F184E5D7-65E9-47C9-8521-7DB1A6791880}">
      <dgm:prSet/>
      <dgm:spPr/>
      <dgm:t>
        <a:bodyPr/>
        <a:lstStyle/>
        <a:p>
          <a:endParaRPr lang="en-US"/>
        </a:p>
      </dgm:t>
    </dgm:pt>
    <dgm:pt modelId="{F42CF40B-702C-42F9-9756-D1B0C6038D72}" type="sibTrans" cxnId="{F184E5D7-65E9-47C9-8521-7DB1A6791880}">
      <dgm:prSet phldrT="1" phldr="0"/>
      <dgm:spPr/>
      <dgm:t>
        <a:bodyPr/>
        <a:lstStyle/>
        <a:p>
          <a:r>
            <a:rPr lang="en-US"/>
            <a:t>1</a:t>
          </a:r>
          <a:endParaRPr lang="en-US" dirty="0"/>
        </a:p>
      </dgm:t>
    </dgm:pt>
    <dgm:pt modelId="{A87FED1A-A781-4D2D-B884-5C79CAFC7046}">
      <dgm:prSet/>
      <dgm:spPr/>
      <dgm:t>
        <a:bodyPr/>
        <a:lstStyle/>
        <a:p>
          <a:r>
            <a:rPr lang="en-US" dirty="0"/>
            <a:t>Examine conditions against the legal tests and challenge.</a:t>
          </a:r>
        </a:p>
        <a:p>
          <a:r>
            <a:rPr lang="en-US" dirty="0"/>
            <a:t>Deemed discharge?</a:t>
          </a:r>
        </a:p>
      </dgm:t>
    </dgm:pt>
    <dgm:pt modelId="{9B4567C5-FFC9-4126-982C-B0636058B587}" type="parTrans" cxnId="{443277C7-61A6-412F-97C5-3611C8E785E2}">
      <dgm:prSet/>
      <dgm:spPr/>
      <dgm:t>
        <a:bodyPr/>
        <a:lstStyle/>
        <a:p>
          <a:endParaRPr lang="en-US"/>
        </a:p>
      </dgm:t>
    </dgm:pt>
    <dgm:pt modelId="{EEB330A6-8640-412C-AAFF-D5C8ECCF552F}" type="sibTrans" cxnId="{443277C7-61A6-412F-97C5-3611C8E785E2}">
      <dgm:prSet phldrT="2" phldr="0"/>
      <dgm:spPr>
        <a:solidFill>
          <a:schemeClr val="accent5">
            <a:lumMod val="75000"/>
          </a:schemeClr>
        </a:solidFill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r>
            <a:rPr lang="en-US"/>
            <a:t>2</a:t>
          </a:r>
        </a:p>
      </dgm:t>
    </dgm:pt>
    <dgm:pt modelId="{30DFF483-B53D-489E-8CFB-21BFC5F459FE}">
      <dgm:prSet/>
      <dgm:spPr/>
      <dgm:t>
        <a:bodyPr/>
        <a:lstStyle/>
        <a:p>
          <a:r>
            <a:rPr lang="en-US" dirty="0"/>
            <a:t>Decision makers decision – don’t let the linesman do the referee’s job.</a:t>
          </a:r>
        </a:p>
      </dgm:t>
    </dgm:pt>
    <dgm:pt modelId="{2D23D3F4-9A06-4D1D-B70F-2998C8690C8C}" type="parTrans" cxnId="{FBC801DD-5E6B-41D4-9874-08774C32268A}">
      <dgm:prSet/>
      <dgm:spPr/>
      <dgm:t>
        <a:bodyPr/>
        <a:lstStyle/>
        <a:p>
          <a:endParaRPr lang="en-US"/>
        </a:p>
      </dgm:t>
    </dgm:pt>
    <dgm:pt modelId="{3AB04FC7-8F98-4891-9856-DD5E0DBAAF3B}" type="sibTrans" cxnId="{FBC801DD-5E6B-41D4-9874-08774C32268A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A2D28FE3-6BA5-441B-B722-2C61348FA5DC}" type="pres">
      <dgm:prSet presAssocID="{7247C431-0DF6-4F7D-AF22-FD3529CF98C2}" presName="Name0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8C27D36-ABEE-4656-817B-07FE61D21324}" type="pres">
      <dgm:prSet presAssocID="{E6EED6F3-CD67-47A7-A31E-EF5E3E99586E}" presName="compositeNode" presStyleCnt="0">
        <dgm:presLayoutVars>
          <dgm:bulletEnabled val="1"/>
        </dgm:presLayoutVars>
      </dgm:prSet>
      <dgm:spPr/>
    </dgm:pt>
    <dgm:pt modelId="{A4C39286-2B9F-4562-8084-72AD00451821}" type="pres">
      <dgm:prSet presAssocID="{E6EED6F3-CD67-47A7-A31E-EF5E3E99586E}" presName="bgRect" presStyleLbl="bgAccFollowNode1" presStyleIdx="0" presStyleCnt="3"/>
      <dgm:spPr/>
      <dgm:t>
        <a:bodyPr/>
        <a:lstStyle/>
        <a:p>
          <a:endParaRPr lang="en-GB"/>
        </a:p>
      </dgm:t>
    </dgm:pt>
    <dgm:pt modelId="{261E4332-0E4F-40A4-8739-314F7C353A23}" type="pres">
      <dgm:prSet presAssocID="{F42CF40B-702C-42F9-9756-D1B0C6038D72}" presName="sibTransNodeCircle" presStyleLbl="alignNode1" presStyleIdx="0" presStyleCnt="6">
        <dgm:presLayoutVars>
          <dgm:chMax val="0"/>
          <dgm:bulletEnabled/>
        </dgm:presLayoutVars>
      </dgm:prSet>
      <dgm:spPr/>
      <dgm:t>
        <a:bodyPr/>
        <a:lstStyle/>
        <a:p>
          <a:endParaRPr lang="en-GB"/>
        </a:p>
      </dgm:t>
    </dgm:pt>
    <dgm:pt modelId="{BC93E3EC-D1E8-44BC-A18E-9AB304D45BFB}" type="pres">
      <dgm:prSet presAssocID="{E6EED6F3-CD67-47A7-A31E-EF5E3E99586E}" presName="bottomLine" presStyleLbl="alignNode1" presStyleIdx="1" presStyleCnt="6">
        <dgm:presLayoutVars/>
      </dgm:prSet>
      <dgm:spPr/>
    </dgm:pt>
    <dgm:pt modelId="{D68740D5-35F5-42D2-A4F5-B2CF35FB5B96}" type="pres">
      <dgm:prSet presAssocID="{E6EED6F3-CD67-47A7-A31E-EF5E3E99586E}" presName="nodeText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EF82B85-1C41-4FDE-A9A6-8F9A3C92293A}" type="pres">
      <dgm:prSet presAssocID="{F42CF40B-702C-42F9-9756-D1B0C6038D72}" presName="sibTrans" presStyleCnt="0"/>
      <dgm:spPr/>
    </dgm:pt>
    <dgm:pt modelId="{42E6298D-BEE2-47E8-B5D1-D3ED818B3099}" type="pres">
      <dgm:prSet presAssocID="{A87FED1A-A781-4D2D-B884-5C79CAFC7046}" presName="compositeNode" presStyleCnt="0">
        <dgm:presLayoutVars>
          <dgm:bulletEnabled val="1"/>
        </dgm:presLayoutVars>
      </dgm:prSet>
      <dgm:spPr/>
    </dgm:pt>
    <dgm:pt modelId="{477E752C-040E-463F-AF8C-5CDB319C814B}" type="pres">
      <dgm:prSet presAssocID="{A87FED1A-A781-4D2D-B884-5C79CAFC7046}" presName="bgRect" presStyleLbl="bgAccFollowNode1" presStyleIdx="1" presStyleCnt="3"/>
      <dgm:spPr/>
      <dgm:t>
        <a:bodyPr/>
        <a:lstStyle/>
        <a:p>
          <a:endParaRPr lang="en-GB"/>
        </a:p>
      </dgm:t>
    </dgm:pt>
    <dgm:pt modelId="{3EB6051F-E9F3-427E-9E3F-2430DCFE3325}" type="pres">
      <dgm:prSet presAssocID="{EEB330A6-8640-412C-AAFF-D5C8ECCF552F}" presName="sibTransNodeCircle" presStyleLbl="alignNode1" presStyleIdx="2" presStyleCnt="6">
        <dgm:presLayoutVars>
          <dgm:chMax val="0"/>
          <dgm:bulletEnabled/>
        </dgm:presLayoutVars>
      </dgm:prSet>
      <dgm:spPr/>
      <dgm:t>
        <a:bodyPr/>
        <a:lstStyle/>
        <a:p>
          <a:endParaRPr lang="en-GB"/>
        </a:p>
      </dgm:t>
    </dgm:pt>
    <dgm:pt modelId="{CF24D904-AB46-42ED-AECC-33D4D2801B69}" type="pres">
      <dgm:prSet presAssocID="{A87FED1A-A781-4D2D-B884-5C79CAFC7046}" presName="bottomLine" presStyleLbl="alignNode1" presStyleIdx="3" presStyleCnt="6">
        <dgm:presLayoutVars/>
      </dgm:prSet>
      <dgm:spPr>
        <a:solidFill>
          <a:schemeClr val="bg2">
            <a:lumMod val="50000"/>
          </a:schemeClr>
        </a:solidFill>
        <a:ln>
          <a:solidFill>
            <a:schemeClr val="bg2">
              <a:lumMod val="50000"/>
            </a:schemeClr>
          </a:solidFill>
        </a:ln>
      </dgm:spPr>
    </dgm:pt>
    <dgm:pt modelId="{AC9E49BA-6F47-4E1D-93C0-4D81A5123013}" type="pres">
      <dgm:prSet presAssocID="{A87FED1A-A781-4D2D-B884-5C79CAFC7046}" presName="nodeText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963670A-CF17-4D68-AEE7-17A301F0A006}" type="pres">
      <dgm:prSet presAssocID="{EEB330A6-8640-412C-AAFF-D5C8ECCF552F}" presName="sibTrans" presStyleCnt="0"/>
      <dgm:spPr/>
    </dgm:pt>
    <dgm:pt modelId="{93B710B9-4AA5-448C-A199-246FB0A81D57}" type="pres">
      <dgm:prSet presAssocID="{30DFF483-B53D-489E-8CFB-21BFC5F459FE}" presName="compositeNode" presStyleCnt="0">
        <dgm:presLayoutVars>
          <dgm:bulletEnabled val="1"/>
        </dgm:presLayoutVars>
      </dgm:prSet>
      <dgm:spPr/>
    </dgm:pt>
    <dgm:pt modelId="{700182F0-5505-4EFD-9A20-9953BD1CC9F7}" type="pres">
      <dgm:prSet presAssocID="{30DFF483-B53D-489E-8CFB-21BFC5F459FE}" presName="bgRect" presStyleLbl="bgAccFollowNode1" presStyleIdx="2" presStyleCnt="3"/>
      <dgm:spPr/>
      <dgm:t>
        <a:bodyPr/>
        <a:lstStyle/>
        <a:p>
          <a:endParaRPr lang="en-GB"/>
        </a:p>
      </dgm:t>
    </dgm:pt>
    <dgm:pt modelId="{6E2FFA72-A4B7-4DD9-9785-AA1EAA27DAB0}" type="pres">
      <dgm:prSet presAssocID="{3AB04FC7-8F98-4891-9856-DD5E0DBAAF3B}" presName="sibTransNodeCircle" presStyleLbl="alignNode1" presStyleIdx="4" presStyleCnt="6">
        <dgm:presLayoutVars>
          <dgm:chMax val="0"/>
          <dgm:bulletEnabled/>
        </dgm:presLayoutVars>
      </dgm:prSet>
      <dgm:spPr/>
      <dgm:t>
        <a:bodyPr/>
        <a:lstStyle/>
        <a:p>
          <a:endParaRPr lang="en-GB"/>
        </a:p>
      </dgm:t>
    </dgm:pt>
    <dgm:pt modelId="{CCD583F6-42AF-4646-A7A1-8160AA683EE5}" type="pres">
      <dgm:prSet presAssocID="{30DFF483-B53D-489E-8CFB-21BFC5F459FE}" presName="bottomLine" presStyleLbl="alignNode1" presStyleIdx="5" presStyleCnt="6">
        <dgm:presLayoutVars/>
      </dgm:prSet>
      <dgm:spPr/>
    </dgm:pt>
    <dgm:pt modelId="{DCC9FC16-C3EB-4836-AD53-B2D60BF57D0F}" type="pres">
      <dgm:prSet presAssocID="{30DFF483-B53D-489E-8CFB-21BFC5F459FE}" presName="nodeText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184E5D7-65E9-47C9-8521-7DB1A6791880}" srcId="{7247C431-0DF6-4F7D-AF22-FD3529CF98C2}" destId="{E6EED6F3-CD67-47A7-A31E-EF5E3E99586E}" srcOrd="0" destOrd="0" parTransId="{8E2595B3-1260-49A9-B793-8FA0EE7514A2}" sibTransId="{F42CF40B-702C-42F9-9756-D1B0C6038D72}"/>
    <dgm:cxn modelId="{7E77ECB2-D21E-499E-AFF2-2007B5C85D8B}" type="presOf" srcId="{30DFF483-B53D-489E-8CFB-21BFC5F459FE}" destId="{700182F0-5505-4EFD-9A20-9953BD1CC9F7}" srcOrd="0" destOrd="0" presId="urn:microsoft.com/office/officeart/2016/7/layout/BasicLinearProcessNumbered"/>
    <dgm:cxn modelId="{2025804B-A765-406C-B877-54B4781CF9F8}" type="presOf" srcId="{30DFF483-B53D-489E-8CFB-21BFC5F459FE}" destId="{DCC9FC16-C3EB-4836-AD53-B2D60BF57D0F}" srcOrd="1" destOrd="0" presId="urn:microsoft.com/office/officeart/2016/7/layout/BasicLinearProcessNumbered"/>
    <dgm:cxn modelId="{FBC801DD-5E6B-41D4-9874-08774C32268A}" srcId="{7247C431-0DF6-4F7D-AF22-FD3529CF98C2}" destId="{30DFF483-B53D-489E-8CFB-21BFC5F459FE}" srcOrd="2" destOrd="0" parTransId="{2D23D3F4-9A06-4D1D-B70F-2998C8690C8C}" sibTransId="{3AB04FC7-8F98-4891-9856-DD5E0DBAAF3B}"/>
    <dgm:cxn modelId="{384298B8-D94C-4E02-902E-E5785B906CB1}" type="presOf" srcId="{EEB330A6-8640-412C-AAFF-D5C8ECCF552F}" destId="{3EB6051F-E9F3-427E-9E3F-2430DCFE3325}" srcOrd="0" destOrd="0" presId="urn:microsoft.com/office/officeart/2016/7/layout/BasicLinearProcessNumbered"/>
    <dgm:cxn modelId="{4FE712D6-7434-481E-B1A1-A1ED53677B3D}" type="presOf" srcId="{7247C431-0DF6-4F7D-AF22-FD3529CF98C2}" destId="{A2D28FE3-6BA5-441B-B722-2C61348FA5DC}" srcOrd="0" destOrd="0" presId="urn:microsoft.com/office/officeart/2016/7/layout/BasicLinearProcessNumbered"/>
    <dgm:cxn modelId="{7D0FFCFA-C12F-4627-9574-F0894FADC8D4}" type="presOf" srcId="{E6EED6F3-CD67-47A7-A31E-EF5E3E99586E}" destId="{A4C39286-2B9F-4562-8084-72AD00451821}" srcOrd="0" destOrd="0" presId="urn:microsoft.com/office/officeart/2016/7/layout/BasicLinearProcessNumbered"/>
    <dgm:cxn modelId="{2197B40D-B020-4B9C-9A00-301BA5B3EF4F}" type="presOf" srcId="{A87FED1A-A781-4D2D-B884-5C79CAFC7046}" destId="{477E752C-040E-463F-AF8C-5CDB319C814B}" srcOrd="0" destOrd="0" presId="urn:microsoft.com/office/officeart/2016/7/layout/BasicLinearProcessNumbered"/>
    <dgm:cxn modelId="{1A5B96F2-CA9B-4E53-B942-E20DD9ECE824}" type="presOf" srcId="{A87FED1A-A781-4D2D-B884-5C79CAFC7046}" destId="{AC9E49BA-6F47-4E1D-93C0-4D81A5123013}" srcOrd="1" destOrd="0" presId="urn:microsoft.com/office/officeart/2016/7/layout/BasicLinearProcessNumbered"/>
    <dgm:cxn modelId="{443277C7-61A6-412F-97C5-3611C8E785E2}" srcId="{7247C431-0DF6-4F7D-AF22-FD3529CF98C2}" destId="{A87FED1A-A781-4D2D-B884-5C79CAFC7046}" srcOrd="1" destOrd="0" parTransId="{9B4567C5-FFC9-4126-982C-B0636058B587}" sibTransId="{EEB330A6-8640-412C-AAFF-D5C8ECCF552F}"/>
    <dgm:cxn modelId="{DD825787-3A69-4E21-87BF-ECFFA162BDA2}" type="presOf" srcId="{E6EED6F3-CD67-47A7-A31E-EF5E3E99586E}" destId="{D68740D5-35F5-42D2-A4F5-B2CF35FB5B96}" srcOrd="1" destOrd="0" presId="urn:microsoft.com/office/officeart/2016/7/layout/BasicLinearProcessNumbered"/>
    <dgm:cxn modelId="{AFD1255E-F1FD-4218-8D59-A6FF99EFCBC6}" type="presOf" srcId="{F42CF40B-702C-42F9-9756-D1B0C6038D72}" destId="{261E4332-0E4F-40A4-8739-314F7C353A23}" srcOrd="0" destOrd="0" presId="urn:microsoft.com/office/officeart/2016/7/layout/BasicLinearProcessNumbered"/>
    <dgm:cxn modelId="{5684C235-1B97-4E67-965D-26CBE1456A06}" type="presOf" srcId="{3AB04FC7-8F98-4891-9856-DD5E0DBAAF3B}" destId="{6E2FFA72-A4B7-4DD9-9785-AA1EAA27DAB0}" srcOrd="0" destOrd="0" presId="urn:microsoft.com/office/officeart/2016/7/layout/BasicLinearProcessNumbered"/>
    <dgm:cxn modelId="{D884B08F-6669-4F84-85B9-0C665B07821B}" type="presParOf" srcId="{A2D28FE3-6BA5-441B-B722-2C61348FA5DC}" destId="{38C27D36-ABEE-4656-817B-07FE61D21324}" srcOrd="0" destOrd="0" presId="urn:microsoft.com/office/officeart/2016/7/layout/BasicLinearProcessNumbered"/>
    <dgm:cxn modelId="{166657C3-C4C8-499B-BE32-54D75C21B7AF}" type="presParOf" srcId="{38C27D36-ABEE-4656-817B-07FE61D21324}" destId="{A4C39286-2B9F-4562-8084-72AD00451821}" srcOrd="0" destOrd="0" presId="urn:microsoft.com/office/officeart/2016/7/layout/BasicLinearProcessNumbered"/>
    <dgm:cxn modelId="{2DF82452-9B21-47CF-B775-E4A399A47FF9}" type="presParOf" srcId="{38C27D36-ABEE-4656-817B-07FE61D21324}" destId="{261E4332-0E4F-40A4-8739-314F7C353A23}" srcOrd="1" destOrd="0" presId="urn:microsoft.com/office/officeart/2016/7/layout/BasicLinearProcessNumbered"/>
    <dgm:cxn modelId="{E4850D68-0755-4030-81AB-68EEADD97224}" type="presParOf" srcId="{38C27D36-ABEE-4656-817B-07FE61D21324}" destId="{BC93E3EC-D1E8-44BC-A18E-9AB304D45BFB}" srcOrd="2" destOrd="0" presId="urn:microsoft.com/office/officeart/2016/7/layout/BasicLinearProcessNumbered"/>
    <dgm:cxn modelId="{A52107FC-58C0-4C37-8BF9-C82E637AD352}" type="presParOf" srcId="{38C27D36-ABEE-4656-817B-07FE61D21324}" destId="{D68740D5-35F5-42D2-A4F5-B2CF35FB5B96}" srcOrd="3" destOrd="0" presId="urn:microsoft.com/office/officeart/2016/7/layout/BasicLinearProcessNumbered"/>
    <dgm:cxn modelId="{6565B1D7-07E8-4889-ACE0-09ADC2F1BF18}" type="presParOf" srcId="{A2D28FE3-6BA5-441B-B722-2C61348FA5DC}" destId="{8EF82B85-1C41-4FDE-A9A6-8F9A3C92293A}" srcOrd="1" destOrd="0" presId="urn:microsoft.com/office/officeart/2016/7/layout/BasicLinearProcessNumbered"/>
    <dgm:cxn modelId="{A0509647-A820-4E44-917B-A6DF95A74CB9}" type="presParOf" srcId="{A2D28FE3-6BA5-441B-B722-2C61348FA5DC}" destId="{42E6298D-BEE2-47E8-B5D1-D3ED818B3099}" srcOrd="2" destOrd="0" presId="urn:microsoft.com/office/officeart/2016/7/layout/BasicLinearProcessNumbered"/>
    <dgm:cxn modelId="{1541C383-83AE-46DB-BB02-7B640E633616}" type="presParOf" srcId="{42E6298D-BEE2-47E8-B5D1-D3ED818B3099}" destId="{477E752C-040E-463F-AF8C-5CDB319C814B}" srcOrd="0" destOrd="0" presId="urn:microsoft.com/office/officeart/2016/7/layout/BasicLinearProcessNumbered"/>
    <dgm:cxn modelId="{AC9F19FD-BBD5-4212-B334-EF59599A9DEE}" type="presParOf" srcId="{42E6298D-BEE2-47E8-B5D1-D3ED818B3099}" destId="{3EB6051F-E9F3-427E-9E3F-2430DCFE3325}" srcOrd="1" destOrd="0" presId="urn:microsoft.com/office/officeart/2016/7/layout/BasicLinearProcessNumbered"/>
    <dgm:cxn modelId="{2B2BB4E6-7632-4D7C-826F-5333CD211C09}" type="presParOf" srcId="{42E6298D-BEE2-47E8-B5D1-D3ED818B3099}" destId="{CF24D904-AB46-42ED-AECC-33D4D2801B69}" srcOrd="2" destOrd="0" presId="urn:microsoft.com/office/officeart/2016/7/layout/BasicLinearProcessNumbered"/>
    <dgm:cxn modelId="{894B5532-C611-4954-809D-807C1398E5A8}" type="presParOf" srcId="{42E6298D-BEE2-47E8-B5D1-D3ED818B3099}" destId="{AC9E49BA-6F47-4E1D-93C0-4D81A5123013}" srcOrd="3" destOrd="0" presId="urn:microsoft.com/office/officeart/2016/7/layout/BasicLinearProcessNumbered"/>
    <dgm:cxn modelId="{1495B090-94C1-427A-A360-495E13F1F123}" type="presParOf" srcId="{A2D28FE3-6BA5-441B-B722-2C61348FA5DC}" destId="{7963670A-CF17-4D68-AEE7-17A301F0A006}" srcOrd="3" destOrd="0" presId="urn:microsoft.com/office/officeart/2016/7/layout/BasicLinearProcessNumbered"/>
    <dgm:cxn modelId="{EDF2D1F1-6477-4535-A284-31C878B1F4A0}" type="presParOf" srcId="{A2D28FE3-6BA5-441B-B722-2C61348FA5DC}" destId="{93B710B9-4AA5-448C-A199-246FB0A81D57}" srcOrd="4" destOrd="0" presId="urn:microsoft.com/office/officeart/2016/7/layout/BasicLinearProcessNumbered"/>
    <dgm:cxn modelId="{2EE4D1BC-C991-4E95-8C2D-213D113D67E1}" type="presParOf" srcId="{93B710B9-4AA5-448C-A199-246FB0A81D57}" destId="{700182F0-5505-4EFD-9A20-9953BD1CC9F7}" srcOrd="0" destOrd="0" presId="urn:microsoft.com/office/officeart/2016/7/layout/BasicLinearProcessNumbered"/>
    <dgm:cxn modelId="{5557F079-E1FB-4BC0-A3F8-E3E5BE622838}" type="presParOf" srcId="{93B710B9-4AA5-448C-A199-246FB0A81D57}" destId="{6E2FFA72-A4B7-4DD9-9785-AA1EAA27DAB0}" srcOrd="1" destOrd="0" presId="urn:microsoft.com/office/officeart/2016/7/layout/BasicLinearProcessNumbered"/>
    <dgm:cxn modelId="{719436EE-2AC5-4269-8B85-DEA587D06C7B}" type="presParOf" srcId="{93B710B9-4AA5-448C-A199-246FB0A81D57}" destId="{CCD583F6-42AF-4646-A7A1-8160AA683EE5}" srcOrd="2" destOrd="0" presId="urn:microsoft.com/office/officeart/2016/7/layout/BasicLinearProcessNumbered"/>
    <dgm:cxn modelId="{B4509BB3-9611-4ACB-B42C-DC922C73D29D}" type="presParOf" srcId="{93B710B9-4AA5-448C-A199-246FB0A81D57}" destId="{DCC9FC16-C3EB-4836-AD53-B2D60BF57D0F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 xmlns="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125676A5-1867-4A83-B365-BF4A1348033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1A57008-CF0D-468E-9003-406BC585B6A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32B0680-B0C7-4753-8957-2010CB5C5A91}" type="datetimeFigureOut">
              <a:rPr lang="en-GB"/>
              <a:pPr>
                <a:defRPr/>
              </a:pPr>
              <a:t>03/10/2019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F96E9F6-8EB9-4669-8CCC-AC949E7CBFB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7896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C527C07-DCFE-47EC-92D1-080A0801ECA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947896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49F40E0-CE76-4BD1-8B68-9C6698C7D8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78472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9D39AF9F-BC2A-4DBC-991C-69AE5BE925A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27D6EE6-9B23-4A55-86D8-9BF14AEA1F5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3FDFE95-FBD6-4382-9312-4469484341D2}" type="datetimeFigureOut">
              <a:rPr lang="en-GB"/>
              <a:pPr>
                <a:defRPr/>
              </a:pPr>
              <a:t>03/10/2019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xmlns="" id="{DC2FA3C4-0E76-4572-ABD5-E2A78590FED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1247775"/>
            <a:ext cx="4489450" cy="3367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xmlns="" id="{4E290E98-6F76-4F54-85B0-7DC051D42F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802188"/>
            <a:ext cx="5486400" cy="39290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398E9B2-059A-4F73-8D3F-1AB8DD75E17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78963"/>
            <a:ext cx="2971800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A422FED-76AC-4432-8EC4-FD81C80886A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9478963"/>
            <a:ext cx="2971800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AD3A367-66CD-47D6-94B7-D2678E30C9E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10270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D75E116-4B47-4526-8035-DB60E1FC5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05DBE-A954-4A96-A061-84C03A771C4F}" type="datetimeFigureOut">
              <a:rPr lang="en-GB"/>
              <a:pPr>
                <a:defRPr/>
              </a:pPr>
              <a:t>03/10/2019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DBEF408-9740-4047-83C0-18FD9D879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BB91AC4-5107-4ED8-BBC8-3D139E9CC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B098B-68CA-4B55-8883-12E67DE6432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0046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02FC9CE-3F5D-459B-8114-D7EE0202A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14018-690B-421E-B40F-DFF4E32A6C64}" type="datetimeFigureOut">
              <a:rPr lang="en-GB"/>
              <a:pPr>
                <a:defRPr/>
              </a:pPr>
              <a:t>03/10/2019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CAF345B-990A-42CD-B637-FD717F667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BC9AAA9-3A46-4901-895A-8324B781E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BCF7C-6FBF-43AB-BBE8-031839CBA6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1596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DBBB91F-EC92-4199-AF72-532419693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B9EAB-56EE-44C6-81A6-4CDD551E08F4}" type="datetimeFigureOut">
              <a:rPr lang="en-GB"/>
              <a:pPr>
                <a:defRPr/>
              </a:pPr>
              <a:t>03/10/2019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EFC567B-D91C-4110-ACE5-336A8F3FE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F1B4CED-64C2-4F79-9C62-6D5470B08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AE659-34B4-41DC-9F31-9C32DC9286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8415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2255-A58B-46B6-906C-469330D2981B}" type="datetimeFigureOut">
              <a:rPr lang="en-GB" smtClean="0"/>
              <a:pPr/>
              <a:t>03/10/2019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7BA80-2B2C-49A7-9FBA-EE68DA6539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57969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2255-A58B-46B6-906C-469330D2981B}" type="datetimeFigureOut">
              <a:rPr lang="en-GB" smtClean="0"/>
              <a:pPr/>
              <a:t>03/10/2019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7BA80-2B2C-49A7-9FBA-EE68DA6539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7234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2255-A58B-46B6-906C-469330D2981B}" type="datetimeFigureOut">
              <a:rPr lang="en-GB" smtClean="0"/>
              <a:pPr/>
              <a:t>03/10/2019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7BA80-2B2C-49A7-9FBA-EE68DA6539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3447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2255-A58B-46B6-906C-469330D2981B}" type="datetimeFigureOut">
              <a:rPr lang="en-GB" smtClean="0"/>
              <a:pPr/>
              <a:t>03/10/2019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7BA80-2B2C-49A7-9FBA-EE68DA6539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96773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2255-A58B-46B6-906C-469330D2981B}" type="datetimeFigureOut">
              <a:rPr lang="en-GB" smtClean="0"/>
              <a:pPr/>
              <a:t>03/10/2019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7BA80-2B2C-49A7-9FBA-EE68DA6539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5086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2255-A58B-46B6-906C-469330D2981B}" type="datetimeFigureOut">
              <a:rPr lang="en-GB" smtClean="0"/>
              <a:pPr/>
              <a:t>03/10/2019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7BA80-2B2C-49A7-9FBA-EE68DA6539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61509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2255-A58B-46B6-906C-469330D2981B}" type="datetimeFigureOut">
              <a:rPr lang="en-GB" smtClean="0"/>
              <a:pPr/>
              <a:t>03/10/2019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7BA80-2B2C-49A7-9FBA-EE68DA6539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31607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2255-A58B-46B6-906C-469330D2981B}" type="datetimeFigureOut">
              <a:rPr lang="en-GB" smtClean="0"/>
              <a:pPr/>
              <a:t>03/10/2019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7BA80-2B2C-49A7-9FBA-EE68DA6539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640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DB3FAE8-ECE5-428B-9028-6CE2604A6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35F6A-CA02-4B6D-A873-A37181F0352A}" type="datetimeFigureOut">
              <a:rPr lang="en-GB"/>
              <a:pPr>
                <a:defRPr/>
              </a:pPr>
              <a:t>03/10/2019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84E6C81-58C8-48A2-AE30-38C18A60C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C861148-5DA3-4FD3-93B3-0D6B2E35A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F5824-CCEB-4FDA-8F73-B9136CD673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9518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2255-A58B-46B6-906C-469330D2981B}" type="datetimeFigureOut">
              <a:rPr lang="en-GB" smtClean="0"/>
              <a:pPr/>
              <a:t>03/10/2019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7BA80-2B2C-49A7-9FBA-EE68DA6539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24142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2255-A58B-46B6-906C-469330D2981B}" type="datetimeFigureOut">
              <a:rPr lang="en-GB" smtClean="0"/>
              <a:pPr/>
              <a:t>03/10/2019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7BA80-2B2C-49A7-9FBA-EE68DA6539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21661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2255-A58B-46B6-906C-469330D2981B}" type="datetimeFigureOut">
              <a:rPr lang="en-GB" smtClean="0"/>
              <a:pPr/>
              <a:t>03/10/2019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7BA80-2B2C-49A7-9FBA-EE68DA6539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158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E28499A-9937-466F-9F81-81E9A67F4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0CDE3-46E3-4DC3-8204-EB017A1C54F9}" type="datetimeFigureOut">
              <a:rPr lang="en-GB"/>
              <a:pPr>
                <a:defRPr/>
              </a:pPr>
              <a:t>03/10/2019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5456B3E-5C7B-4083-B783-6424164E4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EEF1581-CEF3-4CA5-B2AC-15FF5079D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AB19D-0161-464F-A273-6BCC7EDE92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0980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DEE0F76B-2728-43A7-895E-D82FF1540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B5B7E-C655-4A0E-9DB6-58B1479BBF6F}" type="datetimeFigureOut">
              <a:rPr lang="en-GB"/>
              <a:pPr>
                <a:defRPr/>
              </a:pPr>
              <a:t>03/10/2019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7FD0F489-1C24-40C1-B7F5-D5E014AE3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0CC5B04A-6FBF-44B5-81CC-49021A4C4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FC5BE-54DD-49EB-A314-589DE648352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779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F2878556-1F6C-49C4-83EF-857CF62D2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C197A-6579-47BC-8E26-D5DAC2AE4559}" type="datetimeFigureOut">
              <a:rPr lang="en-GB"/>
              <a:pPr>
                <a:defRPr/>
              </a:pPr>
              <a:t>03/10/2019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1E7048BE-2AB6-4CDC-A8E9-F2FF6A437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1D386BC5-2529-4AA1-8516-54E7D8C4A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54F63-AD65-4B67-9201-CD38140C346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0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E36B8631-6FFB-4B84-95AE-1916D93AA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4412C-DD5F-4245-A8D8-25EB9B59269D}" type="datetimeFigureOut">
              <a:rPr lang="en-GB"/>
              <a:pPr>
                <a:defRPr/>
              </a:pPr>
              <a:t>03/10/2019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641FD770-B7FE-4816-A8FD-2667BC8DB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2648AF42-94D2-4E65-8416-0CC9DCE06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2DA90-D19C-4818-9015-2A51C6852E7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7017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A6D77737-A8AB-4758-8A2D-38BE9D221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F60AA-BDA2-4ACF-AADA-BFD351D4170C}" type="datetimeFigureOut">
              <a:rPr lang="en-GB"/>
              <a:pPr>
                <a:defRPr/>
              </a:pPr>
              <a:t>03/10/2019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0950A4BF-EEBF-434F-8F4A-9904459AF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2C87A68F-7071-4E53-ACC1-F9A9CC3CA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81B3F-D8F6-4BBE-A293-B260CCF197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632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9E067837-AA14-4BBB-9C58-36BCCA36E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7BF53-295A-4937-9353-39A793E65058}" type="datetimeFigureOut">
              <a:rPr lang="en-GB"/>
              <a:pPr>
                <a:defRPr/>
              </a:pPr>
              <a:t>03/10/2019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C7E12177-DB59-4CF6-9C7A-949B59EA1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AC506AF5-A404-4BEA-BAD3-3EB41C17E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FFA81-DB18-4DCB-B763-E84BD47D5F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6759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A244368E-7CC1-4917-9750-88E809855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D60D57-58CF-4FCD-A817-571037B6A4A6}" type="datetimeFigureOut">
              <a:rPr lang="en-GB"/>
              <a:pPr>
                <a:defRPr/>
              </a:pPr>
              <a:t>03/10/2019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7C675BF5-B32B-4110-80AA-1C599AD04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651AAECF-1E3B-4EC2-BBA1-F5D4BAF47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C9518-5533-4D90-A271-B3D96256789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6872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gi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xmlns="" id="{66405FEF-CC6E-4766-868E-249D5D674DF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xmlns="" id="{1BA281F5-2887-4EBE-A09E-70393351ED8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DF15A48-6A6E-4E12-93B4-3C7C4813CF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1B3E263-86AB-444D-BAEC-A8F0B0C1C3FF}" type="datetimeFigureOut">
              <a:rPr lang="en-GB"/>
              <a:pPr>
                <a:defRPr/>
              </a:pPr>
              <a:t>03/10/2019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61116B1-5D47-4527-93A4-CC7EB38F94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D4EFC25-49F2-46F7-B128-A1A3184612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BFA44B2-04B8-495C-BD8A-43477C121C1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9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12255-A58B-46B6-906C-469330D2981B}" type="datetimeFigureOut">
              <a:rPr lang="en-GB" smtClean="0"/>
              <a:pPr/>
              <a:t>03/10/2019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7BA80-2B2C-49A7-9FBA-EE68DA6539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6486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88023" y="4521871"/>
            <a:ext cx="390246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68400" lvl="0" indent="-1168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prstClr val="black">
                    <a:lumMod val="65000"/>
                    <a:lumOff val="35000"/>
                  </a:prstClr>
                </a:solidFill>
                <a:latin typeface="Humnst777 BT" panose="020B0603030504020204" pitchFamily="34" charset="0"/>
              </a:rPr>
              <a:t>Midlands</a:t>
            </a:r>
            <a:r>
              <a:rPr lang="en-GB" dirty="0">
                <a:solidFill>
                  <a:prstClr val="black">
                    <a:lumMod val="65000"/>
                    <a:lumOff val="35000"/>
                  </a:prstClr>
                </a:solidFill>
                <a:latin typeface="Humnst777 BT" panose="020B0603030504020204" pitchFamily="34" charset="0"/>
              </a:rPr>
              <a:t>: 	Sherwood Business Park</a:t>
            </a:r>
          </a:p>
          <a:p>
            <a:pPr marL="1168400" lvl="0" indent="-1168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prstClr val="black">
                    <a:lumMod val="65000"/>
                    <a:lumOff val="35000"/>
                  </a:prstClr>
                </a:solidFill>
                <a:latin typeface="Humnst777 BT" panose="020B0603030504020204" pitchFamily="34" charset="0"/>
              </a:rPr>
              <a:t>	Nottingham</a:t>
            </a:r>
          </a:p>
          <a:p>
            <a:pPr marL="1168400" marR="0" lvl="0" indent="-1168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Humnst777 BT" panose="020B0603030504020204" pitchFamily="34" charset="0"/>
            </a:endParaRPr>
          </a:p>
          <a:p>
            <a:pPr marL="1168400" marR="0" lvl="0" indent="-1168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Humnst777 BT" panose="020B0603030504020204" pitchFamily="34" charset="0"/>
              </a:rPr>
              <a:t>London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Humnst777 BT" panose="020B0603030504020204" pitchFamily="34" charset="0"/>
              </a:rPr>
              <a:t>:	5 St John's Lane</a:t>
            </a:r>
          </a:p>
          <a:p>
            <a:pPr marL="1168400" marR="0" lvl="0" indent="-1168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Humnst777 BT" panose="020B0603030504020204" pitchFamily="34" charset="0"/>
              </a:rPr>
              <a:t>	London</a:t>
            </a:r>
          </a:p>
          <a:p>
            <a:pPr marL="1168400" marR="0" lvl="0" indent="-1168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Humnst777 BT" panose="020B0603030504020204" pitchFamily="34" charset="0"/>
            </a:endParaRPr>
          </a:p>
          <a:p>
            <a:pPr marL="1168400" marR="0" lvl="0" indent="-1168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Humnst777 BT" panose="020B0603030504020204" pitchFamily="34" charset="0"/>
              </a:rPr>
              <a:t>www.panddg.co.uk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4523" y="778293"/>
            <a:ext cx="8294953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Humnst777 BT" panose="020B0603030504020204" pitchFamily="34" charset="0"/>
                <a:cs typeface="Aharoni" panose="02010803020104030203" pitchFamily="2" charset="-79"/>
              </a:rPr>
              <a:t>Developer Forum</a:t>
            </a:r>
            <a:endParaRPr lang="en-GB" sz="4400" dirty="0">
              <a:solidFill>
                <a:srgbClr val="F79646"/>
              </a:solidFill>
              <a:latin typeface="Humnst777 BT" panose="020B0603030504020204" pitchFamily="34" charset="0"/>
              <a:cs typeface="Aharoni" panose="02010803020104030203" pitchFamily="2" charset="-79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dirty="0">
                <a:solidFill>
                  <a:srgbClr val="F79646"/>
                </a:solidFill>
                <a:latin typeface="Humnst777 BT" panose="020B0603030504020204" pitchFamily="34" charset="0"/>
                <a:cs typeface="Aharoni" panose="02010803020104030203" pitchFamily="2" charset="-79"/>
              </a:rPr>
              <a:t>4</a:t>
            </a:r>
            <a:r>
              <a:rPr lang="en-GB" sz="4400" baseline="30000" dirty="0">
                <a:solidFill>
                  <a:srgbClr val="F79646"/>
                </a:solidFill>
                <a:latin typeface="Humnst777 BT" panose="020B0603030504020204" pitchFamily="34" charset="0"/>
                <a:cs typeface="Aharoni" panose="02010803020104030203" pitchFamily="2" charset="-79"/>
              </a:rPr>
              <a:t>th</a:t>
            </a:r>
            <a:r>
              <a:rPr lang="en-GB" sz="4400" dirty="0">
                <a:solidFill>
                  <a:srgbClr val="F79646"/>
                </a:solidFill>
                <a:latin typeface="Humnst777 BT" panose="020B0603030504020204" pitchFamily="34" charset="0"/>
                <a:cs typeface="Aharoni" panose="02010803020104030203" pitchFamily="2" charset="-79"/>
              </a:rPr>
              <a:t> October 2019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000" b="0" i="0" u="none" strike="noStrike" kern="1200" cap="none" spc="0" normalizeH="0" baseline="0" noProof="0" dirty="0">
              <a:ln>
                <a:noFill/>
              </a:ln>
              <a:solidFill>
                <a:srgbClr val="F79646"/>
              </a:solidFill>
              <a:effectLst/>
              <a:uLnTx/>
              <a:uFillTx/>
              <a:latin typeface="Humnst777 BT" panose="020B0603030504020204" pitchFamily="34" charset="0"/>
              <a:cs typeface="Aharoni" panose="02010803020104030203" pitchFamily="2" charset="-79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EEECE1">
                    <a:lumMod val="50000"/>
                  </a:srgbClr>
                </a:solidFill>
                <a:effectLst/>
                <a:uLnTx/>
                <a:uFillTx/>
                <a:latin typeface="Humnst777 BT" panose="020B0603030504020204" pitchFamily="34" charset="0"/>
                <a:cs typeface="Aharoni" panose="02010803020104030203" pitchFamily="2" charset="-79"/>
              </a:rPr>
              <a:t>Overc</a:t>
            </a:r>
            <a:r>
              <a:rPr lang="en-GB" sz="3600" dirty="0" err="1">
                <a:solidFill>
                  <a:srgbClr val="EEECE1">
                    <a:lumMod val="50000"/>
                  </a:srgbClr>
                </a:solidFill>
                <a:latin typeface="Humnst777 BT" panose="020B0603030504020204" pitchFamily="34" charset="0"/>
                <a:cs typeface="Aharoni" panose="02010803020104030203" pitchFamily="2" charset="-79"/>
              </a:rPr>
              <a:t>oming</a:t>
            </a:r>
            <a:r>
              <a:rPr lang="en-GB" sz="3600" dirty="0">
                <a:solidFill>
                  <a:srgbClr val="EEECE1">
                    <a:lumMod val="50000"/>
                  </a:srgbClr>
                </a:solidFill>
                <a:latin typeface="Humnst777 BT" panose="020B0603030504020204" pitchFamily="34" charset="0"/>
                <a:cs typeface="Aharoni" panose="02010803020104030203" pitchFamily="2" charset="-79"/>
              </a:rPr>
              <a:t> Barriers to Delivery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50000"/>
                  </a:srgbClr>
                </a:solidFill>
                <a:effectLst/>
                <a:uLnTx/>
                <a:uFillTx/>
                <a:latin typeface="Humnst777 BT" panose="020B0603030504020204" pitchFamily="34" charset="0"/>
                <a:cs typeface="Aharoni" panose="02010803020104030203" pitchFamily="2" charset="-79"/>
              </a:rPr>
              <a:t> - The Stakeholders Role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1222A484-7BFC-4B1A-9E46-58308E711B1F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766" y="4365104"/>
            <a:ext cx="3307162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4828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F454CF8-BAF3-4BC7-BCA9-1CEC3908E611}"/>
              </a:ext>
            </a:extLst>
          </p:cNvPr>
          <p:cNvSpPr txBox="1"/>
          <p:nvPr/>
        </p:nvSpPr>
        <p:spPr>
          <a:xfrm>
            <a:off x="4551072" y="4365104"/>
            <a:ext cx="40992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68400" lvl="0" indent="-1168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prstClr val="black">
                    <a:lumMod val="65000"/>
                    <a:lumOff val="35000"/>
                  </a:prstClr>
                </a:solidFill>
                <a:latin typeface="Humnst777 BT" panose="020B0603030504020204" pitchFamily="34" charset="0"/>
              </a:rPr>
              <a:t>Midlands</a:t>
            </a:r>
            <a:r>
              <a:rPr lang="en-GB" dirty="0">
                <a:solidFill>
                  <a:prstClr val="black">
                    <a:lumMod val="65000"/>
                    <a:lumOff val="35000"/>
                  </a:prstClr>
                </a:solidFill>
                <a:latin typeface="Humnst777 BT" panose="020B0603030504020204" pitchFamily="34" charset="0"/>
              </a:rPr>
              <a:t>: 	Sherwood Business Park Nottingham</a:t>
            </a:r>
          </a:p>
          <a:p>
            <a:pPr marL="1168400" marR="0" lvl="0" indent="-1168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Humnst777 BT" panose="020B0603030504020204" pitchFamily="34" charset="0"/>
            </a:endParaRPr>
          </a:p>
          <a:p>
            <a:pPr marL="1168400" marR="0" lvl="0" indent="-1168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Humnst777 BT" panose="020B0603030504020204" pitchFamily="34" charset="0"/>
              </a:rPr>
              <a:t>London</a:t>
            </a: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Humnst777 BT" panose="020B0603030504020204" pitchFamily="34" charset="0"/>
              </a:rPr>
              <a:t>:	5 St John's Lane</a:t>
            </a:r>
          </a:p>
          <a:p>
            <a:pPr marL="1168400" marR="0" lvl="0" indent="-1168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Humnst777 BT" panose="020B0603030504020204" pitchFamily="34" charset="0"/>
              </a:rPr>
              <a:t>	London</a:t>
            </a:r>
          </a:p>
          <a:p>
            <a:pPr marL="1168400" marR="0" lvl="0" indent="-1168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Humnst777 BT" panose="020B0603030504020204" pitchFamily="34" charset="0"/>
            </a:endParaRPr>
          </a:p>
          <a:p>
            <a:pPr marL="1168400" marR="0" lvl="0" indent="-1168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Humnst777 BT" panose="020B0603030504020204" pitchFamily="34" charset="0"/>
              </a:rPr>
              <a:t>www.panddg.co.uk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CC04BB5F-B878-4B72-9C28-12151EFEC28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766" y="4365104"/>
            <a:ext cx="3307162" cy="2088232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FC139A0A-B2FF-402F-86CC-A758EAE64314}"/>
              </a:ext>
            </a:extLst>
          </p:cNvPr>
          <p:cNvSpPr/>
          <p:nvPr/>
        </p:nvSpPr>
        <p:spPr>
          <a:xfrm>
            <a:off x="3144532" y="1700808"/>
            <a:ext cx="281307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 dirty="0">
                <a:solidFill>
                  <a:schemeClr val="accent1"/>
                </a:solidFill>
                <a:latin typeface="Humnst777 BT" panose="020B0603030504020204" pitchFamily="34" charset="0"/>
              </a:rPr>
              <a:t>Thank You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A7F95A8-5A9C-4E19-B233-C93B640EE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GB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The Stakeholders Role</a:t>
            </a:r>
            <a:r>
              <a:rPr lang="en-GB" b="1" dirty="0"/>
              <a:t/>
            </a:r>
            <a:br>
              <a:rPr lang="en-GB" b="1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FFD3ED5-1987-4931-8904-7917E1B36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The information burden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Whose Decision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On one condition</a:t>
            </a:r>
          </a:p>
        </p:txBody>
      </p:sp>
    </p:spTree>
    <p:extLst>
      <p:ext uri="{BB962C8B-B14F-4D97-AF65-F5344CB8AC3E}">
        <p14:creationId xmlns:p14="http://schemas.microsoft.com/office/powerpoint/2010/main" val="3330462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A7F95A8-5A9C-4E19-B233-C93B640EE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GB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GB" dirty="0">
                <a:solidFill>
                  <a:schemeClr val="accent6">
                    <a:lumMod val="50000"/>
                  </a:schemeClr>
                </a:solidFill>
                <a:latin typeface="Humnst777 BT" panose="020B0603030504020204" pitchFamily="34" charset="0"/>
              </a:rPr>
              <a:t>The Information Burden</a:t>
            </a:r>
            <a:r>
              <a:rPr lang="en-GB" b="1" dirty="0"/>
              <a:t/>
            </a:r>
            <a:br>
              <a:rPr lang="en-GB" b="1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FFD3ED5-1987-4931-8904-7917E1B36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Planning increasingly evidence based</a:t>
            </a:r>
          </a:p>
          <a:p>
            <a:r>
              <a:rPr lang="en-GB" dirty="0"/>
              <a:t>Statutory and non-statutory interests</a:t>
            </a:r>
          </a:p>
          <a:p>
            <a:r>
              <a:rPr lang="en-GB" dirty="0"/>
              <a:t>Stakeholder influences on policy</a:t>
            </a:r>
          </a:p>
          <a:p>
            <a:r>
              <a:rPr lang="en-GB" dirty="0"/>
              <a:t>The role of the competent authority</a:t>
            </a:r>
          </a:p>
          <a:p>
            <a:r>
              <a:rPr lang="en-GB" dirty="0"/>
              <a:t>The metrics of planning</a:t>
            </a:r>
          </a:p>
          <a:p>
            <a:r>
              <a:rPr lang="en-GB" dirty="0"/>
              <a:t>Proportionality and balance</a:t>
            </a:r>
          </a:p>
          <a:p>
            <a:r>
              <a:rPr lang="en-GB" dirty="0"/>
              <a:t>Fishing expeditions?</a:t>
            </a:r>
          </a:p>
        </p:txBody>
      </p:sp>
    </p:spTree>
    <p:extLst>
      <p:ext uri="{BB962C8B-B14F-4D97-AF65-F5344CB8AC3E}">
        <p14:creationId xmlns:p14="http://schemas.microsoft.com/office/powerpoint/2010/main" val="19876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A7F95A8-5A9C-4E19-B233-C93B640EE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GB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GB" dirty="0">
                <a:solidFill>
                  <a:schemeClr val="accent6">
                    <a:lumMod val="50000"/>
                  </a:schemeClr>
                </a:solidFill>
                <a:latin typeface="Humnst777 BT" panose="020B0603030504020204" pitchFamily="34" charset="0"/>
              </a:rPr>
              <a:t>Whose Decision?</a:t>
            </a:r>
            <a:r>
              <a:rPr lang="en-GB" b="1" dirty="0"/>
              <a:t/>
            </a:r>
            <a:br>
              <a:rPr lang="en-GB" b="1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FFD3ED5-1987-4931-8904-7917E1B36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Give a linesman a flag and he’ll wave it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The tail wagging the dog?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The Planning Committee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The public interest</a:t>
            </a:r>
          </a:p>
        </p:txBody>
      </p:sp>
    </p:spTree>
    <p:extLst>
      <p:ext uri="{BB962C8B-B14F-4D97-AF65-F5344CB8AC3E}">
        <p14:creationId xmlns:p14="http://schemas.microsoft.com/office/powerpoint/2010/main" val="190628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29600" cy="1143000"/>
          </a:xfrm>
        </p:spPr>
        <p:txBody>
          <a:bodyPr/>
          <a:lstStyle/>
          <a:p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Humnst777 BT" panose="020B0603030504020204" pitchFamily="34" charset="0"/>
              </a:rPr>
              <a:t>On One Condition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0B8E6A3-9436-4803-BB0E-B217C36AA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84621"/>
            <a:ext cx="8229600" cy="4525963"/>
          </a:xfrm>
        </p:spPr>
        <p:txBody>
          <a:bodyPr/>
          <a:lstStyle/>
          <a:p>
            <a:r>
              <a:rPr lang="en-US" dirty="0"/>
              <a:t>NPPF - Planning conditions should be kept to a minimum. </a:t>
            </a:r>
          </a:p>
          <a:p>
            <a:r>
              <a:rPr lang="en-GB" dirty="0">
                <a:solidFill>
                  <a:srgbClr val="0B0C0C"/>
                </a:solidFill>
                <a:latin typeface="GDS Transport"/>
              </a:rPr>
              <a:t>PPG - The objectives of planning are best served when the power to attach conditions to a planning permission is exercised in a way that is clearly seen to be fair, reasonable and practicable. </a:t>
            </a:r>
          </a:p>
          <a:p>
            <a:r>
              <a:rPr lang="en-US" dirty="0"/>
              <a:t>Conditions that are required to be discharged before development commences should be avoided, unless there is a clear justification.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5385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Humnst777 BT" panose="020B0603030504020204" pitchFamily="34" charset="0"/>
              </a:rPr>
              <a:t>Legislation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0B8E6A3-9436-4803-BB0E-B217C36AA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/>
          <a:lstStyle/>
          <a:p>
            <a:r>
              <a:rPr lang="en-US" dirty="0"/>
              <a:t>Six tests.</a:t>
            </a:r>
          </a:p>
          <a:p>
            <a:r>
              <a:rPr lang="en-US" dirty="0"/>
              <a:t>Written consent of applicant required for pre-commencement conditions.</a:t>
            </a:r>
          </a:p>
          <a:p>
            <a:r>
              <a:rPr lang="en-US" dirty="0"/>
              <a:t>LPA will have to give notice of intention to apply pre-commencement conditions and the reasons for them.</a:t>
            </a:r>
          </a:p>
          <a:p>
            <a:r>
              <a:rPr lang="en-US" dirty="0"/>
              <a:t>Non-response within 10 days will be taken as agreement.</a:t>
            </a:r>
          </a:p>
          <a:p>
            <a:r>
              <a:rPr lang="en-US" dirty="0"/>
              <a:t>If no agreement LPA can amend or remove the condition, or refuse the application.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3392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Humnst777 BT" panose="020B0603030504020204" pitchFamily="34" charset="0"/>
              </a:rPr>
              <a:t>Negatives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0B8E6A3-9436-4803-BB0E-B217C36AA6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detailed evidence required during process?</a:t>
            </a:r>
          </a:p>
          <a:p>
            <a:r>
              <a:rPr lang="en-US" dirty="0"/>
              <a:t>Longer negotiations through application?</a:t>
            </a:r>
          </a:p>
          <a:p>
            <a:r>
              <a:rPr lang="en-US" dirty="0"/>
              <a:t>Delay simply shifted from post-consent to pre-consent?</a:t>
            </a:r>
          </a:p>
          <a:p>
            <a:r>
              <a:rPr lang="en-US" dirty="0"/>
              <a:t>Statutory consultees controlling the planning process?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712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Humnst777 BT" panose="020B0603030504020204" pitchFamily="34" charset="0"/>
              </a:rPr>
              <a:t>Positives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0B8E6A3-9436-4803-BB0E-B217C36AA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/>
              <a:t>Applicants will have more input into conditions and wording, and a choice.</a:t>
            </a:r>
          </a:p>
          <a:p>
            <a:r>
              <a:rPr lang="en-US" dirty="0"/>
              <a:t>Permissions will be more ‘oven ready’  and commercial from the outset. </a:t>
            </a:r>
          </a:p>
          <a:p>
            <a:r>
              <a:rPr lang="en-US" dirty="0"/>
              <a:t>Less doubt = less risk = higher value.</a:t>
            </a:r>
          </a:p>
          <a:p>
            <a:r>
              <a:rPr lang="en-US" dirty="0"/>
              <a:t>Reduction in time from application submission to start on site.</a:t>
            </a:r>
          </a:p>
          <a:p>
            <a:r>
              <a:rPr lang="en-US" dirty="0"/>
              <a:t>Greater consideration over whether conditions meet the relevant tests.</a:t>
            </a:r>
          </a:p>
        </p:txBody>
      </p:sp>
    </p:spTree>
    <p:extLst>
      <p:ext uri="{BB962C8B-B14F-4D97-AF65-F5344CB8AC3E}">
        <p14:creationId xmlns:p14="http://schemas.microsoft.com/office/powerpoint/2010/main" val="2123575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Humnst777 BT" panose="020B0603030504020204" pitchFamily="34" charset="0"/>
              </a:rPr>
              <a:t>P&amp;DG Advice</a:t>
            </a: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xmlns="" id="{CAF8A647-1548-4372-BDC7-EE86C71E9C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2425546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0487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</TotalTime>
  <Words>335</Words>
  <Application>Microsoft Office PowerPoint</Application>
  <PresentationFormat>On-screen Show (4:3)</PresentationFormat>
  <Paragraphs>70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1_Office Theme</vt:lpstr>
      <vt:lpstr>PowerPoint Presentation</vt:lpstr>
      <vt:lpstr> The Stakeholders Role </vt:lpstr>
      <vt:lpstr> The Information Burden </vt:lpstr>
      <vt:lpstr> Whose Decision? </vt:lpstr>
      <vt:lpstr>On One Condition</vt:lpstr>
      <vt:lpstr>Legislation</vt:lpstr>
      <vt:lpstr>Negatives</vt:lpstr>
      <vt:lpstr>Positives</vt:lpstr>
      <vt:lpstr>P&amp;DG Advice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 Woollard</dc:creator>
  <cp:lastModifiedBy>Rebecca Raine</cp:lastModifiedBy>
  <cp:revision>56</cp:revision>
  <dcterms:created xsi:type="dcterms:W3CDTF">2018-09-24T11:07:37Z</dcterms:created>
  <dcterms:modified xsi:type="dcterms:W3CDTF">2019-10-03T07:27:53Z</dcterms:modified>
</cp:coreProperties>
</file>