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1" r:id="rId2"/>
    <p:sldId id="279" r:id="rId3"/>
    <p:sldId id="282" r:id="rId4"/>
    <p:sldId id="273" r:id="rId5"/>
    <p:sldId id="274" r:id="rId6"/>
    <p:sldId id="280" r:id="rId7"/>
    <p:sldId id="277" r:id="rId8"/>
    <p:sldId id="275" r:id="rId9"/>
    <p:sldId id="283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82F"/>
    <a:srgbClr val="404040"/>
    <a:srgbClr val="6E3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07/06/2019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DF77-8B09-4BB5-AB5E-FA5AF1F0E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45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07/06/2019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1B85A-EB3E-46E3-B469-7E473E1CAE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5907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21390170">
            <a:off x="-66043" y="4440566"/>
            <a:ext cx="9301093" cy="2713507"/>
          </a:xfrm>
          <a:custGeom>
            <a:avLst/>
            <a:gdLst>
              <a:gd name="connsiteX0" fmla="*/ 0 w 9785676"/>
              <a:gd name="connsiteY0" fmla="*/ 0 h 3144375"/>
              <a:gd name="connsiteX1" fmla="*/ 9785676 w 9785676"/>
              <a:gd name="connsiteY1" fmla="*/ 0 h 3144375"/>
              <a:gd name="connsiteX2" fmla="*/ 9785676 w 9785676"/>
              <a:gd name="connsiteY2" fmla="*/ 3144375 h 3144375"/>
              <a:gd name="connsiteX3" fmla="*/ 0 w 9785676"/>
              <a:gd name="connsiteY3" fmla="*/ 3144375 h 3144375"/>
              <a:gd name="connsiteX4" fmla="*/ 0 w 9785676"/>
              <a:gd name="connsiteY4" fmla="*/ 0 h 3144375"/>
              <a:gd name="connsiteX0" fmla="*/ 214201 w 9785676"/>
              <a:gd name="connsiteY0" fmla="*/ 0 h 3163241"/>
              <a:gd name="connsiteX1" fmla="*/ 9785676 w 9785676"/>
              <a:gd name="connsiteY1" fmla="*/ 18866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214201 w 9785676"/>
              <a:gd name="connsiteY0" fmla="*/ 0 h 3163241"/>
              <a:gd name="connsiteX1" fmla="*/ 9413580 w 9785676"/>
              <a:gd name="connsiteY1" fmla="*/ 6778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0 w 9571475"/>
              <a:gd name="connsiteY0" fmla="*/ 0 h 3163241"/>
              <a:gd name="connsiteX1" fmla="*/ 9199379 w 9571475"/>
              <a:gd name="connsiteY1" fmla="*/ 6778 h 3163241"/>
              <a:gd name="connsiteX2" fmla="*/ 9571475 w 9571475"/>
              <a:gd name="connsiteY2" fmla="*/ 3163241 h 3163241"/>
              <a:gd name="connsiteX3" fmla="*/ 85021 w 9571475"/>
              <a:gd name="connsiteY3" fmla="*/ 2276074 h 3163241"/>
              <a:gd name="connsiteX4" fmla="*/ 0 w 9571475"/>
              <a:gd name="connsiteY4" fmla="*/ 0 h 3163241"/>
              <a:gd name="connsiteX0" fmla="*/ 131362 w 9702837"/>
              <a:gd name="connsiteY0" fmla="*/ 0 h 3163241"/>
              <a:gd name="connsiteX1" fmla="*/ 9330741 w 9702837"/>
              <a:gd name="connsiteY1" fmla="*/ 6778 h 3163241"/>
              <a:gd name="connsiteX2" fmla="*/ 9702837 w 9702837"/>
              <a:gd name="connsiteY2" fmla="*/ 3163241 h 3163241"/>
              <a:gd name="connsiteX3" fmla="*/ 0 w 9702837"/>
              <a:gd name="connsiteY3" fmla="*/ 2156326 h 3163241"/>
              <a:gd name="connsiteX4" fmla="*/ 131362 w 9702837"/>
              <a:gd name="connsiteY4" fmla="*/ 0 h 3163241"/>
              <a:gd name="connsiteX0" fmla="*/ 131362 w 9330741"/>
              <a:gd name="connsiteY0" fmla="*/ 0 h 2272298"/>
              <a:gd name="connsiteX1" fmla="*/ 9330741 w 9330741"/>
              <a:gd name="connsiteY1" fmla="*/ 6778 h 2272298"/>
              <a:gd name="connsiteX2" fmla="*/ 8894441 w 9330741"/>
              <a:gd name="connsiteY2" fmla="*/ 2272298 h 2272298"/>
              <a:gd name="connsiteX3" fmla="*/ 0 w 9330741"/>
              <a:gd name="connsiteY3" fmla="*/ 2156326 h 2272298"/>
              <a:gd name="connsiteX4" fmla="*/ 131362 w 9330741"/>
              <a:gd name="connsiteY4" fmla="*/ 0 h 2272298"/>
              <a:gd name="connsiteX0" fmla="*/ 131362 w 9330741"/>
              <a:gd name="connsiteY0" fmla="*/ 0 h 2713023"/>
              <a:gd name="connsiteX1" fmla="*/ 9330741 w 9330741"/>
              <a:gd name="connsiteY1" fmla="*/ 6778 h 2713023"/>
              <a:gd name="connsiteX2" fmla="*/ 9133817 w 9330741"/>
              <a:gd name="connsiteY2" fmla="*/ 2713023 h 2713023"/>
              <a:gd name="connsiteX3" fmla="*/ 0 w 9330741"/>
              <a:gd name="connsiteY3" fmla="*/ 2156326 h 2713023"/>
              <a:gd name="connsiteX4" fmla="*/ 131362 w 9330741"/>
              <a:gd name="connsiteY4" fmla="*/ 0 h 2713023"/>
              <a:gd name="connsiteX0" fmla="*/ 131362 w 9309515"/>
              <a:gd name="connsiteY0" fmla="*/ 0 h 2713023"/>
              <a:gd name="connsiteX1" fmla="*/ 9309515 w 9309515"/>
              <a:gd name="connsiteY1" fmla="*/ 5481 h 2713023"/>
              <a:gd name="connsiteX2" fmla="*/ 9133817 w 9309515"/>
              <a:gd name="connsiteY2" fmla="*/ 2713023 h 2713023"/>
              <a:gd name="connsiteX3" fmla="*/ 0 w 9309515"/>
              <a:gd name="connsiteY3" fmla="*/ 2156326 h 2713023"/>
              <a:gd name="connsiteX4" fmla="*/ 131362 w 9309515"/>
              <a:gd name="connsiteY4" fmla="*/ 0 h 2713023"/>
              <a:gd name="connsiteX0" fmla="*/ 131362 w 9301093"/>
              <a:gd name="connsiteY0" fmla="*/ 0 h 2713023"/>
              <a:gd name="connsiteX1" fmla="*/ 9301093 w 9301093"/>
              <a:gd name="connsiteY1" fmla="*/ 12933 h 2713023"/>
              <a:gd name="connsiteX2" fmla="*/ 9133817 w 9301093"/>
              <a:gd name="connsiteY2" fmla="*/ 2713023 h 2713023"/>
              <a:gd name="connsiteX3" fmla="*/ 0 w 9301093"/>
              <a:gd name="connsiteY3" fmla="*/ 2156326 h 2713023"/>
              <a:gd name="connsiteX4" fmla="*/ 131362 w 9301093"/>
              <a:gd name="connsiteY4" fmla="*/ 0 h 2713023"/>
              <a:gd name="connsiteX0" fmla="*/ 131362 w 9301093"/>
              <a:gd name="connsiteY0" fmla="*/ 0 h 2586391"/>
              <a:gd name="connsiteX1" fmla="*/ 9301093 w 9301093"/>
              <a:gd name="connsiteY1" fmla="*/ 12933 h 2586391"/>
              <a:gd name="connsiteX2" fmla="*/ 8886639 w 9301093"/>
              <a:gd name="connsiteY2" fmla="*/ 2586391 h 2586391"/>
              <a:gd name="connsiteX3" fmla="*/ 0 w 9301093"/>
              <a:gd name="connsiteY3" fmla="*/ 2156326 h 2586391"/>
              <a:gd name="connsiteX4" fmla="*/ 131362 w 9301093"/>
              <a:gd name="connsiteY4" fmla="*/ 0 h 2586391"/>
              <a:gd name="connsiteX0" fmla="*/ 131362 w 9301093"/>
              <a:gd name="connsiteY0" fmla="*/ 0 h 2713507"/>
              <a:gd name="connsiteX1" fmla="*/ 9301093 w 9301093"/>
              <a:gd name="connsiteY1" fmla="*/ 12933 h 2713507"/>
              <a:gd name="connsiteX2" fmla="*/ 9141753 w 9301093"/>
              <a:gd name="connsiteY2" fmla="*/ 2713507 h 2713507"/>
              <a:gd name="connsiteX3" fmla="*/ 0 w 9301093"/>
              <a:gd name="connsiteY3" fmla="*/ 2156326 h 2713507"/>
              <a:gd name="connsiteX4" fmla="*/ 131362 w 9301093"/>
              <a:gd name="connsiteY4" fmla="*/ 0 h 271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01093" h="2713507">
                <a:moveTo>
                  <a:pt x="131362" y="0"/>
                </a:moveTo>
                <a:lnTo>
                  <a:pt x="9301093" y="12933"/>
                </a:lnTo>
                <a:lnTo>
                  <a:pt x="9141753" y="2713507"/>
                </a:lnTo>
                <a:lnTo>
                  <a:pt x="0" y="2156326"/>
                </a:lnTo>
                <a:lnTo>
                  <a:pt x="131362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33" y="4935728"/>
            <a:ext cx="2731515" cy="193027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182644" y="-251033"/>
            <a:ext cx="9468089" cy="5516045"/>
          </a:xfrm>
          <a:custGeom>
            <a:avLst/>
            <a:gdLst>
              <a:gd name="connsiteX0" fmla="*/ 0 w 10917358"/>
              <a:gd name="connsiteY0" fmla="*/ 0 h 6543744"/>
              <a:gd name="connsiteX1" fmla="*/ 10917358 w 10917358"/>
              <a:gd name="connsiteY1" fmla="*/ 0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0 w 10917358"/>
              <a:gd name="connsiteY0" fmla="*/ 0 h 6543744"/>
              <a:gd name="connsiteX1" fmla="*/ 10220556 w 10917358"/>
              <a:gd name="connsiteY1" fmla="*/ 1934277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1663490 w 10917358"/>
              <a:gd name="connsiteY0" fmla="*/ 0 h 4834879"/>
              <a:gd name="connsiteX1" fmla="*/ 10220556 w 10917358"/>
              <a:gd name="connsiteY1" fmla="*/ 225412 h 4834879"/>
              <a:gd name="connsiteX2" fmla="*/ 10917358 w 10917358"/>
              <a:gd name="connsiteY2" fmla="*/ 4834879 h 4834879"/>
              <a:gd name="connsiteX3" fmla="*/ 0 w 10917358"/>
              <a:gd name="connsiteY3" fmla="*/ 4834879 h 4834879"/>
              <a:gd name="connsiteX4" fmla="*/ 1663490 w 10917358"/>
              <a:gd name="connsiteY4" fmla="*/ 0 h 4834879"/>
              <a:gd name="connsiteX0" fmla="*/ 1609494 w 10917358"/>
              <a:gd name="connsiteY0" fmla="*/ 0 h 5529277"/>
              <a:gd name="connsiteX1" fmla="*/ 10220556 w 10917358"/>
              <a:gd name="connsiteY1" fmla="*/ 919810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917358"/>
              <a:gd name="connsiteY0" fmla="*/ 0 h 5529277"/>
              <a:gd name="connsiteX1" fmla="*/ 10641412 w 10917358"/>
              <a:gd name="connsiteY1" fmla="*/ 608017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260856 w 10641412"/>
              <a:gd name="connsiteY2" fmla="*/ 5489156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372942 w 10641412"/>
              <a:gd name="connsiteY2" fmla="*/ 5496005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403684 w 9435602"/>
              <a:gd name="connsiteY0" fmla="*/ 0 h 5522608"/>
              <a:gd name="connsiteX1" fmla="*/ 9435602 w 9435602"/>
              <a:gd name="connsiteY1" fmla="*/ 608017 h 5522608"/>
              <a:gd name="connsiteX2" fmla="*/ 9167132 w 9435602"/>
              <a:gd name="connsiteY2" fmla="*/ 5496005 h 5522608"/>
              <a:gd name="connsiteX3" fmla="*/ 0 w 9435602"/>
              <a:gd name="connsiteY3" fmla="*/ 5522608 h 5522608"/>
              <a:gd name="connsiteX4" fmla="*/ 403684 w 9435602"/>
              <a:gd name="connsiteY4" fmla="*/ 0 h 5522608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7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029166 w 9435602"/>
              <a:gd name="connsiteY2" fmla="*/ 5479556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8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68089"/>
              <a:gd name="connsiteY0" fmla="*/ 0 h 5514590"/>
              <a:gd name="connsiteX1" fmla="*/ 9468089 w 9468089"/>
              <a:gd name="connsiteY1" fmla="*/ 591332 h 5514590"/>
              <a:gd name="connsiteX2" fmla="*/ 9167132 w 9468089"/>
              <a:gd name="connsiteY2" fmla="*/ 5487988 h 5514590"/>
              <a:gd name="connsiteX3" fmla="*/ 0 w 9468089"/>
              <a:gd name="connsiteY3" fmla="*/ 5514590 h 5514590"/>
              <a:gd name="connsiteX4" fmla="*/ 360584 w 9468089"/>
              <a:gd name="connsiteY4" fmla="*/ 0 h 5514590"/>
              <a:gd name="connsiteX0" fmla="*/ 336774 w 9468089"/>
              <a:gd name="connsiteY0" fmla="*/ 0 h 5516045"/>
              <a:gd name="connsiteX1" fmla="*/ 9468089 w 9468089"/>
              <a:gd name="connsiteY1" fmla="*/ 592787 h 5516045"/>
              <a:gd name="connsiteX2" fmla="*/ 9167132 w 9468089"/>
              <a:gd name="connsiteY2" fmla="*/ 5489443 h 5516045"/>
              <a:gd name="connsiteX3" fmla="*/ 0 w 9468089"/>
              <a:gd name="connsiteY3" fmla="*/ 5516045 h 5516045"/>
              <a:gd name="connsiteX4" fmla="*/ 336774 w 9468089"/>
              <a:gd name="connsiteY4" fmla="*/ 0 h 551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8089" h="5516045">
                <a:moveTo>
                  <a:pt x="336774" y="0"/>
                </a:moveTo>
                <a:lnTo>
                  <a:pt x="9468089" y="592787"/>
                </a:lnTo>
                <a:lnTo>
                  <a:pt x="9167132" y="5489443"/>
                </a:lnTo>
                <a:lnTo>
                  <a:pt x="0" y="5516045"/>
                </a:lnTo>
                <a:lnTo>
                  <a:pt x="336774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-63105" y="-328054"/>
            <a:ext cx="9311402" cy="2486129"/>
          </a:xfrm>
          <a:custGeom>
            <a:avLst/>
            <a:gdLst>
              <a:gd name="connsiteX0" fmla="*/ 0 w 12294602"/>
              <a:gd name="connsiteY0" fmla="*/ 0 h 3447934"/>
              <a:gd name="connsiteX1" fmla="*/ 12294602 w 12294602"/>
              <a:gd name="connsiteY1" fmla="*/ 0 h 3447934"/>
              <a:gd name="connsiteX2" fmla="*/ 12294602 w 12294602"/>
              <a:gd name="connsiteY2" fmla="*/ 3447934 h 3447934"/>
              <a:gd name="connsiteX3" fmla="*/ 0 w 12294602"/>
              <a:gd name="connsiteY3" fmla="*/ 3447934 h 3447934"/>
              <a:gd name="connsiteX4" fmla="*/ 0 w 12294602"/>
              <a:gd name="connsiteY4" fmla="*/ 0 h 3447934"/>
              <a:gd name="connsiteX0" fmla="*/ 0 w 12294602"/>
              <a:gd name="connsiteY0" fmla="*/ 0 h 3467328"/>
              <a:gd name="connsiteX1" fmla="*/ 12294602 w 12294602"/>
              <a:gd name="connsiteY1" fmla="*/ 0 h 3467328"/>
              <a:gd name="connsiteX2" fmla="*/ 10719650 w 12294602"/>
              <a:gd name="connsiteY2" fmla="*/ 3467328 h 3467328"/>
              <a:gd name="connsiteX3" fmla="*/ 0 w 12294602"/>
              <a:gd name="connsiteY3" fmla="*/ 3447934 h 3467328"/>
              <a:gd name="connsiteX4" fmla="*/ 0 w 12294602"/>
              <a:gd name="connsiteY4" fmla="*/ 0 h 3467328"/>
              <a:gd name="connsiteX0" fmla="*/ 0 w 10719650"/>
              <a:gd name="connsiteY0" fmla="*/ 0 h 3467328"/>
              <a:gd name="connsiteX1" fmla="*/ 10190512 w 10719650"/>
              <a:gd name="connsiteY1" fmla="*/ 42251 h 3467328"/>
              <a:gd name="connsiteX2" fmla="*/ 10719650 w 10719650"/>
              <a:gd name="connsiteY2" fmla="*/ 3467328 h 3467328"/>
              <a:gd name="connsiteX3" fmla="*/ 0 w 10719650"/>
              <a:gd name="connsiteY3" fmla="*/ 3447934 h 3467328"/>
              <a:gd name="connsiteX4" fmla="*/ 0 w 10719650"/>
              <a:gd name="connsiteY4" fmla="*/ 0 h 3467328"/>
              <a:gd name="connsiteX0" fmla="*/ 0 w 10752269"/>
              <a:gd name="connsiteY0" fmla="*/ 1263075 h 3425077"/>
              <a:gd name="connsiteX1" fmla="*/ 10223131 w 10752269"/>
              <a:gd name="connsiteY1" fmla="*/ 0 h 3425077"/>
              <a:gd name="connsiteX2" fmla="*/ 10752269 w 10752269"/>
              <a:gd name="connsiteY2" fmla="*/ 3425077 h 3425077"/>
              <a:gd name="connsiteX3" fmla="*/ 32619 w 10752269"/>
              <a:gd name="connsiteY3" fmla="*/ 3405683 h 3425077"/>
              <a:gd name="connsiteX4" fmla="*/ 0 w 10752269"/>
              <a:gd name="connsiteY4" fmla="*/ 1263075 h 3425077"/>
              <a:gd name="connsiteX0" fmla="*/ 0 w 10752269"/>
              <a:gd name="connsiteY0" fmla="*/ 0 h 2162002"/>
              <a:gd name="connsiteX1" fmla="*/ 9437389 w 10752269"/>
              <a:gd name="connsiteY1" fmla="*/ 81590 h 2162002"/>
              <a:gd name="connsiteX2" fmla="*/ 10752269 w 10752269"/>
              <a:gd name="connsiteY2" fmla="*/ 2162002 h 2162002"/>
              <a:gd name="connsiteX3" fmla="*/ 32619 w 10752269"/>
              <a:gd name="connsiteY3" fmla="*/ 2142608 h 2162002"/>
              <a:gd name="connsiteX4" fmla="*/ 0 w 10752269"/>
              <a:gd name="connsiteY4" fmla="*/ 0 h 2162002"/>
              <a:gd name="connsiteX0" fmla="*/ 0 w 10752269"/>
              <a:gd name="connsiteY0" fmla="*/ 265260 h 2427262"/>
              <a:gd name="connsiteX1" fmla="*/ 10216137 w 10752269"/>
              <a:gd name="connsiteY1" fmla="*/ 0 h 2427262"/>
              <a:gd name="connsiteX2" fmla="*/ 10752269 w 10752269"/>
              <a:gd name="connsiteY2" fmla="*/ 2427262 h 2427262"/>
              <a:gd name="connsiteX3" fmla="*/ 32619 w 10752269"/>
              <a:gd name="connsiteY3" fmla="*/ 2407868 h 2427262"/>
              <a:gd name="connsiteX4" fmla="*/ 0 w 10752269"/>
              <a:gd name="connsiteY4" fmla="*/ 265260 h 2427262"/>
              <a:gd name="connsiteX0" fmla="*/ 0 w 10400294"/>
              <a:gd name="connsiteY0" fmla="*/ 265260 h 2453165"/>
              <a:gd name="connsiteX1" fmla="*/ 10216137 w 10400294"/>
              <a:gd name="connsiteY1" fmla="*/ 0 h 2453165"/>
              <a:gd name="connsiteX2" fmla="*/ 10400294 w 10400294"/>
              <a:gd name="connsiteY2" fmla="*/ 2453165 h 2453165"/>
              <a:gd name="connsiteX3" fmla="*/ 32619 w 10400294"/>
              <a:gd name="connsiteY3" fmla="*/ 2407868 h 2453165"/>
              <a:gd name="connsiteX4" fmla="*/ 0 w 10400294"/>
              <a:gd name="connsiteY4" fmla="*/ 265260 h 2453165"/>
              <a:gd name="connsiteX0" fmla="*/ 1269452 w 10367675"/>
              <a:gd name="connsiteY0" fmla="*/ 909368 h 2453165"/>
              <a:gd name="connsiteX1" fmla="*/ 10183518 w 10367675"/>
              <a:gd name="connsiteY1" fmla="*/ 0 h 2453165"/>
              <a:gd name="connsiteX2" fmla="*/ 10367675 w 10367675"/>
              <a:gd name="connsiteY2" fmla="*/ 2453165 h 2453165"/>
              <a:gd name="connsiteX3" fmla="*/ 0 w 10367675"/>
              <a:gd name="connsiteY3" fmla="*/ 2407868 h 2453165"/>
              <a:gd name="connsiteX4" fmla="*/ 1269452 w 10367675"/>
              <a:gd name="connsiteY4" fmla="*/ 909368 h 2453165"/>
              <a:gd name="connsiteX0" fmla="*/ 110471 w 9208694"/>
              <a:gd name="connsiteY0" fmla="*/ 909368 h 2453165"/>
              <a:gd name="connsiteX1" fmla="*/ 9024537 w 9208694"/>
              <a:gd name="connsiteY1" fmla="*/ 0 h 2453165"/>
              <a:gd name="connsiteX2" fmla="*/ 9208694 w 9208694"/>
              <a:gd name="connsiteY2" fmla="*/ 2453165 h 2453165"/>
              <a:gd name="connsiteX3" fmla="*/ 0 w 9208694"/>
              <a:gd name="connsiteY3" fmla="*/ 2419087 h 2453165"/>
              <a:gd name="connsiteX4" fmla="*/ 110471 w 9208694"/>
              <a:gd name="connsiteY4" fmla="*/ 909368 h 2453165"/>
              <a:gd name="connsiteX0" fmla="*/ 0 w 9279405"/>
              <a:gd name="connsiteY0" fmla="*/ 633163 h 2453165"/>
              <a:gd name="connsiteX1" fmla="*/ 9095248 w 9279405"/>
              <a:gd name="connsiteY1" fmla="*/ 0 h 2453165"/>
              <a:gd name="connsiteX2" fmla="*/ 9279405 w 9279405"/>
              <a:gd name="connsiteY2" fmla="*/ 2453165 h 2453165"/>
              <a:gd name="connsiteX3" fmla="*/ 70711 w 9279405"/>
              <a:gd name="connsiteY3" fmla="*/ 2419087 h 2453165"/>
              <a:gd name="connsiteX4" fmla="*/ 0 w 9279405"/>
              <a:gd name="connsiteY4" fmla="*/ 633163 h 2453165"/>
              <a:gd name="connsiteX0" fmla="*/ 0 w 9311402"/>
              <a:gd name="connsiteY0" fmla="*/ 633163 h 2450810"/>
              <a:gd name="connsiteX1" fmla="*/ 9095248 w 9311402"/>
              <a:gd name="connsiteY1" fmla="*/ 0 h 2450810"/>
              <a:gd name="connsiteX2" fmla="*/ 9311402 w 9311402"/>
              <a:gd name="connsiteY2" fmla="*/ 2450810 h 2450810"/>
              <a:gd name="connsiteX3" fmla="*/ 70711 w 9311402"/>
              <a:gd name="connsiteY3" fmla="*/ 2419087 h 2450810"/>
              <a:gd name="connsiteX4" fmla="*/ 0 w 9311402"/>
              <a:gd name="connsiteY4" fmla="*/ 633163 h 2450810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70711 w 9311402"/>
              <a:gd name="connsiteY3" fmla="*/ 2453239 h 2484962"/>
              <a:gd name="connsiteX4" fmla="*/ 0 w 9311402"/>
              <a:gd name="connsiteY4" fmla="*/ 667315 h 2484962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133555 w 9311402"/>
              <a:gd name="connsiteY3" fmla="*/ 2437953 h 2484962"/>
              <a:gd name="connsiteX4" fmla="*/ 0 w 9311402"/>
              <a:gd name="connsiteY4" fmla="*/ 667315 h 2484962"/>
              <a:gd name="connsiteX0" fmla="*/ 0 w 9311402"/>
              <a:gd name="connsiteY0" fmla="*/ 668482 h 2486129"/>
              <a:gd name="connsiteX1" fmla="*/ 9140579 w 9311402"/>
              <a:gd name="connsiteY1" fmla="*/ 0 h 2486129"/>
              <a:gd name="connsiteX2" fmla="*/ 9311402 w 9311402"/>
              <a:gd name="connsiteY2" fmla="*/ 2486129 h 2486129"/>
              <a:gd name="connsiteX3" fmla="*/ 133555 w 9311402"/>
              <a:gd name="connsiteY3" fmla="*/ 2439120 h 2486129"/>
              <a:gd name="connsiteX4" fmla="*/ 0 w 9311402"/>
              <a:gd name="connsiteY4" fmla="*/ 668482 h 248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1402" h="2486129">
                <a:moveTo>
                  <a:pt x="0" y="668482"/>
                </a:moveTo>
                <a:lnTo>
                  <a:pt x="9140579" y="0"/>
                </a:lnTo>
                <a:lnTo>
                  <a:pt x="9311402" y="2486129"/>
                </a:lnTo>
                <a:lnTo>
                  <a:pt x="133555" y="2439120"/>
                </a:lnTo>
                <a:lnTo>
                  <a:pt x="0" y="668482"/>
                </a:lnTo>
                <a:close/>
              </a:path>
            </a:pathLst>
          </a:custGeom>
          <a:solidFill>
            <a:srgbClr val="DDB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7886700" cy="234140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08346"/>
            <a:ext cx="7886700" cy="697764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28649" y="5561700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      www.mansfield.gov.uk            </a:t>
            </a:r>
            <a:r>
              <a:rPr lang="en-GB" sz="1200" b="1" dirty="0" err="1" smtClean="0">
                <a:solidFill>
                  <a:schemeClr val="bg1"/>
                </a:solidFill>
              </a:rPr>
              <a:t>MyMansfieldUK</a:t>
            </a:r>
            <a:r>
              <a:rPr lang="en-GB" sz="1200" b="1" dirty="0" smtClean="0">
                <a:solidFill>
                  <a:schemeClr val="bg1"/>
                </a:solidFill>
              </a:rPr>
              <a:t>            @</a:t>
            </a:r>
            <a:r>
              <a:rPr lang="en-GB" sz="1200" b="1" dirty="0" err="1" smtClean="0">
                <a:solidFill>
                  <a:schemeClr val="bg1"/>
                </a:solidFill>
              </a:rPr>
              <a:t>MDC_News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16" y="5833463"/>
            <a:ext cx="350987" cy="350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715" y="5878378"/>
            <a:ext cx="258349" cy="258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581" y="5872894"/>
            <a:ext cx="258349" cy="25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82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91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68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5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5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0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93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5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8000" dirty="0" smtClean="0"/>
              <a:t>Planning and Regeneration Update </a:t>
            </a:r>
            <a:endParaRPr lang="en-GB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200" dirty="0" smtClean="0"/>
              <a:t>Martyn Saxton </a:t>
            </a:r>
          </a:p>
          <a:p>
            <a:r>
              <a:rPr lang="en-GB" sz="3200" dirty="0" smtClean="0"/>
              <a:t>Head of Planning &amp; Regeneration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827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5771" y="305669"/>
            <a:ext cx="7886700" cy="926761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algn="ctr"/>
            <a:endParaRPr lang="en-GB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068946"/>
            <a:ext cx="7886700" cy="521594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Local Plan</a:t>
            </a:r>
            <a:r>
              <a:rPr lang="en-GB" sz="3200" dirty="0"/>
              <a:t> </a:t>
            </a:r>
            <a:endParaRPr lang="en-GB" sz="3200" dirty="0" smtClean="0"/>
          </a:p>
          <a:p>
            <a:pPr lvl="1">
              <a:buFontTx/>
              <a:buChar char="-"/>
            </a:pPr>
            <a:endParaRPr lang="en-GB" sz="800" dirty="0" smtClean="0"/>
          </a:p>
          <a:p>
            <a:pPr lvl="1">
              <a:buFontTx/>
              <a:buChar char="-"/>
            </a:pPr>
            <a:r>
              <a:rPr lang="en-GB" dirty="0" smtClean="0"/>
              <a:t>Examination on Publication Draft May 2019</a:t>
            </a:r>
          </a:p>
          <a:p>
            <a:pPr lvl="1">
              <a:buFontTx/>
              <a:buChar char="-"/>
            </a:pPr>
            <a:r>
              <a:rPr lang="en-GB" dirty="0" smtClean="0"/>
              <a:t>Consult on Modifications - Autumn 2019</a:t>
            </a:r>
          </a:p>
          <a:p>
            <a:pPr lvl="1">
              <a:buFontTx/>
              <a:buChar char="-"/>
            </a:pPr>
            <a:r>
              <a:rPr lang="en-GB" dirty="0" smtClean="0"/>
              <a:t>Adopt Spring 2020</a:t>
            </a:r>
          </a:p>
          <a:p>
            <a:pPr lvl="1">
              <a:buFontTx/>
              <a:buChar char="-"/>
            </a:pPr>
            <a:endParaRPr lang="en-GB" sz="1200" dirty="0" smtClean="0"/>
          </a:p>
          <a:p>
            <a:r>
              <a:rPr lang="en-GB" sz="3200" dirty="0" smtClean="0"/>
              <a:t>Gypsy &amp; Traveller </a:t>
            </a:r>
            <a:r>
              <a:rPr lang="en-GB" sz="3200" dirty="0"/>
              <a:t>&amp;</a:t>
            </a:r>
            <a:r>
              <a:rPr lang="en-GB" sz="3200" dirty="0" smtClean="0"/>
              <a:t> Travelling Showpeople </a:t>
            </a:r>
            <a:r>
              <a:rPr lang="en-GB" sz="3200" dirty="0" smtClean="0"/>
              <a:t>DPD</a:t>
            </a:r>
            <a:endParaRPr lang="en-GB" sz="3200" dirty="0" smtClean="0"/>
          </a:p>
          <a:p>
            <a:pPr marL="457200" lvl="1" indent="0">
              <a:buNone/>
            </a:pPr>
            <a:endParaRPr lang="en-GB" sz="1000" dirty="0" smtClean="0"/>
          </a:p>
          <a:p>
            <a:pPr lvl="1">
              <a:buFontTx/>
              <a:buChar char="-"/>
            </a:pPr>
            <a:r>
              <a:rPr lang="en-GB" dirty="0" smtClean="0"/>
              <a:t>Consultation on 15 potential sites </a:t>
            </a:r>
            <a:r>
              <a:rPr lang="en-GB" dirty="0" smtClean="0"/>
              <a:t>July / </a:t>
            </a:r>
            <a:r>
              <a:rPr lang="en-GB" dirty="0" smtClean="0"/>
              <a:t>Sep 2019</a:t>
            </a:r>
          </a:p>
          <a:p>
            <a:pPr lvl="1">
              <a:buFontTx/>
              <a:buChar char="-"/>
            </a:pPr>
            <a:r>
              <a:rPr lang="en-GB" dirty="0" smtClean="0"/>
              <a:t>Next </a:t>
            </a:r>
            <a:r>
              <a:rPr lang="en-GB" dirty="0"/>
              <a:t>steps – Regulation </a:t>
            </a:r>
            <a:r>
              <a:rPr lang="en-GB" dirty="0" smtClean="0"/>
              <a:t>19 Consultation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sz="3200" dirty="0"/>
          </a:p>
          <a:p>
            <a:pPr lvl="1">
              <a:buFontTx/>
              <a:buChar char="-"/>
            </a:pPr>
            <a:endParaRPr lang="en-GB" dirty="0"/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437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64" y="320224"/>
            <a:ext cx="4100946" cy="570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9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4255" y="936982"/>
            <a:ext cx="7886700" cy="5103209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sz="3200" dirty="0" smtClean="0"/>
              <a:t>Town Centre Master Plan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revitalise the </a:t>
            </a:r>
            <a:r>
              <a:rPr lang="en-GB" sz="2400" dirty="0"/>
              <a:t>t</a:t>
            </a:r>
            <a:r>
              <a:rPr lang="en-GB" sz="2400" dirty="0" smtClean="0"/>
              <a:t>own centre/visitor economy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links to FHSF &amp; Towns Fund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evidence gathering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3200" dirty="0" smtClean="0"/>
              <a:t>Future High Street Fund</a:t>
            </a:r>
          </a:p>
          <a:p>
            <a:pPr marL="0" indent="0">
              <a:buNone/>
            </a:pPr>
            <a:r>
              <a:rPr lang="en-GB" sz="2400" dirty="0" smtClean="0"/>
              <a:t>	- up to £25m from MHCLG - passed Stage 1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- investment in physical infrastructure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- acquisition of land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- improvements to transport access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- support for COU for housing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March 2020 final submission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3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978794"/>
            <a:ext cx="7886700" cy="4739426"/>
          </a:xfrm>
        </p:spPr>
        <p:txBody>
          <a:bodyPr>
            <a:normAutofit fontScale="92500" lnSpcReduction="10000"/>
          </a:bodyPr>
          <a:lstStyle/>
          <a:p>
            <a:endParaRPr lang="en-GB" sz="3500" dirty="0" smtClean="0"/>
          </a:p>
          <a:p>
            <a:r>
              <a:rPr lang="en-GB" sz="3500" dirty="0" smtClean="0"/>
              <a:t>Towns Fund</a:t>
            </a:r>
          </a:p>
          <a:p>
            <a:endParaRPr lang="en-GB" sz="900" dirty="0" smtClean="0"/>
          </a:p>
          <a:p>
            <a:pPr lvl="1">
              <a:buFontTx/>
              <a:buChar char="-"/>
            </a:pPr>
            <a:r>
              <a:rPr lang="en-GB" sz="2800" dirty="0"/>
              <a:t>a</a:t>
            </a:r>
            <a:r>
              <a:rPr lang="en-GB" sz="2800" dirty="0" smtClean="0"/>
              <a:t>nnounced 6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2019</a:t>
            </a:r>
          </a:p>
          <a:p>
            <a:pPr lvl="1">
              <a:buFontTx/>
              <a:buChar char="-"/>
            </a:pPr>
            <a:r>
              <a:rPr lang="en-GB" sz="2800" dirty="0" smtClean="0"/>
              <a:t>£25m allocated (non-competitive)</a:t>
            </a:r>
          </a:p>
          <a:p>
            <a:pPr lvl="1">
              <a:buFontTx/>
              <a:buChar char="-"/>
            </a:pPr>
            <a:r>
              <a:rPr lang="en-GB" sz="2800" dirty="0" smtClean="0"/>
              <a:t>awaiting further details</a:t>
            </a:r>
          </a:p>
          <a:p>
            <a:pPr lvl="1">
              <a:buFontTx/>
              <a:buChar char="-"/>
            </a:pPr>
            <a:r>
              <a:rPr lang="en-GB" sz="2800" dirty="0"/>
              <a:t>focus on improved transport, broadband connectivity, skills and culture</a:t>
            </a:r>
            <a:endParaRPr lang="en-GB" sz="2800" dirty="0" smtClean="0"/>
          </a:p>
          <a:p>
            <a:pPr lvl="1">
              <a:buFontTx/>
              <a:buChar char="-"/>
            </a:pPr>
            <a:r>
              <a:rPr lang="en-GB" sz="2800" dirty="0"/>
              <a:t>f</a:t>
            </a:r>
            <a:r>
              <a:rPr lang="en-GB" sz="2800" dirty="0" smtClean="0"/>
              <a:t>unding aimed at areas with;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lvl="2">
              <a:buFontTx/>
              <a:buChar char="-"/>
            </a:pPr>
            <a:r>
              <a:rPr lang="en-GB" sz="2400" dirty="0"/>
              <a:t>l</a:t>
            </a:r>
            <a:r>
              <a:rPr lang="en-GB" sz="2400" dirty="0" smtClean="0"/>
              <a:t>ower income population in towns</a:t>
            </a:r>
          </a:p>
          <a:p>
            <a:pPr lvl="2">
              <a:buFontTx/>
              <a:buChar char="-"/>
            </a:pPr>
            <a:r>
              <a:rPr lang="en-GB" sz="2400" dirty="0" smtClean="0"/>
              <a:t>below national average productivity</a:t>
            </a:r>
          </a:p>
          <a:p>
            <a:pPr lvl="2">
              <a:buFontTx/>
              <a:buChar char="-"/>
            </a:pPr>
            <a:r>
              <a:rPr lang="en-GB" sz="2400" dirty="0"/>
              <a:t>l</a:t>
            </a:r>
            <a:r>
              <a:rPr lang="en-GB" sz="2400" dirty="0" smtClean="0"/>
              <a:t>ow skills attainment</a:t>
            </a:r>
          </a:p>
          <a:p>
            <a:pPr lvl="1">
              <a:buFontTx/>
              <a:buChar char="-"/>
            </a:pPr>
            <a:endParaRPr lang="en-GB" sz="2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01884"/>
            <a:ext cx="7886700" cy="5494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3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500" dirty="0"/>
              <a:t>Town Hall </a:t>
            </a:r>
            <a:r>
              <a:rPr lang="en-GB" sz="3500" dirty="0" smtClean="0"/>
              <a:t>Refurbishment</a:t>
            </a:r>
          </a:p>
          <a:p>
            <a:endParaRPr lang="en-GB" sz="1100" dirty="0"/>
          </a:p>
          <a:p>
            <a:pPr lvl="1">
              <a:buFontTx/>
              <a:buChar char="-"/>
            </a:pPr>
            <a:r>
              <a:rPr lang="en-GB" sz="2800" dirty="0"/>
              <a:t>£1.4m scheme </a:t>
            </a:r>
          </a:p>
          <a:p>
            <a:pPr lvl="1">
              <a:buFontTx/>
              <a:buChar char="-"/>
            </a:pPr>
            <a:r>
              <a:rPr lang="en-GB" sz="2800" dirty="0"/>
              <a:t>completion </a:t>
            </a:r>
            <a:r>
              <a:rPr lang="en-GB" sz="2800" dirty="0" smtClean="0"/>
              <a:t>November</a:t>
            </a:r>
          </a:p>
          <a:p>
            <a:pPr lvl="1">
              <a:buFontTx/>
              <a:buChar char="-"/>
            </a:pPr>
            <a:r>
              <a:rPr lang="en-GB" sz="2800" dirty="0" smtClean="0"/>
              <a:t>2 offices units let</a:t>
            </a:r>
          </a:p>
          <a:p>
            <a:pPr lvl="1">
              <a:buFontTx/>
              <a:buChar char="-"/>
            </a:pPr>
            <a:r>
              <a:rPr lang="en-GB" sz="2800" dirty="0" smtClean="0"/>
              <a:t>retail unit under offer</a:t>
            </a:r>
          </a:p>
          <a:p>
            <a:pPr lvl="1">
              <a:buFontTx/>
              <a:buChar char="-"/>
            </a:pPr>
            <a:r>
              <a:rPr lang="en-GB" sz="2800" dirty="0" smtClean="0"/>
              <a:t>4 remaining units to be let</a:t>
            </a:r>
            <a:endParaRPr lang="en-GB" sz="28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068946"/>
            <a:ext cx="7886700" cy="4700789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3200" dirty="0"/>
              <a:t>Mansfield Townscape Heritage </a:t>
            </a:r>
            <a:r>
              <a:rPr lang="en-GB" sz="3200" dirty="0" smtClean="0"/>
              <a:t>Project </a:t>
            </a:r>
          </a:p>
          <a:p>
            <a:pPr lvl="1">
              <a:buFontTx/>
              <a:buChar char="-"/>
            </a:pPr>
            <a:endParaRPr lang="en-GB" sz="800" dirty="0" smtClean="0"/>
          </a:p>
          <a:p>
            <a:pPr lvl="1">
              <a:buFontTx/>
              <a:buChar char="-"/>
            </a:pPr>
            <a:r>
              <a:rPr lang="en-GB" dirty="0" smtClean="0"/>
              <a:t>£850k National Lottery Heritage Fund</a:t>
            </a:r>
          </a:p>
          <a:p>
            <a:pPr lvl="1">
              <a:buFontTx/>
              <a:buChar char="-"/>
            </a:pPr>
            <a:r>
              <a:rPr lang="en-GB" dirty="0" smtClean="0"/>
              <a:t>improvements/Renovate properties on </a:t>
            </a:r>
            <a:r>
              <a:rPr lang="en-GB" dirty="0"/>
              <a:t>L</a:t>
            </a:r>
            <a:r>
              <a:rPr lang="en-GB" dirty="0" smtClean="0"/>
              <a:t>eeming Street/Market Place/Stockwell Gate</a:t>
            </a:r>
          </a:p>
          <a:p>
            <a:pPr lvl="1">
              <a:buFontTx/>
              <a:buChar char="-"/>
            </a:pPr>
            <a:r>
              <a:rPr lang="en-GB" dirty="0" smtClean="0"/>
              <a:t>grant panel set up</a:t>
            </a:r>
          </a:p>
          <a:p>
            <a:pPr lvl="1">
              <a:buFontTx/>
              <a:buChar char="-"/>
            </a:pPr>
            <a:r>
              <a:rPr lang="en-GB" dirty="0"/>
              <a:t>l</a:t>
            </a:r>
            <a:r>
              <a:rPr lang="en-GB" dirty="0" smtClean="0"/>
              <a:t>aunched on 3</a:t>
            </a:r>
            <a:r>
              <a:rPr lang="en-GB" baseline="30000" dirty="0" smtClean="0"/>
              <a:t>rd</a:t>
            </a:r>
            <a:r>
              <a:rPr lang="en-GB" dirty="0" smtClean="0"/>
              <a:t> September 2019 </a:t>
            </a:r>
          </a:p>
          <a:p>
            <a:pPr lvl="1">
              <a:buFontTx/>
              <a:buChar char="-"/>
            </a:pPr>
            <a:r>
              <a:rPr lang="en-GB" dirty="0" smtClean="0"/>
              <a:t>ends February 2024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80697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0014" y="859709"/>
            <a:ext cx="7886700" cy="4794115"/>
          </a:xfrm>
        </p:spPr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r>
              <a:rPr lang="en-GB" sz="4100" dirty="0" smtClean="0"/>
              <a:t>Mayor’s Apprentice of the Year Award scheme for local employers taking on apprentices (CHAD Business Awards)</a:t>
            </a:r>
          </a:p>
          <a:p>
            <a:endParaRPr lang="en-GB" sz="1100" dirty="0"/>
          </a:p>
          <a:p>
            <a:r>
              <a:rPr lang="en-GB" sz="4100" dirty="0" smtClean="0"/>
              <a:t>New Business Surgeries</a:t>
            </a:r>
          </a:p>
          <a:p>
            <a:endParaRPr lang="en-GB" sz="1100" dirty="0" smtClean="0"/>
          </a:p>
          <a:p>
            <a:pPr lvl="1">
              <a:buFontTx/>
              <a:buChar char="-"/>
            </a:pPr>
            <a:r>
              <a:rPr lang="en-GB" sz="3100" dirty="0"/>
              <a:t>f</a:t>
            </a:r>
            <a:r>
              <a:rPr lang="en-GB" sz="3100" dirty="0" smtClean="0"/>
              <a:t>ree support and advice </a:t>
            </a:r>
          </a:p>
          <a:p>
            <a:pPr lvl="1">
              <a:buFontTx/>
              <a:buChar char="-"/>
            </a:pPr>
            <a:r>
              <a:rPr lang="en-GB" sz="3100" dirty="0"/>
              <a:t>i</a:t>
            </a:r>
            <a:r>
              <a:rPr lang="en-GB" sz="3100" dirty="0" smtClean="0"/>
              <a:t>nitially 2 days per month &amp; 5 slots per day</a:t>
            </a:r>
          </a:p>
          <a:p>
            <a:pPr lvl="1">
              <a:buFontTx/>
              <a:buChar char="-"/>
            </a:pPr>
            <a:r>
              <a:rPr lang="en-GB" sz="3100" dirty="0"/>
              <a:t>b</a:t>
            </a:r>
            <a:r>
              <a:rPr lang="en-GB" sz="3100" dirty="0" smtClean="0"/>
              <a:t>usiness planning / sales / marketing</a:t>
            </a:r>
          </a:p>
          <a:p>
            <a:pPr lvl="1">
              <a:buFontTx/>
              <a:buChar char="-"/>
            </a:pPr>
            <a:endParaRPr lang="en-GB" sz="1300" dirty="0" smtClean="0"/>
          </a:p>
          <a:p>
            <a:r>
              <a:rPr lang="en-GB" sz="4200" dirty="0" smtClean="0"/>
              <a:t>Brexit Business Readiness Events</a:t>
            </a:r>
          </a:p>
          <a:p>
            <a:endParaRPr lang="en-GB" sz="1300" dirty="0"/>
          </a:p>
          <a:p>
            <a:r>
              <a:rPr lang="en-GB" sz="4100" dirty="0" smtClean="0"/>
              <a:t>Entrepreneurs Programme</a:t>
            </a:r>
          </a:p>
          <a:p>
            <a:endParaRPr lang="en-GB" sz="1300" dirty="0" smtClean="0"/>
          </a:p>
          <a:p>
            <a:pPr lvl="1">
              <a:buFontTx/>
              <a:buChar char="-"/>
            </a:pPr>
            <a:r>
              <a:rPr lang="en-GB" sz="3100" dirty="0" smtClean="0"/>
              <a:t>Workshops / network events / mentoring</a:t>
            </a:r>
          </a:p>
          <a:p>
            <a:pPr lvl="1">
              <a:buFontTx/>
              <a:buChar char="-"/>
            </a:pPr>
            <a:endParaRPr lang="en-GB" sz="2600" dirty="0" smtClean="0"/>
          </a:p>
          <a:p>
            <a:pPr marL="457200" lvl="1" indent="0">
              <a:buNone/>
            </a:pPr>
            <a:endParaRPr lang="en-GB" sz="2600" dirty="0" smtClean="0"/>
          </a:p>
          <a:p>
            <a:pPr marL="457200" lvl="1" indent="0">
              <a:buNone/>
            </a:pPr>
            <a:endParaRPr lang="en-GB" dirty="0" smtClean="0"/>
          </a:p>
          <a:p>
            <a:endParaRPr lang="en-GB" sz="32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01884"/>
            <a:ext cx="7886700" cy="14509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75955"/>
            <a:ext cx="7886700" cy="2341400"/>
          </a:xfrm>
        </p:spPr>
        <p:txBody>
          <a:bodyPr>
            <a:normAutofit/>
          </a:bodyPr>
          <a:lstStyle/>
          <a:p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6700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202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Planning and Regeneration Update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Mansfield District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Bek Daft</dc:creator>
  <cp:lastModifiedBy>Rebecca Raine</cp:lastModifiedBy>
  <cp:revision>150</cp:revision>
  <cp:lastPrinted>2019-06-04T12:11:26Z</cp:lastPrinted>
  <dcterms:created xsi:type="dcterms:W3CDTF">2019-04-05T09:55:14Z</dcterms:created>
  <dcterms:modified xsi:type="dcterms:W3CDTF">2019-10-03T08:34:18Z</dcterms:modified>
</cp:coreProperties>
</file>